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sldIdLst>
    <p:sldId id="256" r:id="rId3"/>
    <p:sldId id="257" r:id="rId4"/>
    <p:sldId id="259" r:id="rId5"/>
    <p:sldId id="258" r:id="rId6"/>
    <p:sldId id="260" r:id="rId7"/>
    <p:sldId id="262" r:id="rId9"/>
    <p:sldId id="263" r:id="rId10"/>
    <p:sldId id="264" r:id="rId11"/>
    <p:sldId id="265" r:id="rId12"/>
    <p:sldId id="288" r:id="rId13"/>
    <p:sldId id="284" r:id="rId14"/>
    <p:sldId id="289" r:id="rId15"/>
    <p:sldId id="285" r:id="rId16"/>
    <p:sldId id="270" r:id="rId17"/>
    <p:sldId id="271" r:id="rId18"/>
    <p:sldId id="272" r:id="rId19"/>
    <p:sldId id="274" r:id="rId20"/>
    <p:sldId id="275" r:id="rId21"/>
    <p:sldId id="305" r:id="rId22"/>
    <p:sldId id="277" r:id="rId23"/>
    <p:sldId id="278" r:id="rId24"/>
    <p:sldId id="279" r:id="rId25"/>
    <p:sldId id="290" r:id="rId26"/>
    <p:sldId id="314" r:id="rId27"/>
    <p:sldId id="280" r:id="rId28"/>
    <p:sldId id="281" r:id="rId29"/>
    <p:sldId id="282" r:id="rId30"/>
    <p:sldId id="283"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userDrawn="1">
          <p15:clr>
            <a:srgbClr val="A4A3A4"/>
          </p15:clr>
        </p15:guide>
        <p15:guide id="2" pos="28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A00"/>
    <a:srgbClr val="D47A02"/>
    <a:srgbClr val="5EEC3C"/>
    <a:srgbClr val="E6B254"/>
    <a:srgbClr val="BF7E37"/>
    <a:srgbClr val="1D3A00"/>
    <a:srgbClr val="E39A39"/>
    <a:srgbClr val="FE9202"/>
    <a:srgbClr val="007033"/>
    <a:srgbClr val="E7F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10" d="100"/>
          <a:sy n="110" d="100"/>
        </p:scale>
        <p:origin x="-648" y="-252"/>
      </p:cViewPr>
      <p:guideLst>
        <p:guide orient="horz" pos="1619"/>
        <p:guide pos="281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6" name="Google Shape;266;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3" name="Google Shape;273;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9" name="Google Shape;279;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1" name="Google Shape;291;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7" name="Google Shape;297;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9" name="Google Shape;309;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3" name="Shape 313"/>
        <p:cNvGrpSpPr/>
        <p:nvPr/>
      </p:nvGrpSpPr>
      <p:grpSpPr>
        <a:xfrm>
          <a:off x="0" y="0"/>
          <a:ext cx="0" cy="0"/>
          <a:chOff x="0" y="0"/>
          <a:chExt cx="0" cy="0"/>
        </a:xfrm>
      </p:grpSpPr>
      <p:sp>
        <p:nvSpPr>
          <p:cNvPr id="314" name="Google Shape;314;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5" name="Google Shape;315;p2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Google Shape;320;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1" name="Google Shape;321;p2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p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7" name="Google Shape;327;p2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1" name="Shape 331"/>
        <p:cNvGrpSpPr/>
        <p:nvPr/>
      </p:nvGrpSpPr>
      <p:grpSpPr>
        <a:xfrm>
          <a:off x="0" y="0"/>
          <a:ext cx="0" cy="0"/>
          <a:chOff x="0" y="0"/>
          <a:chExt cx="0" cy="0"/>
        </a:xfrm>
      </p:grpSpPr>
      <p:sp>
        <p:nvSpPr>
          <p:cNvPr id="332" name="Google Shape;332;p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3" name="Google Shape;333;p2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p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9" name="Google Shape;339;p2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p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6" name="Google Shape;346;p2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4" name="Google Shape;184;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5" name="Google Shape;205;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5" name="Google Shape;215;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5" name="Google Shape;205;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5" name="Google Shape;215;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5" name="Google Shape;205;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5" name="Google Shape;215;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fld id="{53074F12-AA26-4AC8-9962-C36BB8F32554}" type="datetimeFigureOut">
              <a:rPr lang="en-US" smtClean="0"/>
            </a:fld>
            <a:endParaRPr lang="en-US"/>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endParaRPr lang="en-US"/>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630" y="770890"/>
            <a:ext cx="8207375" cy="939165"/>
          </a:xfrm>
        </p:spPr>
        <p:txBody>
          <a:bodyPr/>
          <a:lstStyle/>
          <a:p>
            <a:pPr algn="ctr"/>
            <a:r>
              <a:rPr lang="en-US" b="1" dirty="0" smtClean="0">
                <a:gradFill>
                  <a:gsLst>
                    <a:gs pos="0">
                      <a:srgbClr val="012D86"/>
                    </a:gs>
                    <a:gs pos="100000">
                      <a:srgbClr val="0E2557"/>
                    </a:gs>
                  </a:gsLst>
                  <a:lin scaled="0"/>
                </a:gradFill>
                <a:sym typeface="+mn-ea"/>
              </a:rPr>
              <a:t>EasyHome</a:t>
            </a:r>
            <a:br>
              <a:rPr lang="en-US" b="1" dirty="0" smtClean="0">
                <a:gradFill>
                  <a:gsLst>
                    <a:gs pos="0">
                      <a:srgbClr val="012D86"/>
                    </a:gs>
                    <a:gs pos="100000">
                      <a:srgbClr val="0E2557"/>
                    </a:gs>
                  </a:gsLst>
                  <a:lin scaled="0"/>
                </a:gradFill>
                <a:sym typeface="+mn-ea"/>
              </a:rPr>
            </a:br>
            <a:br>
              <a:rPr lang="en-US" dirty="0" smtClean="0"/>
            </a:br>
            <a:r>
              <a:rPr lang="en-US" dirty="0" smtClean="0"/>
              <a:t>Property Rental System</a:t>
            </a:r>
            <a:endParaRPr lang="en-US" dirty="0"/>
          </a:p>
        </p:txBody>
      </p:sp>
      <p:sp>
        <p:nvSpPr>
          <p:cNvPr id="3" name="Subtitle 2"/>
          <p:cNvSpPr>
            <a:spLocks noGrp="1"/>
          </p:cNvSpPr>
          <p:nvPr>
            <p:ph type="subTitle" idx="1"/>
          </p:nvPr>
        </p:nvSpPr>
        <p:spPr/>
        <p:txBody>
          <a:bodyPr/>
          <a:lstStyle/>
          <a:p>
            <a:pPr algn="ctr"/>
            <a:r>
              <a:rPr lang="en-US" dirty="0"/>
              <a:t>Presented By</a:t>
            </a:r>
            <a:endParaRPr lang="en-US" dirty="0"/>
          </a:p>
          <a:p>
            <a:pPr algn="ctr"/>
            <a:endParaRPr lang="en-US" dirty="0"/>
          </a:p>
        </p:txBody>
      </p:sp>
      <p:sp>
        <p:nvSpPr>
          <p:cNvPr id="4" name="Text Box 3"/>
          <p:cNvSpPr txBox="1"/>
          <p:nvPr/>
        </p:nvSpPr>
        <p:spPr>
          <a:xfrm>
            <a:off x="3052445" y="3641090"/>
            <a:ext cx="3048000" cy="645160"/>
          </a:xfrm>
          <a:prstGeom prst="rect">
            <a:avLst/>
          </a:prstGeom>
          <a:noFill/>
        </p:spPr>
        <p:txBody>
          <a:bodyPr wrap="square" rtlCol="0">
            <a:spAutoFit/>
          </a:bodyPr>
          <a:p>
            <a:pPr algn="ctr"/>
            <a:r>
              <a:rPr lang="en-US">
                <a:solidFill>
                  <a:schemeClr val="accent1">
                    <a:lumMod val="75000"/>
                  </a:schemeClr>
                </a:solidFill>
              </a:rPr>
              <a:t>     Prathamesh Chavan</a:t>
            </a:r>
            <a:endParaRPr lang="en-US">
              <a:solidFill>
                <a:schemeClr val="accent1">
                  <a:lumMod val="75000"/>
                </a:schemeClr>
              </a:solidFill>
            </a:endParaRPr>
          </a:p>
          <a:p>
            <a:pPr algn="ctr"/>
            <a:r>
              <a:rPr lang="en-US">
                <a:solidFill>
                  <a:schemeClr val="accent1">
                    <a:lumMod val="75000"/>
                  </a:schemeClr>
                </a:solidFill>
              </a:rPr>
              <a:t>Shubham Nigave</a:t>
            </a:r>
            <a:endParaRPr lang="en-US">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a:gsLst>
            <a:gs pos="19000">
              <a:schemeClr val="accent1">
                <a:lumMod val="5000"/>
                <a:lumOff val="95000"/>
              </a:schemeClr>
            </a:gs>
            <a:gs pos="80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206" name="Shape 206"/>
        <p:cNvGrpSpPr/>
        <p:nvPr/>
      </p:nvGrpSpPr>
      <p:grpSpPr>
        <a:xfrm>
          <a:off x="0" y="0"/>
          <a:ext cx="0" cy="0"/>
          <a:chOff x="0" y="0"/>
          <a:chExt cx="0" cy="0"/>
        </a:xfrm>
      </p:grpSpPr>
      <p:sp>
        <p:nvSpPr>
          <p:cNvPr id="209" name="Google Shape;209;p8"/>
          <p:cNvSpPr/>
          <p:nvPr/>
        </p:nvSpPr>
        <p:spPr>
          <a:xfrm>
            <a:off x="0" y="227330"/>
            <a:ext cx="4339590" cy="642620"/>
          </a:xfrm>
          <a:prstGeom prst="homePlate">
            <a:avLst>
              <a:gd name="adj" fmla="val 40909"/>
            </a:avLst>
          </a:prstGeom>
          <a:solidFill>
            <a:schemeClr val="accent1">
              <a:lumMod val="60000"/>
              <a:lumOff val="40000"/>
            </a:schemeClr>
          </a:solidFill>
          <a:ln w="12700" cap="rnd" cmpd="sng">
            <a:solidFill>
              <a:schemeClr val="accent2"/>
            </a:solidFill>
            <a:prstDash val="solid"/>
            <a:round/>
            <a:headEnd type="none" w="sm" len="sm"/>
            <a:tailEnd type="none" w="sm" len="sm"/>
          </a:ln>
        </p:spPr>
        <p:txBody>
          <a:bodyPr spcFirstLastPara="1" wrap="square" lIns="68568" tIns="34275" rIns="68568" bIns="34275" anchor="ctr" anchorCtr="0">
            <a:noAutofit/>
          </a:bodyPr>
          <a:lstStyle/>
          <a:p>
            <a:pPr marL="0" marR="0" lvl="0" indent="0" algn="ctr" rtl="0">
              <a:spcBef>
                <a:spcPts val="0"/>
              </a:spcBef>
              <a:spcAft>
                <a:spcPts val="0"/>
              </a:spcAft>
              <a:buNone/>
            </a:pPr>
            <a:r>
              <a:rPr lang="en-US" sz="2400" b="1" i="0" u="none" strike="noStrike" cap="none">
                <a:solidFill>
                  <a:srgbClr val="FFFFFF"/>
                </a:solidFill>
                <a:latin typeface="Cambria" panose="02040503050406030204"/>
                <a:ea typeface="Cambria" panose="02040503050406030204"/>
                <a:cs typeface="Cambria" panose="02040503050406030204"/>
                <a:sym typeface="Cambria" panose="02040503050406030204"/>
              </a:rPr>
              <a:t>Landlord Module</a:t>
            </a:r>
            <a:endParaRPr sz="2400" b="1" i="0" u="none" strike="noStrike" cap="none">
              <a:solidFill>
                <a:srgbClr val="FFFFFF"/>
              </a:solidFill>
              <a:latin typeface="Cambria" panose="02040503050406030204"/>
              <a:ea typeface="Cambria" panose="02040503050406030204"/>
              <a:cs typeface="Cambria" panose="02040503050406030204"/>
              <a:sym typeface="Cambria" panose="02040503050406030204"/>
            </a:endParaRPr>
          </a:p>
        </p:txBody>
      </p:sp>
      <p:sp>
        <p:nvSpPr>
          <p:cNvPr id="212" name="Google Shape;212;p8"/>
          <p:cNvSpPr txBox="1"/>
          <p:nvPr/>
        </p:nvSpPr>
        <p:spPr>
          <a:xfrm>
            <a:off x="352425" y="1172845"/>
            <a:ext cx="8071485" cy="3234055"/>
          </a:xfrm>
          <a:prstGeom prst="rect">
            <a:avLst/>
          </a:prstGeom>
          <a:noFill/>
          <a:ln>
            <a:noFill/>
          </a:ln>
        </p:spPr>
        <p:txBody>
          <a:bodyPr spcFirstLastPara="1" wrap="square" lIns="68568" tIns="34275" rIns="68568" bIns="34275" anchor="t" anchorCtr="0">
            <a:noAutofit/>
          </a:bodyPr>
          <a:lstStyle/>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The Landlord Module allows property owners to manage their rental listings efficiently. After registration and login:-</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1.landlords can add, update, or delete properties, including setting rental prices and uploading images. </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2.They can also manage tenant bookings by reviewing incoming requests, approving or rejecting them based on availability and conditions. </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3.Once bookings are approved, landlords confirm payments and update booking statuses accordingly. </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9" name="Google Shape;219;p9"/>
          <p:cNvSpPr/>
          <p:nvPr/>
        </p:nvSpPr>
        <p:spPr>
          <a:xfrm>
            <a:off x="0" y="104775"/>
            <a:ext cx="5365750" cy="722630"/>
          </a:xfrm>
          <a:prstGeom prst="homePlate">
            <a:avLst>
              <a:gd name="adj" fmla="val 40909"/>
            </a:avLst>
          </a:prstGeom>
          <a:solidFill>
            <a:schemeClr val="accent1">
              <a:lumMod val="60000"/>
              <a:lumOff val="40000"/>
            </a:schemeClr>
          </a:solidFill>
          <a:ln w="12700" cap="rnd" cmpd="sng">
            <a:solidFill>
              <a:schemeClr val="accent2"/>
            </a:solidFill>
            <a:prstDash val="solid"/>
            <a:round/>
            <a:headEnd type="none" w="sm" len="sm"/>
            <a:tailEnd type="none" w="sm" len="sm"/>
          </a:ln>
        </p:spPr>
        <p:txBody>
          <a:bodyPr spcFirstLastPara="1" wrap="square" lIns="68568" tIns="34275" rIns="68568" bIns="34275" anchor="ctr" anchorCtr="0">
            <a:noAutofit/>
          </a:bodyPr>
          <a:lstStyle/>
          <a:p>
            <a:pPr marL="0" marR="0" lvl="0" indent="0" algn="ctr" rtl="0">
              <a:spcBef>
                <a:spcPts val="0"/>
              </a:spcBef>
              <a:spcAft>
                <a:spcPts val="0"/>
              </a:spcAft>
              <a:buNone/>
            </a:pPr>
            <a:r>
              <a:rPr lang="en-US" sz="2400" b="1" i="0" u="none" strike="noStrike" cap="none">
                <a:solidFill>
                  <a:srgbClr val="FFFFFF"/>
                </a:solidFill>
                <a:latin typeface="Cambria" panose="02040503050406030204"/>
                <a:ea typeface="Cambria" panose="02040503050406030204"/>
                <a:cs typeface="Cambria" panose="02040503050406030204"/>
                <a:sym typeface="Cambria" panose="02040503050406030204"/>
              </a:rPr>
              <a:t>LandLord Use Case Diagram</a:t>
            </a:r>
            <a:endParaRPr sz="2400" b="1" i="0" u="none" strike="noStrike" cap="none">
              <a:solidFill>
                <a:srgbClr val="FFFFFF"/>
              </a:solidFill>
              <a:latin typeface="Cambria" panose="02040503050406030204"/>
              <a:ea typeface="Cambria" panose="02040503050406030204"/>
              <a:cs typeface="Cambria" panose="02040503050406030204"/>
              <a:sym typeface="Cambria" panose="02040503050406030204"/>
            </a:endParaRPr>
          </a:p>
        </p:txBody>
      </p:sp>
      <p:pic>
        <p:nvPicPr>
          <p:cNvPr id="2" name="Picture 1" descr="Landlord UseCase"/>
          <p:cNvPicPr>
            <a:picLocks noChangeAspect="1"/>
          </p:cNvPicPr>
          <p:nvPr/>
        </p:nvPicPr>
        <p:blipFill>
          <a:blip r:embed="rId1"/>
          <a:stretch>
            <a:fillRect/>
          </a:stretch>
        </p:blipFill>
        <p:spPr>
          <a:xfrm>
            <a:off x="0" y="1960880"/>
            <a:ext cx="9183370" cy="31838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a:gsLst>
            <a:gs pos="19000">
              <a:schemeClr val="accent1">
                <a:lumMod val="5000"/>
                <a:lumOff val="95000"/>
              </a:schemeClr>
            </a:gs>
            <a:gs pos="80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206" name="Shape 206"/>
        <p:cNvGrpSpPr/>
        <p:nvPr/>
      </p:nvGrpSpPr>
      <p:grpSpPr>
        <a:xfrm>
          <a:off x="0" y="0"/>
          <a:ext cx="0" cy="0"/>
          <a:chOff x="0" y="0"/>
          <a:chExt cx="0" cy="0"/>
        </a:xfrm>
      </p:grpSpPr>
      <p:sp>
        <p:nvSpPr>
          <p:cNvPr id="209" name="Google Shape;209;p8"/>
          <p:cNvSpPr/>
          <p:nvPr/>
        </p:nvSpPr>
        <p:spPr>
          <a:xfrm>
            <a:off x="0" y="227330"/>
            <a:ext cx="4339590" cy="642620"/>
          </a:xfrm>
          <a:prstGeom prst="homePlate">
            <a:avLst>
              <a:gd name="adj" fmla="val 40909"/>
            </a:avLst>
          </a:prstGeom>
          <a:solidFill>
            <a:schemeClr val="accent1">
              <a:lumMod val="60000"/>
              <a:lumOff val="40000"/>
            </a:schemeClr>
          </a:solidFill>
          <a:ln w="12700" cap="rnd" cmpd="sng">
            <a:solidFill>
              <a:schemeClr val="accent2"/>
            </a:solidFill>
            <a:prstDash val="solid"/>
            <a:round/>
            <a:headEnd type="none" w="sm" len="sm"/>
            <a:tailEnd type="none" w="sm" len="sm"/>
          </a:ln>
        </p:spPr>
        <p:txBody>
          <a:bodyPr spcFirstLastPara="1" wrap="square" lIns="68568" tIns="34275" rIns="68568" bIns="34275" anchor="ctr" anchorCtr="0">
            <a:noAutofit/>
          </a:bodyPr>
          <a:lstStyle/>
          <a:p>
            <a:pPr marL="0" marR="0" lvl="0" indent="0" algn="ctr" rtl="0">
              <a:spcBef>
                <a:spcPts val="0"/>
              </a:spcBef>
              <a:spcAft>
                <a:spcPts val="0"/>
              </a:spcAft>
              <a:buNone/>
            </a:pPr>
            <a:r>
              <a:rPr lang="en-US" sz="2400" b="1" i="0" u="none" strike="noStrike" cap="none">
                <a:solidFill>
                  <a:srgbClr val="FFFFFF"/>
                </a:solidFill>
                <a:latin typeface="Cambria" panose="02040503050406030204"/>
                <a:ea typeface="Cambria" panose="02040503050406030204"/>
                <a:cs typeface="Cambria" panose="02040503050406030204"/>
                <a:sym typeface="Cambria" panose="02040503050406030204"/>
              </a:rPr>
              <a:t>Admin Module</a:t>
            </a:r>
            <a:endParaRPr sz="2400" b="1" i="0" u="none" strike="noStrike" cap="none">
              <a:solidFill>
                <a:srgbClr val="FFFFFF"/>
              </a:solidFill>
              <a:latin typeface="Cambria" panose="02040503050406030204"/>
              <a:ea typeface="Cambria" panose="02040503050406030204"/>
              <a:cs typeface="Cambria" panose="02040503050406030204"/>
              <a:sym typeface="Cambria" panose="02040503050406030204"/>
            </a:endParaRPr>
          </a:p>
        </p:txBody>
      </p:sp>
      <p:sp>
        <p:nvSpPr>
          <p:cNvPr id="212" name="Google Shape;212;p8"/>
          <p:cNvSpPr txBox="1"/>
          <p:nvPr/>
        </p:nvSpPr>
        <p:spPr>
          <a:xfrm>
            <a:off x="352425" y="1172845"/>
            <a:ext cx="8071485" cy="3234055"/>
          </a:xfrm>
          <a:prstGeom prst="rect">
            <a:avLst/>
          </a:prstGeom>
          <a:noFill/>
          <a:ln>
            <a:noFill/>
          </a:ln>
        </p:spPr>
        <p:txBody>
          <a:bodyPr spcFirstLastPara="1" wrap="square" lIns="68568" tIns="34275" rIns="68568" bIns="34275" anchor="t" anchorCtr="0">
            <a:noAutofit/>
          </a:bodyPr>
          <a:lstStyle/>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The Admin Module provides the platform's backend management features. </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Admin users can manage the entire system including:-</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1.user management (editing and deleting users), </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2.property management (adding and deleting properties),</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3.booking management (approving, rejecting, or canceling bookings). </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4.Admins can also handle payment management and view various reports like booking, revenue, and feedback reports. This module ensures smooth operation and oversight of both tenant and landlord activities, keeping the platform running efficiently. Admins have full control over system data and user interactions.</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9" name="Google Shape;219;p9"/>
          <p:cNvSpPr/>
          <p:nvPr/>
        </p:nvSpPr>
        <p:spPr>
          <a:xfrm>
            <a:off x="0" y="104775"/>
            <a:ext cx="5365750" cy="722630"/>
          </a:xfrm>
          <a:prstGeom prst="homePlate">
            <a:avLst>
              <a:gd name="adj" fmla="val 40909"/>
            </a:avLst>
          </a:prstGeom>
          <a:solidFill>
            <a:schemeClr val="accent1">
              <a:lumMod val="60000"/>
              <a:lumOff val="40000"/>
            </a:schemeClr>
          </a:solidFill>
          <a:ln w="12700" cap="rnd" cmpd="sng">
            <a:solidFill>
              <a:schemeClr val="accent2"/>
            </a:solidFill>
            <a:prstDash val="solid"/>
            <a:round/>
            <a:headEnd type="none" w="sm" len="sm"/>
            <a:tailEnd type="none" w="sm" len="sm"/>
          </a:ln>
        </p:spPr>
        <p:txBody>
          <a:bodyPr spcFirstLastPara="1" wrap="square" lIns="68568" tIns="34275" rIns="68568" bIns="34275" anchor="ctr" anchorCtr="0">
            <a:noAutofit/>
          </a:bodyPr>
          <a:lstStyle/>
          <a:p>
            <a:pPr marL="0" marR="0" lvl="0" indent="0" algn="ctr" rtl="0">
              <a:spcBef>
                <a:spcPts val="0"/>
              </a:spcBef>
              <a:spcAft>
                <a:spcPts val="0"/>
              </a:spcAft>
              <a:buNone/>
            </a:pPr>
            <a:r>
              <a:rPr lang="en-US" sz="2400" b="1" i="0" u="none" strike="noStrike" cap="none">
                <a:solidFill>
                  <a:srgbClr val="FFFFFF"/>
                </a:solidFill>
                <a:latin typeface="Cambria" panose="02040503050406030204"/>
                <a:ea typeface="Cambria" panose="02040503050406030204"/>
                <a:cs typeface="Cambria" panose="02040503050406030204"/>
                <a:sym typeface="Cambria" panose="02040503050406030204"/>
              </a:rPr>
              <a:t>Admin Use Case Diagram</a:t>
            </a:r>
            <a:endParaRPr sz="2400" b="1" i="0" u="none" strike="noStrike" cap="none">
              <a:solidFill>
                <a:srgbClr val="FFFFFF"/>
              </a:solidFill>
              <a:latin typeface="Cambria" panose="02040503050406030204"/>
              <a:ea typeface="Cambria" panose="02040503050406030204"/>
              <a:cs typeface="Cambria" panose="02040503050406030204"/>
              <a:sym typeface="Cambria" panose="02040503050406030204"/>
            </a:endParaRPr>
          </a:p>
        </p:txBody>
      </p:sp>
      <p:pic>
        <p:nvPicPr>
          <p:cNvPr id="2" name="Picture 1" descr="Admin Usecase"/>
          <p:cNvPicPr>
            <a:picLocks noChangeAspect="1"/>
          </p:cNvPicPr>
          <p:nvPr/>
        </p:nvPicPr>
        <p:blipFill>
          <a:blip r:embed="rId1"/>
          <a:stretch>
            <a:fillRect/>
          </a:stretch>
        </p:blipFill>
        <p:spPr>
          <a:xfrm>
            <a:off x="2540" y="1808480"/>
            <a:ext cx="9145270" cy="33235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14"/>
          <p:cNvSpPr txBox="1"/>
          <p:nvPr>
            <p:ph type="title"/>
          </p:nvPr>
        </p:nvSpPr>
        <p:spPr>
          <a:xfrm>
            <a:off x="508001" y="457200"/>
            <a:ext cx="6447501" cy="752475"/>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ltLang="en-US">
                <a:sym typeface="+mn-ea"/>
              </a:rPr>
              <a:t>Real-time Future Scope :</a:t>
            </a:r>
            <a:endParaRPr lang="en-US" u="sng"/>
          </a:p>
        </p:txBody>
      </p:sp>
      <p:sp>
        <p:nvSpPr>
          <p:cNvPr id="269" name="Google Shape;269;p14"/>
          <p:cNvSpPr txBox="1"/>
          <p:nvPr>
            <p:ph type="body" idx="1"/>
          </p:nvPr>
        </p:nvSpPr>
        <p:spPr>
          <a:xfrm>
            <a:off x="508000" y="1209675"/>
            <a:ext cx="8011160" cy="3676015"/>
          </a:xfrm>
          <a:prstGeom prst="rect">
            <a:avLst/>
          </a:prstGeom>
          <a:noFill/>
          <a:ln>
            <a:noFill/>
          </a:ln>
        </p:spPr>
        <p:txBody>
          <a:bodyPr spcFirstLastPara="1" wrap="square" lIns="68568" tIns="34275" rIns="68568" bIns="34275" anchor="t" anchorCtr="0">
            <a:normAutofit fontScale="70000"/>
          </a:bodyPr>
          <a:lstStyle/>
          <a:p>
            <a:pPr marL="434340" lvl="0" indent="-342900" algn="l" rtl="0">
              <a:spcBef>
                <a:spcPts val="1000"/>
              </a:spcBef>
              <a:spcAft>
                <a:spcPts val="0"/>
              </a:spcAft>
              <a:buSzPts val="1440"/>
              <a:buFont typeface="+mj-lt"/>
              <a:buAutoNum type="arabicParenR"/>
            </a:pPr>
            <a:r>
              <a:rPr lang="en-US" altLang="en-US"/>
              <a:t>Real-time Property Search &amp; Recommendations</a:t>
            </a:r>
            <a:endParaRPr lang="en-US" altLang="en-US"/>
          </a:p>
          <a:p>
            <a:pPr marL="434340" lvl="0" indent="-342900" algn="l" rtl="0">
              <a:spcBef>
                <a:spcPts val="1000"/>
              </a:spcBef>
              <a:spcAft>
                <a:spcPts val="0"/>
              </a:spcAft>
              <a:buSzPts val="1440"/>
              <a:buFont typeface="+mj-lt"/>
              <a:buAutoNum type="arabicParenR"/>
            </a:pPr>
            <a:r>
              <a:rPr lang="en-US" altLang="en-US"/>
              <a:t>Booking Management &amp; Notifications</a:t>
            </a:r>
            <a:endParaRPr lang="en-US" altLang="en-US"/>
          </a:p>
          <a:p>
            <a:pPr marL="434340" lvl="0" indent="-342900" algn="l" rtl="0">
              <a:spcBef>
                <a:spcPts val="1000"/>
              </a:spcBef>
              <a:spcAft>
                <a:spcPts val="0"/>
              </a:spcAft>
              <a:buSzPts val="1440"/>
              <a:buFont typeface="+mj-lt"/>
              <a:buAutoNum type="arabicParenR"/>
            </a:pPr>
            <a:r>
              <a:rPr lang="en-US" altLang="en-US"/>
              <a:t>Payment Integration &amp; Automation</a:t>
            </a:r>
            <a:endParaRPr lang="en-US" altLang="en-US"/>
          </a:p>
          <a:p>
            <a:pPr marL="434340" lvl="0" indent="-342900" algn="l" rtl="0">
              <a:spcBef>
                <a:spcPts val="1000"/>
              </a:spcBef>
              <a:spcAft>
                <a:spcPts val="0"/>
              </a:spcAft>
              <a:buSzPts val="1440"/>
              <a:buFont typeface="+mj-lt"/>
              <a:buAutoNum type="arabicParenR"/>
            </a:pPr>
            <a:r>
              <a:rPr lang="en-US" altLang="en-US"/>
              <a:t>Property Management &amp; Admin Controls</a:t>
            </a:r>
            <a:endParaRPr lang="en-US" altLang="en-US"/>
          </a:p>
          <a:p>
            <a:pPr marL="434340" lvl="0" indent="-342900" algn="l" rtl="0">
              <a:spcBef>
                <a:spcPts val="1000"/>
              </a:spcBef>
              <a:spcAft>
                <a:spcPts val="0"/>
              </a:spcAft>
              <a:buSzPts val="1440"/>
              <a:buFont typeface="+mj-lt"/>
              <a:buAutoNum type="arabicParenR"/>
            </a:pPr>
            <a:r>
              <a:rPr lang="en-US" altLang="en-US"/>
              <a:t>Report Generation &amp; Analytics</a:t>
            </a:r>
            <a:endParaRPr lang="en-US" altLang="en-US"/>
          </a:p>
          <a:p>
            <a:pPr marL="434340" lvl="0" indent="-342900" algn="l" rtl="0">
              <a:spcBef>
                <a:spcPts val="1000"/>
              </a:spcBef>
              <a:spcAft>
                <a:spcPts val="0"/>
              </a:spcAft>
              <a:buSzPts val="1440"/>
              <a:buFont typeface="+mj-lt"/>
              <a:buAutoNum type="arabicParenR"/>
            </a:pPr>
            <a:r>
              <a:rPr lang="en-US" altLang="en-US"/>
              <a:t>Automation of Booking &amp; Payment Reminders</a:t>
            </a:r>
            <a:endParaRPr lang="en-US" altLang="en-US"/>
          </a:p>
          <a:p>
            <a:pPr marL="434340" lvl="0" indent="-342900" algn="l" rtl="0">
              <a:spcBef>
                <a:spcPts val="1000"/>
              </a:spcBef>
              <a:spcAft>
                <a:spcPts val="0"/>
              </a:spcAft>
              <a:buSzPts val="1440"/>
              <a:buFont typeface="+mj-lt"/>
              <a:buAutoNum type="arabicParenR"/>
            </a:pPr>
            <a:r>
              <a:rPr lang="en-US" altLang="en-US"/>
              <a:t>Tenant and Landlord Mobile App Integration</a:t>
            </a:r>
            <a:endParaRPr lang="en-US" altLang="en-US"/>
          </a:p>
          <a:p>
            <a:pPr marL="434340" lvl="0" indent="-342900" algn="l" rtl="0">
              <a:spcBef>
                <a:spcPts val="1000"/>
              </a:spcBef>
              <a:spcAft>
                <a:spcPts val="0"/>
              </a:spcAft>
              <a:buSzPts val="1440"/>
              <a:buFont typeface="+mj-lt"/>
              <a:buAutoNum type="arabicParenR"/>
            </a:pPr>
            <a:r>
              <a:rPr lang="en-US" altLang="en-US"/>
              <a:t>Property Availability &amp; Calendar Synchronization</a:t>
            </a:r>
            <a:endParaRPr lang="en-US" altLang="en-US"/>
          </a:p>
          <a:p>
            <a:pPr marL="434340" lvl="0" indent="-342900" algn="l" rtl="0">
              <a:spcBef>
                <a:spcPts val="1000"/>
              </a:spcBef>
              <a:spcAft>
                <a:spcPts val="0"/>
              </a:spcAft>
              <a:buSzPts val="1440"/>
              <a:buFont typeface="+mj-lt"/>
              <a:buAutoNum type="arabicParenR"/>
            </a:pPr>
            <a:r>
              <a:rPr lang="en-US" altLang="en-US"/>
              <a:t>Security Enhancements (e.g., Two-Factor Authentication)</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15"/>
          <p:cNvSpPr txBox="1"/>
          <p:nvPr>
            <p:ph type="title"/>
          </p:nvPr>
        </p:nvSpPr>
        <p:spPr>
          <a:xfrm>
            <a:off x="143511" y="128270"/>
            <a:ext cx="6447501" cy="990600"/>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t>Login Page :</a:t>
            </a:r>
            <a:endParaRPr lang="en-US"/>
          </a:p>
        </p:txBody>
      </p:sp>
      <p:pic>
        <p:nvPicPr>
          <p:cNvPr id="2" name="Picture 1" descr="Screenshot 2025-02-10 234938"/>
          <p:cNvPicPr>
            <a:picLocks noChangeAspect="1"/>
          </p:cNvPicPr>
          <p:nvPr/>
        </p:nvPicPr>
        <p:blipFill>
          <a:blip r:embed="rId1"/>
          <a:stretch>
            <a:fillRect/>
          </a:stretch>
        </p:blipFill>
        <p:spPr>
          <a:xfrm>
            <a:off x="143510" y="892175"/>
            <a:ext cx="8836025" cy="41509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16"/>
          <p:cNvSpPr txBox="1"/>
          <p:nvPr>
            <p:ph type="title"/>
          </p:nvPr>
        </p:nvSpPr>
        <p:spPr>
          <a:xfrm>
            <a:off x="143511" y="128270"/>
            <a:ext cx="6447501" cy="990600"/>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t>Sign Up :</a:t>
            </a:r>
            <a:endParaRPr lang="en-US"/>
          </a:p>
        </p:txBody>
      </p:sp>
      <p:pic>
        <p:nvPicPr>
          <p:cNvPr id="2" name="Picture 1" descr="Screenshot 2025-02-10 235033"/>
          <p:cNvPicPr>
            <a:picLocks noChangeAspect="1"/>
          </p:cNvPicPr>
          <p:nvPr/>
        </p:nvPicPr>
        <p:blipFill>
          <a:blip r:embed="rId1"/>
          <a:stretch>
            <a:fillRect/>
          </a:stretch>
        </p:blipFill>
        <p:spPr>
          <a:xfrm>
            <a:off x="143510" y="739775"/>
            <a:ext cx="8853805" cy="41694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18"/>
          <p:cNvSpPr txBox="1"/>
          <p:nvPr>
            <p:ph type="title"/>
          </p:nvPr>
        </p:nvSpPr>
        <p:spPr>
          <a:xfrm>
            <a:off x="143511" y="128270"/>
            <a:ext cx="6447501" cy="990600"/>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t>List of Properties :</a:t>
            </a:r>
            <a:endParaRPr lang="en-US"/>
          </a:p>
        </p:txBody>
      </p:sp>
      <p:sp>
        <p:nvSpPr>
          <p:cNvPr id="3" name="Text Placeholder 2"/>
          <p:cNvSpPr/>
          <p:nvPr>
            <p:ph type="body" idx="1"/>
          </p:nvPr>
        </p:nvSpPr>
        <p:spPr/>
        <p:txBody>
          <a:bodyPr/>
          <a:p>
            <a:endParaRPr lang="en-US"/>
          </a:p>
        </p:txBody>
      </p:sp>
      <p:pic>
        <p:nvPicPr>
          <p:cNvPr id="2" name="Picture 1" descr="Screenshot 2025-02-10 234656"/>
          <p:cNvPicPr>
            <a:picLocks noChangeAspect="1"/>
          </p:cNvPicPr>
          <p:nvPr/>
        </p:nvPicPr>
        <p:blipFill>
          <a:blip r:embed="rId1"/>
          <a:stretch>
            <a:fillRect/>
          </a:stretch>
        </p:blipFill>
        <p:spPr>
          <a:xfrm>
            <a:off x="296545" y="739775"/>
            <a:ext cx="8528685" cy="41186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sp>
        <p:nvSpPr>
          <p:cNvPr id="299" name="Google Shape;299;p19"/>
          <p:cNvSpPr txBox="1"/>
          <p:nvPr>
            <p:ph type="title"/>
          </p:nvPr>
        </p:nvSpPr>
        <p:spPr>
          <a:xfrm>
            <a:off x="143511" y="128270"/>
            <a:ext cx="6447501" cy="990600"/>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t>User Profile :</a:t>
            </a:r>
            <a:endParaRPr lang="en-US"/>
          </a:p>
        </p:txBody>
      </p:sp>
      <p:sp>
        <p:nvSpPr>
          <p:cNvPr id="2" name="Text Placeholder 1"/>
          <p:cNvSpPr/>
          <p:nvPr>
            <p:ph type="body" idx="1"/>
          </p:nvPr>
        </p:nvSpPr>
        <p:spPr/>
        <p:txBody>
          <a:bodyPr/>
          <a:p>
            <a:endParaRPr lang="en-US"/>
          </a:p>
        </p:txBody>
      </p:sp>
      <p:pic>
        <p:nvPicPr>
          <p:cNvPr id="3" name="Picture 2"/>
          <p:cNvPicPr>
            <a:picLocks noChangeAspect="1"/>
          </p:cNvPicPr>
          <p:nvPr/>
        </p:nvPicPr>
        <p:blipFill>
          <a:blip r:embed="rId1"/>
          <a:stretch>
            <a:fillRect/>
          </a:stretch>
        </p:blipFill>
        <p:spPr>
          <a:xfrm>
            <a:off x="-9525" y="696595"/>
            <a:ext cx="9152890" cy="44469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10" y="129144"/>
            <a:ext cx="8229600" cy="857250"/>
          </a:xfrm>
        </p:spPr>
        <p:txBody>
          <a:bodyPr/>
          <a:p>
            <a:pPr algn="l"/>
            <a:r>
              <a:rPr lang="en-US"/>
              <a:t>Booking :</a:t>
            </a:r>
            <a:endParaRPr lang="en-US"/>
          </a:p>
        </p:txBody>
      </p:sp>
      <p:pic>
        <p:nvPicPr>
          <p:cNvPr id="4" name="Content Placeholder 3"/>
          <p:cNvPicPr>
            <a:picLocks noChangeAspect="1"/>
          </p:cNvPicPr>
          <p:nvPr>
            <p:ph idx="1"/>
          </p:nvPr>
        </p:nvPicPr>
        <p:blipFill>
          <a:blip r:embed="rId1"/>
          <a:stretch>
            <a:fillRect/>
          </a:stretch>
        </p:blipFill>
        <p:spPr>
          <a:xfrm>
            <a:off x="296545" y="892175"/>
            <a:ext cx="8229600" cy="1072515"/>
          </a:xfrm>
          <a:prstGeom prst="rect">
            <a:avLst/>
          </a:prstGeom>
        </p:spPr>
      </p:pic>
      <p:pic>
        <p:nvPicPr>
          <p:cNvPr id="5" name="Picture 4"/>
          <p:cNvPicPr>
            <a:picLocks noChangeAspect="1"/>
          </p:cNvPicPr>
          <p:nvPr/>
        </p:nvPicPr>
        <p:blipFill>
          <a:blip r:embed="rId2"/>
          <a:stretch>
            <a:fillRect/>
          </a:stretch>
        </p:blipFill>
        <p:spPr>
          <a:xfrm>
            <a:off x="296545" y="2113915"/>
            <a:ext cx="8622665" cy="1732280"/>
          </a:xfrm>
          <a:prstGeom prst="rect">
            <a:avLst/>
          </a:prstGeom>
        </p:spPr>
      </p:pic>
      <p:pic>
        <p:nvPicPr>
          <p:cNvPr id="7" name="Picture 6"/>
          <p:cNvPicPr>
            <a:picLocks noChangeAspect="1"/>
          </p:cNvPicPr>
          <p:nvPr/>
        </p:nvPicPr>
        <p:blipFill>
          <a:blip r:embed="rId3"/>
          <a:stretch>
            <a:fillRect/>
          </a:stretch>
        </p:blipFill>
        <p:spPr>
          <a:xfrm>
            <a:off x="296545" y="3628390"/>
            <a:ext cx="8622665" cy="1403985"/>
          </a:xfrm>
          <a:prstGeom prst="rect">
            <a:avLst/>
          </a:prstGeom>
        </p:spPr>
      </p:pic>
      <p:sp>
        <p:nvSpPr>
          <p:cNvPr id="8" name="Text Box 7"/>
          <p:cNvSpPr txBox="1"/>
          <p:nvPr/>
        </p:nvSpPr>
        <p:spPr>
          <a:xfrm>
            <a:off x="0" y="1365885"/>
            <a:ext cx="3048000" cy="368300"/>
          </a:xfrm>
          <a:prstGeom prst="rect">
            <a:avLst/>
          </a:prstGeom>
          <a:noFill/>
        </p:spPr>
        <p:txBody>
          <a:bodyPr wrap="square" rtlCol="0">
            <a:spAutoFit/>
          </a:bodyPr>
          <a:p>
            <a:r>
              <a:rPr lang="en-US"/>
              <a:t>1.</a:t>
            </a:r>
            <a:endParaRPr lang="en-US"/>
          </a:p>
        </p:txBody>
      </p:sp>
      <p:sp>
        <p:nvSpPr>
          <p:cNvPr id="9" name="Text Box 8"/>
          <p:cNvSpPr txBox="1"/>
          <p:nvPr/>
        </p:nvSpPr>
        <p:spPr>
          <a:xfrm>
            <a:off x="0" y="2724785"/>
            <a:ext cx="3048000" cy="368300"/>
          </a:xfrm>
          <a:prstGeom prst="rect">
            <a:avLst/>
          </a:prstGeom>
          <a:noFill/>
        </p:spPr>
        <p:txBody>
          <a:bodyPr wrap="square" rtlCol="0">
            <a:spAutoFit/>
          </a:bodyPr>
          <a:p>
            <a:r>
              <a:rPr lang="en-US"/>
              <a:t>2.</a:t>
            </a:r>
            <a:endParaRPr lang="en-US"/>
          </a:p>
        </p:txBody>
      </p:sp>
      <p:sp>
        <p:nvSpPr>
          <p:cNvPr id="10" name="Text Box 9"/>
          <p:cNvSpPr txBox="1"/>
          <p:nvPr/>
        </p:nvSpPr>
        <p:spPr>
          <a:xfrm>
            <a:off x="0" y="4098925"/>
            <a:ext cx="3048000" cy="368300"/>
          </a:xfrm>
          <a:prstGeom prst="rect">
            <a:avLst/>
          </a:prstGeom>
          <a:noFill/>
        </p:spPr>
        <p:txBody>
          <a:bodyPr wrap="square" rtlCol="0">
            <a:spAutoFit/>
          </a:bodyPr>
          <a:p>
            <a:r>
              <a:rPr lang="en-US"/>
              <a:t>3.</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128470"/>
            <a:ext cx="8093363" cy="916230"/>
          </a:xfrm>
        </p:spPr>
        <p:txBody>
          <a:bodyPr/>
          <a:lstStyle/>
          <a:p>
            <a:r>
              <a:rPr lang="en-US" dirty="0"/>
              <a:t>Index</a:t>
            </a:r>
            <a:endParaRPr lang="en-US" dirty="0"/>
          </a:p>
        </p:txBody>
      </p:sp>
      <p:sp>
        <p:nvSpPr>
          <p:cNvPr id="3" name="Content Placeholder 2"/>
          <p:cNvSpPr>
            <a:spLocks noGrp="1"/>
          </p:cNvSpPr>
          <p:nvPr>
            <p:ph idx="1"/>
          </p:nvPr>
        </p:nvSpPr>
        <p:spPr/>
        <p:txBody>
          <a:bodyPr>
            <a:normAutofit fontScale="80000"/>
          </a:bodyPr>
          <a:lstStyle/>
          <a:p>
            <a:pPr marL="285750" lvl="0" indent="-285750" algn="l" rtl="0">
              <a:lnSpc>
                <a:spcPct val="150000"/>
              </a:lnSpc>
              <a:spcBef>
                <a:spcPts val="0"/>
              </a:spcBef>
              <a:spcAft>
                <a:spcPts val="0"/>
              </a:spcAft>
              <a:buSzPts val="1920"/>
              <a:buFont typeface="Arial" panose="020B0604020202020204"/>
              <a:buChar char="•"/>
            </a:pPr>
            <a:r>
              <a:rPr lang="en-US" b="1">
                <a:sym typeface="+mn-ea"/>
              </a:rPr>
              <a:t>Introduction</a:t>
            </a:r>
            <a:endParaRPr b="1"/>
          </a:p>
          <a:p>
            <a:pPr marL="285750" lvl="0" indent="-285750" algn="l" rtl="0">
              <a:lnSpc>
                <a:spcPct val="150000"/>
              </a:lnSpc>
              <a:spcBef>
                <a:spcPts val="1000"/>
              </a:spcBef>
              <a:spcAft>
                <a:spcPts val="0"/>
              </a:spcAft>
              <a:buSzPts val="1920"/>
              <a:buFont typeface="Arial" panose="020B0604020202020204"/>
              <a:buChar char="•"/>
            </a:pPr>
            <a:r>
              <a:rPr lang="en-US" b="1"/>
              <a:t>Purpose</a:t>
            </a:r>
            <a:endParaRPr b="1"/>
          </a:p>
          <a:p>
            <a:pPr marL="285750" lvl="0" indent="-285750" algn="l" rtl="0">
              <a:lnSpc>
                <a:spcPct val="150000"/>
              </a:lnSpc>
              <a:spcBef>
                <a:spcPts val="1000"/>
              </a:spcBef>
              <a:spcAft>
                <a:spcPts val="0"/>
              </a:spcAft>
              <a:buSzPts val="1920"/>
              <a:buFont typeface="Arial" panose="020B0604020202020204"/>
              <a:buChar char="•"/>
            </a:pPr>
            <a:r>
              <a:rPr lang="en-US" b="1">
                <a:sym typeface="+mn-ea"/>
              </a:rPr>
              <a:t>Technology platform used for project</a:t>
            </a:r>
            <a:endParaRPr b="1"/>
          </a:p>
          <a:p>
            <a:pPr marL="285750" lvl="0" indent="-285750" algn="l" rtl="0">
              <a:lnSpc>
                <a:spcPct val="150000"/>
              </a:lnSpc>
              <a:spcBef>
                <a:spcPts val="1000"/>
              </a:spcBef>
              <a:spcAft>
                <a:spcPts val="0"/>
              </a:spcAft>
              <a:buSzPts val="1920"/>
              <a:buFont typeface="Arial" panose="020B0604020202020204"/>
              <a:buChar char="•"/>
            </a:pPr>
            <a:r>
              <a:rPr lang="en-US" b="1">
                <a:sym typeface="+mn-ea"/>
              </a:rPr>
              <a:t>User Roles and Responsibilities</a:t>
            </a:r>
            <a:endParaRPr b="1"/>
          </a:p>
          <a:p>
            <a:pPr marL="285750" lvl="0" indent="-285750" algn="l" rtl="0">
              <a:lnSpc>
                <a:spcPct val="150000"/>
              </a:lnSpc>
              <a:spcBef>
                <a:spcPts val="1000"/>
              </a:spcBef>
              <a:spcAft>
                <a:spcPts val="0"/>
              </a:spcAft>
              <a:buSzPts val="1920"/>
              <a:buFont typeface="Arial" panose="020B0604020202020204"/>
              <a:buChar char="•"/>
            </a:pPr>
            <a:r>
              <a:rPr lang="en-US" b="1">
                <a:sym typeface="+mn-ea"/>
              </a:rPr>
              <a:t>Future scope</a:t>
            </a:r>
            <a:endParaRPr b="1"/>
          </a:p>
          <a:p>
            <a:pPr marL="285750" lvl="0" indent="-285750" algn="l" rtl="0">
              <a:lnSpc>
                <a:spcPct val="150000"/>
              </a:lnSpc>
              <a:spcBef>
                <a:spcPts val="1000"/>
              </a:spcBef>
              <a:spcAft>
                <a:spcPts val="0"/>
              </a:spcAft>
              <a:buSzPts val="1920"/>
              <a:buFont typeface="Arial" panose="020B0604020202020204"/>
              <a:buChar char="•"/>
            </a:pPr>
            <a:r>
              <a:rPr lang="en-US" b="1">
                <a:sym typeface="+mn-ea"/>
              </a:rPr>
              <a:t>Conclusion</a:t>
            </a:r>
            <a:endParaRPr b="1"/>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10" name="Shape 310"/>
        <p:cNvGrpSpPr/>
        <p:nvPr/>
      </p:nvGrpSpPr>
      <p:grpSpPr>
        <a:xfrm>
          <a:off x="0" y="0"/>
          <a:ext cx="0" cy="0"/>
          <a:chOff x="0" y="0"/>
          <a:chExt cx="0" cy="0"/>
        </a:xfrm>
      </p:grpSpPr>
      <p:sp>
        <p:nvSpPr>
          <p:cNvPr id="311" name="Google Shape;311;p21"/>
          <p:cNvSpPr txBox="1"/>
          <p:nvPr>
            <p:ph type="title"/>
          </p:nvPr>
        </p:nvSpPr>
        <p:spPr>
          <a:xfrm>
            <a:off x="143511" y="128270"/>
            <a:ext cx="6447501" cy="990600"/>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t>Adding Property :</a:t>
            </a:r>
            <a:endParaRPr lang="en-US"/>
          </a:p>
        </p:txBody>
      </p:sp>
      <p:pic>
        <p:nvPicPr>
          <p:cNvPr id="3" name="Picture 2" descr="Screenshot 2025-02-11 001546"/>
          <p:cNvPicPr>
            <a:picLocks noChangeAspect="1"/>
          </p:cNvPicPr>
          <p:nvPr/>
        </p:nvPicPr>
        <p:blipFill>
          <a:blip r:embed="rId1"/>
          <a:stretch>
            <a:fillRect/>
          </a:stretch>
        </p:blipFill>
        <p:spPr>
          <a:xfrm>
            <a:off x="143510" y="696595"/>
            <a:ext cx="8893810" cy="2159635"/>
          </a:xfrm>
          <a:prstGeom prst="rect">
            <a:avLst/>
          </a:prstGeom>
        </p:spPr>
      </p:pic>
      <p:pic>
        <p:nvPicPr>
          <p:cNvPr id="2" name="Picture 1" descr="Screenshot 2025-02-11 001803"/>
          <p:cNvPicPr>
            <a:picLocks noChangeAspect="1"/>
          </p:cNvPicPr>
          <p:nvPr/>
        </p:nvPicPr>
        <p:blipFill>
          <a:blip r:embed="rId2"/>
          <a:stretch>
            <a:fillRect/>
          </a:stretch>
        </p:blipFill>
        <p:spPr>
          <a:xfrm>
            <a:off x="143510" y="2858770"/>
            <a:ext cx="8893810" cy="21551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16" name="Shape 316"/>
        <p:cNvGrpSpPr/>
        <p:nvPr/>
      </p:nvGrpSpPr>
      <p:grpSpPr>
        <a:xfrm>
          <a:off x="0" y="0"/>
          <a:ext cx="0" cy="0"/>
          <a:chOff x="0" y="0"/>
          <a:chExt cx="0" cy="0"/>
        </a:xfrm>
      </p:grpSpPr>
      <p:sp>
        <p:nvSpPr>
          <p:cNvPr id="317" name="Google Shape;317;p22"/>
          <p:cNvSpPr txBox="1"/>
          <p:nvPr>
            <p:ph type="title"/>
          </p:nvPr>
        </p:nvSpPr>
        <p:spPr>
          <a:xfrm>
            <a:off x="296546" y="128270"/>
            <a:ext cx="6447501" cy="990600"/>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t>Home Page :-</a:t>
            </a:r>
            <a:endParaRPr lang="en-US"/>
          </a:p>
        </p:txBody>
      </p:sp>
      <p:sp>
        <p:nvSpPr>
          <p:cNvPr id="2" name="Text Placeholder 1"/>
          <p:cNvSpPr/>
          <p:nvPr>
            <p:ph type="body" idx="1"/>
          </p:nvPr>
        </p:nvSpPr>
        <p:spPr/>
        <p:txBody>
          <a:bodyPr/>
          <a:p>
            <a:endParaRPr lang="en-US"/>
          </a:p>
        </p:txBody>
      </p:sp>
      <p:pic>
        <p:nvPicPr>
          <p:cNvPr id="4" name="Picture 3" descr="Screenshot 2025-02-10 232840"/>
          <p:cNvPicPr>
            <a:picLocks noChangeAspect="1"/>
          </p:cNvPicPr>
          <p:nvPr/>
        </p:nvPicPr>
        <p:blipFill>
          <a:blip r:embed="rId1"/>
          <a:stretch>
            <a:fillRect/>
          </a:stretch>
        </p:blipFill>
        <p:spPr>
          <a:xfrm>
            <a:off x="296545" y="739140"/>
            <a:ext cx="8607425" cy="2669540"/>
          </a:xfrm>
          <a:prstGeom prst="rect">
            <a:avLst/>
          </a:prstGeom>
        </p:spPr>
      </p:pic>
      <p:pic>
        <p:nvPicPr>
          <p:cNvPr id="3" name="Picture 2" descr="Screenshot 2025-02-10 232903"/>
          <p:cNvPicPr>
            <a:picLocks noChangeAspect="1"/>
          </p:cNvPicPr>
          <p:nvPr/>
        </p:nvPicPr>
        <p:blipFill>
          <a:blip r:embed="rId2"/>
          <a:stretch>
            <a:fillRect/>
          </a:stretch>
        </p:blipFill>
        <p:spPr>
          <a:xfrm>
            <a:off x="319405" y="3408680"/>
            <a:ext cx="8585200" cy="11398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22" name="Shape 322"/>
        <p:cNvGrpSpPr/>
        <p:nvPr/>
      </p:nvGrpSpPr>
      <p:grpSpPr>
        <a:xfrm>
          <a:off x="0" y="0"/>
          <a:ext cx="0" cy="0"/>
          <a:chOff x="0" y="0"/>
          <a:chExt cx="0" cy="0"/>
        </a:xfrm>
      </p:grpSpPr>
      <p:sp>
        <p:nvSpPr>
          <p:cNvPr id="323" name="Google Shape;323;p23"/>
          <p:cNvSpPr txBox="1"/>
          <p:nvPr>
            <p:ph type="title"/>
          </p:nvPr>
        </p:nvSpPr>
        <p:spPr>
          <a:xfrm>
            <a:off x="144146" y="128270"/>
            <a:ext cx="6447501" cy="990600"/>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t>Admin Dashboard :</a:t>
            </a:r>
            <a:endParaRPr lang="en-US"/>
          </a:p>
        </p:txBody>
      </p:sp>
      <p:pic>
        <p:nvPicPr>
          <p:cNvPr id="2" name="Picture 1" descr="Screenshot 2025-02-10 235949"/>
          <p:cNvPicPr>
            <a:picLocks noChangeAspect="1"/>
          </p:cNvPicPr>
          <p:nvPr/>
        </p:nvPicPr>
        <p:blipFill>
          <a:blip r:embed="rId1"/>
          <a:stretch>
            <a:fillRect/>
          </a:stretch>
        </p:blipFill>
        <p:spPr>
          <a:xfrm>
            <a:off x="296545" y="892175"/>
            <a:ext cx="8566150" cy="39846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10" y="128905"/>
            <a:ext cx="8229600" cy="436960"/>
          </a:xfrm>
        </p:spPr>
        <p:txBody>
          <a:bodyPr/>
          <a:p>
            <a:r>
              <a:rPr lang="en-US"/>
              <a:t>Property Management:</a:t>
            </a:r>
            <a:endParaRPr lang="en-US"/>
          </a:p>
        </p:txBody>
      </p:sp>
      <p:sp>
        <p:nvSpPr>
          <p:cNvPr id="3" name="Content Placeholder 2"/>
          <p:cNvSpPr/>
          <p:nvPr>
            <p:ph idx="1"/>
          </p:nvPr>
        </p:nvSpPr>
        <p:spPr/>
        <p:txBody>
          <a:bodyPr/>
          <a:p>
            <a:endParaRPr lang="en-US"/>
          </a:p>
        </p:txBody>
      </p:sp>
      <p:pic>
        <p:nvPicPr>
          <p:cNvPr id="4" name="Picture 3" descr="Screenshot 2025-02-11 000010"/>
          <p:cNvPicPr>
            <a:picLocks noChangeAspect="1"/>
          </p:cNvPicPr>
          <p:nvPr/>
        </p:nvPicPr>
        <p:blipFill>
          <a:blip r:embed="rId1"/>
          <a:stretch>
            <a:fillRect/>
          </a:stretch>
        </p:blipFill>
        <p:spPr>
          <a:xfrm>
            <a:off x="296545" y="891540"/>
            <a:ext cx="8599805" cy="40182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Booking Management</a:t>
            </a:r>
            <a:endParaRPr lang="en-US"/>
          </a:p>
        </p:txBody>
      </p:sp>
      <p:sp>
        <p:nvSpPr>
          <p:cNvPr id="3" name="Content Placeholder 2"/>
          <p:cNvSpPr>
            <a:spLocks noGrp="1"/>
          </p:cNvSpPr>
          <p:nvPr>
            <p:ph idx="1"/>
          </p:nvPr>
        </p:nvSpPr>
        <p:spPr/>
        <p:txBody>
          <a:bodyPr/>
          <a:p>
            <a:endParaRPr lang="en-US"/>
          </a:p>
        </p:txBody>
      </p:sp>
      <p:pic>
        <p:nvPicPr>
          <p:cNvPr id="4" name="Picture 3" descr="Screenshot 2025-02-11 000044"/>
          <p:cNvPicPr>
            <a:picLocks noChangeAspect="1"/>
          </p:cNvPicPr>
          <p:nvPr/>
        </p:nvPicPr>
        <p:blipFill>
          <a:blip r:embed="rId1"/>
          <a:stretch>
            <a:fillRect/>
          </a:stretch>
        </p:blipFill>
        <p:spPr>
          <a:xfrm>
            <a:off x="296545" y="1062990"/>
            <a:ext cx="8568055" cy="39135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p24"/>
          <p:cNvSpPr txBox="1"/>
          <p:nvPr>
            <p:ph type="title"/>
          </p:nvPr>
        </p:nvSpPr>
        <p:spPr>
          <a:xfrm>
            <a:off x="296546" y="128905"/>
            <a:ext cx="6447501" cy="990600"/>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t>Payment Management :</a:t>
            </a:r>
            <a:endParaRPr lang="en-US"/>
          </a:p>
        </p:txBody>
      </p:sp>
      <p:pic>
        <p:nvPicPr>
          <p:cNvPr id="1" name="Picture 0" descr="Screenshot 2025-02-11 000104"/>
          <p:cNvPicPr>
            <a:picLocks noChangeAspect="1"/>
          </p:cNvPicPr>
          <p:nvPr/>
        </p:nvPicPr>
        <p:blipFill>
          <a:blip r:embed="rId1"/>
          <a:stretch>
            <a:fillRect/>
          </a:stretch>
        </p:blipFill>
        <p:spPr>
          <a:xfrm>
            <a:off x="296545" y="892175"/>
            <a:ext cx="8677910" cy="39541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34" name="Shape 334"/>
        <p:cNvGrpSpPr/>
        <p:nvPr/>
      </p:nvGrpSpPr>
      <p:grpSpPr>
        <a:xfrm>
          <a:off x="0" y="0"/>
          <a:ext cx="0" cy="0"/>
          <a:chOff x="0" y="0"/>
          <a:chExt cx="0" cy="0"/>
        </a:xfrm>
      </p:grpSpPr>
      <p:sp>
        <p:nvSpPr>
          <p:cNvPr id="335" name="Google Shape;335;p25"/>
          <p:cNvSpPr txBox="1"/>
          <p:nvPr>
            <p:ph type="title"/>
          </p:nvPr>
        </p:nvSpPr>
        <p:spPr>
          <a:xfrm>
            <a:off x="296546" y="128270"/>
            <a:ext cx="6447501" cy="990600"/>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a:t>Report Management : </a:t>
            </a:r>
            <a:endParaRPr lang="en-US"/>
          </a:p>
        </p:txBody>
      </p:sp>
      <p:pic>
        <p:nvPicPr>
          <p:cNvPr id="1" name="Picture 0" descr="Screenshot 2025-02-11 000142"/>
          <p:cNvPicPr>
            <a:picLocks noChangeAspect="1"/>
          </p:cNvPicPr>
          <p:nvPr/>
        </p:nvPicPr>
        <p:blipFill>
          <a:blip r:embed="rId1"/>
          <a:stretch>
            <a:fillRect/>
          </a:stretch>
        </p:blipFill>
        <p:spPr>
          <a:xfrm>
            <a:off x="296545" y="892175"/>
            <a:ext cx="8609330" cy="39712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40" name="Shape 340"/>
        <p:cNvGrpSpPr/>
        <p:nvPr/>
      </p:nvGrpSpPr>
      <p:grpSpPr>
        <a:xfrm>
          <a:off x="0" y="0"/>
          <a:ext cx="0" cy="0"/>
          <a:chOff x="0" y="0"/>
          <a:chExt cx="0" cy="0"/>
        </a:xfrm>
      </p:grpSpPr>
      <p:sp>
        <p:nvSpPr>
          <p:cNvPr id="341" name="Google Shape;341;p26"/>
          <p:cNvSpPr txBox="1"/>
          <p:nvPr>
            <p:ph type="title"/>
          </p:nvPr>
        </p:nvSpPr>
        <p:spPr>
          <a:xfrm>
            <a:off x="508001" y="457200"/>
            <a:ext cx="6447501" cy="714375"/>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Clr>
                <a:schemeClr val="accent1"/>
              </a:buClr>
              <a:buSzPts val="3600"/>
              <a:buFont typeface="Trebuchet MS" panose="020B0603020202020204"/>
              <a:buNone/>
            </a:pPr>
            <a:r>
              <a:rPr lang="en-US" u="sng"/>
              <a:t>Conclusion :-</a:t>
            </a:r>
            <a:endParaRPr lang="en-US" u="sng"/>
          </a:p>
        </p:txBody>
      </p:sp>
      <p:sp>
        <p:nvSpPr>
          <p:cNvPr id="342" name="Google Shape;342;p26"/>
          <p:cNvSpPr txBox="1"/>
          <p:nvPr>
            <p:ph type="body" idx="1"/>
          </p:nvPr>
        </p:nvSpPr>
        <p:spPr>
          <a:xfrm>
            <a:off x="143510" y="1045210"/>
            <a:ext cx="8560435" cy="4009390"/>
          </a:xfrm>
          <a:prstGeom prst="rect">
            <a:avLst/>
          </a:prstGeom>
          <a:noFill/>
          <a:ln>
            <a:noFill/>
          </a:ln>
        </p:spPr>
        <p:txBody>
          <a:bodyPr spcFirstLastPara="1" wrap="square" lIns="68568" tIns="34275" rIns="68568" bIns="34275" anchor="t" anchorCtr="0">
            <a:noAutofit/>
          </a:bodyPr>
          <a:lstStyle/>
          <a:p>
            <a:pPr lvl="0" algn="l" rtl="0">
              <a:lnSpc>
                <a:spcPct val="150000"/>
              </a:lnSpc>
              <a:spcBef>
                <a:spcPts val="0"/>
              </a:spcBef>
              <a:spcAft>
                <a:spcPts val="0"/>
              </a:spcAft>
              <a:buSzPts val="1600"/>
              <a:buFont typeface="Wingdings" panose="05000000000000000000" charset="0"/>
              <a:buChar char="ü"/>
            </a:pPr>
            <a:r>
              <a:rPr lang="en-US" altLang="en-US" sz="1400"/>
              <a:t>EasyHome offers a comprehensive solution to manage the rental process for tenants, landlords, and admins. By integrating user-friendly interfaces, secure payment systems, and advanced features like real-time booking and property management, it ensures a seamless experience for all stakeholders. Tenants can easily browse and book properties, landlords can manage listings and approve/reject bookings, and admins have full control over user management, property listings, and reporting.</a:t>
            </a:r>
            <a:endParaRPr lang="en-US" altLang="en-US" sz="1400"/>
          </a:p>
          <a:p>
            <a:pPr lvl="0" algn="l" rtl="0">
              <a:lnSpc>
                <a:spcPct val="150000"/>
              </a:lnSpc>
              <a:spcBef>
                <a:spcPts val="0"/>
              </a:spcBef>
              <a:spcAft>
                <a:spcPts val="0"/>
              </a:spcAft>
              <a:buSzPts val="1600"/>
              <a:buFont typeface="Wingdings" panose="05000000000000000000" charset="0"/>
              <a:buChar char="ü"/>
            </a:pPr>
            <a:r>
              <a:rPr lang="en-US" altLang="en-US" sz="1400"/>
              <a:t>The system’s ability to generate detailed reports, handle payments, and provide a feedback mechanism adds immense value for both tenants and landlords. Additionally, the automation of processes like booking confirmations and reminders enhances operational efficiency.</a:t>
            </a:r>
            <a:endParaRPr lang="en-US" altLang="en-US" sz="1400"/>
          </a:p>
          <a:p>
            <a:pPr lvl="0" algn="l" rtl="0">
              <a:lnSpc>
                <a:spcPct val="150000"/>
              </a:lnSpc>
              <a:spcBef>
                <a:spcPts val="0"/>
              </a:spcBef>
              <a:spcAft>
                <a:spcPts val="0"/>
              </a:spcAft>
              <a:buSzPts val="1600"/>
              <a:buFont typeface="Wingdings" panose="05000000000000000000" charset="0"/>
              <a:buChar char="ü"/>
            </a:pPr>
            <a:r>
              <a:rPr lang="en-US" altLang="en-US" sz="1400"/>
              <a:t>With future enhancements like mobile integration, data analytics this system has the potential to scale further, making it a robust solution for the property rental industry. Ultimately, this project paves the way for modernizing property rental operations while enhancing the user experience for all parties involved.</a:t>
            </a:r>
            <a:endParaRPr lang="en-US"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27"/>
          <p:cNvSpPr txBox="1"/>
          <p:nvPr>
            <p:ph type="title"/>
          </p:nvPr>
        </p:nvSpPr>
        <p:spPr>
          <a:xfrm>
            <a:off x="1212851" y="1197403"/>
            <a:ext cx="6447501" cy="1511558"/>
          </a:xfrm>
          <a:prstGeom prst="rect">
            <a:avLst/>
          </a:prstGeom>
          <a:noFill/>
          <a:ln>
            <a:noFill/>
          </a:ln>
        </p:spPr>
        <p:txBody>
          <a:bodyPr spcFirstLastPara="1" wrap="square" lIns="68568" tIns="34275" rIns="68568" bIns="34275" anchor="b" anchorCtr="0">
            <a:normAutofit/>
          </a:bodyPr>
          <a:lstStyle/>
          <a:p>
            <a:pPr marL="0" lvl="0" indent="0" algn="ctr" rtl="0">
              <a:spcBef>
                <a:spcPts val="0"/>
              </a:spcBef>
              <a:spcAft>
                <a:spcPts val="0"/>
              </a:spcAft>
              <a:buClr>
                <a:schemeClr val="accent1"/>
              </a:buClr>
              <a:buSzPts val="6000"/>
              <a:buFont typeface="Arial" panose="020B0604020202020204"/>
              <a:buNone/>
            </a:pPr>
            <a:r>
              <a:rPr lang="en-US" sz="4500" b="1" u="sng">
                <a:latin typeface="Arial" panose="020B0604020202020204"/>
                <a:ea typeface="Arial" panose="020B0604020202020204"/>
                <a:cs typeface="Arial" panose="020B0604020202020204"/>
                <a:sym typeface="Arial" panose="020B0604020202020204"/>
              </a:rPr>
              <a:t>Thank You</a:t>
            </a:r>
            <a:endParaRPr sz="4500" b="1" u="sng">
              <a:latin typeface="Arial" panose="020B0604020202020204"/>
              <a:ea typeface="Arial" panose="020B0604020202020204"/>
              <a:cs typeface="Arial" panose="020B0604020202020204"/>
              <a:sym typeface="Arial" panose="020B0604020202020204"/>
            </a:endParaRPr>
          </a:p>
        </p:txBody>
      </p:sp>
      <p:sp>
        <p:nvSpPr>
          <p:cNvPr id="349" name="Google Shape;349;p27"/>
          <p:cNvSpPr txBox="1"/>
          <p:nvPr>
            <p:ph type="body" idx="1"/>
          </p:nvPr>
        </p:nvSpPr>
        <p:spPr>
          <a:xfrm>
            <a:off x="508001" y="3395586"/>
            <a:ext cx="6447501" cy="645300"/>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SzPts val="1600"/>
              <a:buNone/>
            </a:pPr>
            <a:r>
              <a:rPr lang="en-US"/>
              <a: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endParaRPr lang="en-US" dirty="0"/>
          </a:p>
        </p:txBody>
      </p:sp>
      <p:sp>
        <p:nvSpPr>
          <p:cNvPr id="5" name="Content Placeholder 4"/>
          <p:cNvSpPr>
            <a:spLocks noGrp="1"/>
          </p:cNvSpPr>
          <p:nvPr>
            <p:ph idx="1"/>
          </p:nvPr>
        </p:nvSpPr>
        <p:spPr>
          <a:xfrm>
            <a:off x="448945" y="1197610"/>
            <a:ext cx="8232775" cy="3510915"/>
          </a:xfrm>
        </p:spPr>
        <p:txBody>
          <a:bodyPr>
            <a:normAutofit fontScale="90000"/>
          </a:bodyPr>
          <a:lstStyle/>
          <a:p>
            <a:pPr marL="0" lvl="0" indent="0" algn="l" rtl="0">
              <a:spcBef>
                <a:spcPts val="0"/>
              </a:spcBef>
              <a:spcAft>
                <a:spcPts val="0"/>
              </a:spcAft>
              <a:buSzPts val="1920"/>
              <a:buNone/>
            </a:pPr>
            <a:r>
              <a:rPr lang="en-US" altLang="en-US" b="1" dirty="0"/>
              <a:t>Purpose:</a:t>
            </a:r>
            <a:endParaRPr lang="en-US" altLang="en-US" b="1" dirty="0"/>
          </a:p>
          <a:p>
            <a:pPr marL="0" lvl="0" indent="0" algn="l" rtl="0">
              <a:spcBef>
                <a:spcPts val="0"/>
              </a:spcBef>
              <a:spcAft>
                <a:spcPts val="0"/>
              </a:spcAft>
              <a:buSzPts val="1920"/>
              <a:buNone/>
            </a:pPr>
            <a:endParaRPr lang="en-US" altLang="en-US" dirty="0"/>
          </a:p>
          <a:p>
            <a:pPr marL="0" lvl="0" indent="0" algn="l" rtl="0">
              <a:spcBef>
                <a:spcPts val="0"/>
              </a:spcBef>
              <a:spcAft>
                <a:spcPts val="0"/>
              </a:spcAft>
              <a:buSzPts val="1920"/>
              <a:buNone/>
            </a:pPr>
            <a:r>
              <a:rPr lang="en-US" altLang="en-US" dirty="0"/>
              <a:t>Our project, the "Property Rental System," aims to simplify the process of renting properties. We’re developing a user-friendly platform where tenants can easily find and apply for rental properties, while landlords and property managers can seamlessly list available units. This web application reduces manual effort, streamlining the rental process for both renters and property owners, making property searching and leasing more efficient for everyone involved.</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Technology Used</a:t>
            </a:r>
            <a:endParaRPr lang="en-US" dirty="0"/>
          </a:p>
        </p:txBody>
      </p:sp>
      <p:sp>
        <p:nvSpPr>
          <p:cNvPr id="2" name="Text Box 1"/>
          <p:cNvSpPr txBox="1"/>
          <p:nvPr/>
        </p:nvSpPr>
        <p:spPr>
          <a:xfrm>
            <a:off x="827405" y="1946275"/>
            <a:ext cx="7404735" cy="2685415"/>
          </a:xfrm>
          <a:prstGeom prst="rect">
            <a:avLst/>
          </a:prstGeom>
          <a:noFill/>
        </p:spPr>
        <p:txBody>
          <a:bodyPr wrap="square" rtlCol="0">
            <a:noAutofit/>
          </a:bodyPr>
          <a:p>
            <a:pPr marL="342900" lvl="0" indent="-342900" algn="l" rtl="0">
              <a:lnSpc>
                <a:spcPct val="150000"/>
              </a:lnSpc>
              <a:spcBef>
                <a:spcPts val="0"/>
              </a:spcBef>
              <a:spcAft>
                <a:spcPts val="0"/>
              </a:spcAft>
              <a:buSzPts val="2240"/>
              <a:buChar char="►"/>
            </a:pPr>
            <a:r>
              <a:rPr lang="en-US" sz="2400">
                <a:sym typeface="+mn-ea"/>
              </a:rPr>
              <a:t>Front End :- </a:t>
            </a:r>
            <a:r>
              <a:rPr lang="en-US" sz="2400">
                <a:solidFill>
                  <a:srgbClr val="B0B0B0"/>
                </a:solidFill>
                <a:sym typeface="+mn-ea"/>
              </a:rPr>
              <a:t>React JS (Version 18) , Bootstrap </a:t>
            </a:r>
            <a:endParaRPr sz="2400">
              <a:solidFill>
                <a:srgbClr val="B0B0B0"/>
              </a:solidFill>
            </a:endParaRPr>
          </a:p>
          <a:p>
            <a:pPr marL="342900" lvl="0" indent="-342900" algn="l" rtl="0">
              <a:lnSpc>
                <a:spcPct val="150000"/>
              </a:lnSpc>
              <a:spcBef>
                <a:spcPts val="1000"/>
              </a:spcBef>
              <a:spcAft>
                <a:spcPts val="0"/>
              </a:spcAft>
              <a:buSzPts val="2240"/>
              <a:buChar char="►"/>
            </a:pPr>
            <a:r>
              <a:rPr lang="en-US" sz="2400">
                <a:sym typeface="+mn-ea"/>
              </a:rPr>
              <a:t>Back End :- </a:t>
            </a:r>
            <a:r>
              <a:rPr lang="en-US" sz="2400">
                <a:solidFill>
                  <a:srgbClr val="B0B0B0"/>
                </a:solidFill>
                <a:sym typeface="+mn-ea"/>
              </a:rPr>
              <a:t>Java 17, Spring Boot REST API, JPA</a:t>
            </a:r>
            <a:endParaRPr sz="2400">
              <a:solidFill>
                <a:srgbClr val="B0B0B0"/>
              </a:solidFill>
            </a:endParaRPr>
          </a:p>
          <a:p>
            <a:pPr marL="342900" lvl="0" indent="-342900" algn="l" rtl="0">
              <a:lnSpc>
                <a:spcPct val="150000"/>
              </a:lnSpc>
              <a:spcBef>
                <a:spcPts val="1000"/>
              </a:spcBef>
              <a:spcAft>
                <a:spcPts val="0"/>
              </a:spcAft>
              <a:buSzPts val="2240"/>
              <a:buChar char="►"/>
            </a:pPr>
            <a:r>
              <a:rPr lang="en-US" sz="2400">
                <a:sym typeface="+mn-ea"/>
              </a:rPr>
              <a:t>Database :- </a:t>
            </a:r>
            <a:r>
              <a:rPr lang="en-US" sz="2400">
                <a:solidFill>
                  <a:srgbClr val="B0B0B0"/>
                </a:solidFill>
                <a:sym typeface="+mn-ea"/>
              </a:rPr>
              <a:t>MySQL 8.0. 34</a:t>
            </a:r>
            <a:endParaRPr sz="2400">
              <a:solidFill>
                <a:srgbClr val="B0B0B0"/>
              </a:solidFill>
            </a:endParaRPr>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Google Shape;174;p5" descr="Spring Boot React.js Full Stack Tutorial By Example – Colin Williams"/>
          <p:cNvPicPr preferRelativeResize="0"/>
          <p:nvPr/>
        </p:nvPicPr>
        <p:blipFill rotWithShape="1">
          <a:blip r:embed="rId1"/>
          <a:srcRect/>
          <a:stretch>
            <a:fillRect/>
          </a:stretch>
        </p:blipFill>
        <p:spPr>
          <a:xfrm>
            <a:off x="4725035" y="4467225"/>
            <a:ext cx="4291330" cy="675640"/>
          </a:xfrm>
          <a:prstGeom prst="rect">
            <a:avLst/>
          </a:prstGeom>
          <a:noFill/>
          <a:ln>
            <a:noFill/>
          </a:ln>
        </p:spPr>
      </p:pic>
      <p:sp>
        <p:nvSpPr>
          <p:cNvPr id="5" name="Text Box 4"/>
          <p:cNvSpPr txBox="1"/>
          <p:nvPr/>
        </p:nvSpPr>
        <p:spPr>
          <a:xfrm>
            <a:off x="-8890" y="904875"/>
            <a:ext cx="9144000" cy="2802255"/>
          </a:xfrm>
          <a:prstGeom prst="rect">
            <a:avLst/>
          </a:prstGeom>
          <a:noFill/>
        </p:spPr>
        <p:txBody>
          <a:bodyPr wrap="square" rtlCol="0">
            <a:noAutofit/>
          </a:bodyPr>
          <a:p>
            <a:r>
              <a:rPr lang="en-US" altLang="en-US" sz="2400" b="1" u="sng">
                <a:solidFill>
                  <a:schemeClr val="tx2">
                    <a:lumMod val="60000"/>
                    <a:lumOff val="40000"/>
                  </a:schemeClr>
                </a:solidFill>
              </a:rPr>
              <a:t>React</a:t>
            </a:r>
            <a:r>
              <a:rPr lang="en-US" altLang="en-US" sz="2400" b="1">
                <a:solidFill>
                  <a:schemeClr val="tx2">
                    <a:lumMod val="60000"/>
                    <a:lumOff val="40000"/>
                  </a:schemeClr>
                </a:solidFill>
              </a:rPr>
              <a:t> :-</a:t>
            </a:r>
            <a:r>
              <a:rPr lang="en-US" altLang="en-US"/>
              <a:t> It allows us to build large, interactive web applications that can dynamically update data without the need to reload the page. React’s focus on speed, scalability, and simplicity makes it an ideal choice for creating a seamless user experience where tenants can browse properties and landlords can manage listings efficiently.</a:t>
            </a:r>
            <a:endParaRPr lang="en-US" altLang="en-US"/>
          </a:p>
          <a:p>
            <a:endParaRPr lang="en-US" altLang="en-US"/>
          </a:p>
          <a:p>
            <a:r>
              <a:rPr lang="en-US" altLang="en-US" sz="2400" b="1" u="sng">
                <a:solidFill>
                  <a:schemeClr val="tx2">
                    <a:lumMod val="60000"/>
                    <a:lumOff val="40000"/>
                  </a:schemeClr>
                </a:solidFill>
              </a:rPr>
              <a:t>Java Spring Boot</a:t>
            </a:r>
            <a:r>
              <a:rPr lang="en-US" altLang="en-US" sz="2400" b="1">
                <a:solidFill>
                  <a:schemeClr val="tx2">
                    <a:lumMod val="60000"/>
                    <a:lumOff val="40000"/>
                  </a:schemeClr>
                </a:solidFill>
              </a:rPr>
              <a:t> :-</a:t>
            </a:r>
            <a:r>
              <a:rPr lang="en-US" altLang="en-US"/>
              <a:t> It offers a flexible and efficient way to configure Java Beans, handle database transactions, and manage RESTful APIs. Spring Boot's powerful batch processing capabilities and automatic configuration make it a great fit for our application, enabling easy management of user data, property listings, and transactions without requiring manual configuration. This combination ensures a robust, scalable, and smooth-running platform for both tenants and property owners.</a:t>
            </a:r>
            <a:endParaRPr lang="en-US" altLang="en-US"/>
          </a:p>
        </p:txBody>
      </p:sp>
      <p:sp>
        <p:nvSpPr>
          <p:cNvPr id="7" name="Text Box 6"/>
          <p:cNvSpPr txBox="1"/>
          <p:nvPr/>
        </p:nvSpPr>
        <p:spPr>
          <a:xfrm>
            <a:off x="143510" y="281305"/>
            <a:ext cx="8225790" cy="1113155"/>
          </a:xfrm>
          <a:prstGeom prst="rect">
            <a:avLst/>
          </a:prstGeom>
          <a:noFill/>
        </p:spPr>
        <p:txBody>
          <a:bodyPr wrap="square" rtlCol="0">
            <a:noAutofit/>
          </a:bodyPr>
          <a:p>
            <a:pPr algn="ctr"/>
            <a:r>
              <a:rPr lang="en-US" altLang="en-US" sz="2800">
                <a:solidFill>
                  <a:schemeClr val="accent1">
                    <a:lumMod val="75000"/>
                  </a:schemeClr>
                </a:solidFill>
                <a:sym typeface="+mn-ea"/>
              </a:rPr>
              <a:t>Reason for selecting the specific technology:</a:t>
            </a:r>
            <a:endParaRPr lang="en-US" altLang="en-US" sz="2800">
              <a:solidFill>
                <a:schemeClr val="accent1">
                  <a:lumMod val="75000"/>
                </a:schemeClr>
              </a:solidFill>
              <a:highlight>
                <a:srgbClr val="000080"/>
              </a:highlight>
            </a:endParaRPr>
          </a:p>
          <a:p>
            <a:pPr algn="ctr"/>
            <a:endParaRPr lang="en-US" altLang="en-US" sz="2800">
              <a:solidFill>
                <a:schemeClr val="accent1">
                  <a:lumMod val="75000"/>
                </a:schemeClr>
              </a:solidFill>
              <a:highlight>
                <a:srgbClr val="00008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6"/>
          <p:cNvSpPr txBox="1"/>
          <p:nvPr>
            <p:ph type="title"/>
          </p:nvPr>
        </p:nvSpPr>
        <p:spPr>
          <a:xfrm>
            <a:off x="143510" y="280670"/>
            <a:ext cx="6447501" cy="723900"/>
          </a:xfrm>
          <a:prstGeom prst="rect">
            <a:avLst/>
          </a:prstGeom>
          <a:noFill/>
          <a:ln>
            <a:noFill/>
          </a:ln>
        </p:spPr>
        <p:txBody>
          <a:bodyPr spcFirstLastPara="1" wrap="square" lIns="68568" tIns="34275" rIns="68568" bIns="34275" anchor="t" anchorCtr="0">
            <a:normAutofit fontScale="90000"/>
          </a:bodyPr>
          <a:lstStyle/>
          <a:p>
            <a:pPr marL="0" lvl="0" indent="0" algn="l" rtl="0">
              <a:spcBef>
                <a:spcPts val="0"/>
              </a:spcBef>
              <a:spcAft>
                <a:spcPts val="0"/>
              </a:spcAft>
              <a:buClr>
                <a:schemeClr val="accent1"/>
              </a:buClr>
              <a:buSzPts val="3600"/>
              <a:buFont typeface="Trebuchet MS" panose="020B0603020202020204"/>
              <a:buNone/>
            </a:pPr>
            <a:r>
              <a:rPr lang="en-US"/>
              <a:t>User Roles And </a:t>
            </a:r>
            <a:br>
              <a:rPr lang="en-US"/>
            </a:br>
            <a:r>
              <a:rPr lang="en-US"/>
              <a:t>Responsibilities :-</a:t>
            </a:r>
            <a:endParaRPr lang="en-US"/>
          </a:p>
        </p:txBody>
      </p:sp>
      <p:sp>
        <p:nvSpPr>
          <p:cNvPr id="180" name="Google Shape;180;p6"/>
          <p:cNvSpPr txBox="1"/>
          <p:nvPr>
            <p:ph type="body" idx="1"/>
          </p:nvPr>
        </p:nvSpPr>
        <p:spPr>
          <a:xfrm>
            <a:off x="300355" y="1620520"/>
            <a:ext cx="8553450" cy="3131185"/>
          </a:xfrm>
          <a:prstGeom prst="rect">
            <a:avLst/>
          </a:prstGeom>
          <a:noFill/>
          <a:ln>
            <a:noFill/>
          </a:ln>
        </p:spPr>
        <p:txBody>
          <a:bodyPr spcFirstLastPara="1" wrap="square" lIns="68568" tIns="34275" rIns="68568" bIns="34275" anchor="t" anchorCtr="0">
            <a:normAutofit/>
          </a:bodyPr>
          <a:lstStyle/>
          <a:p>
            <a:pPr marL="0" lvl="0" indent="0" algn="l" rtl="0">
              <a:spcBef>
                <a:spcPts val="0"/>
              </a:spcBef>
              <a:spcAft>
                <a:spcPts val="0"/>
              </a:spcAft>
              <a:buSzPts val="1920"/>
              <a:buNone/>
            </a:pPr>
            <a:r>
              <a:rPr lang="en-US" altLang="en-US"/>
              <a:t>The Property Rental System consists of three roles :</a:t>
            </a:r>
            <a:endParaRPr lang="en-US" altLang="en-US"/>
          </a:p>
          <a:p>
            <a:pPr marL="342900" lvl="0" indent="-342900" algn="l" rtl="0">
              <a:spcBef>
                <a:spcPts val="0"/>
              </a:spcBef>
              <a:spcAft>
                <a:spcPts val="0"/>
              </a:spcAft>
              <a:buSzPts val="1920"/>
              <a:buChar char="►"/>
            </a:pPr>
            <a:endParaRPr lang="en-US" altLang="en-US"/>
          </a:p>
          <a:p>
            <a:pPr marL="342900" lvl="0" indent="-342900" algn="l" rtl="0">
              <a:spcBef>
                <a:spcPts val="0"/>
              </a:spcBef>
              <a:spcAft>
                <a:spcPts val="0"/>
              </a:spcAft>
              <a:buSzPts val="1920"/>
              <a:buChar char="►"/>
            </a:pPr>
            <a:r>
              <a:rPr lang="en-US" altLang="en-US"/>
              <a:t>Admin</a:t>
            </a:r>
            <a:endParaRPr lang="en-US" altLang="en-US"/>
          </a:p>
          <a:p>
            <a:pPr marL="342900" lvl="0" indent="-342900" algn="l" rtl="0">
              <a:spcBef>
                <a:spcPts val="0"/>
              </a:spcBef>
              <a:spcAft>
                <a:spcPts val="0"/>
              </a:spcAft>
              <a:buSzPts val="1920"/>
              <a:buChar char="►"/>
            </a:pPr>
            <a:r>
              <a:rPr lang="en-US" altLang="en-US"/>
              <a:t>Tenant  </a:t>
            </a:r>
            <a:endParaRPr lang="en-US" altLang="en-US"/>
          </a:p>
          <a:p>
            <a:pPr marL="342900" lvl="0" indent="-342900" algn="l" rtl="0">
              <a:spcBef>
                <a:spcPts val="0"/>
              </a:spcBef>
              <a:spcAft>
                <a:spcPts val="0"/>
              </a:spcAft>
              <a:buSzPts val="1920"/>
              <a:buChar char="►"/>
            </a:pPr>
            <a:r>
              <a:rPr lang="en-US" altLang="en-US"/>
              <a:t>Landlord  </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8" name="Google Shape;188;p7"/>
          <p:cNvSpPr/>
          <p:nvPr/>
        </p:nvSpPr>
        <p:spPr>
          <a:xfrm>
            <a:off x="0" y="257175"/>
            <a:ext cx="4820285" cy="754380"/>
          </a:xfrm>
          <a:prstGeom prst="homePlate">
            <a:avLst>
              <a:gd name="adj" fmla="val 40909"/>
            </a:avLst>
          </a:prstGeom>
          <a:solidFill>
            <a:schemeClr val="accent1">
              <a:lumMod val="60000"/>
              <a:lumOff val="40000"/>
            </a:schemeClr>
          </a:solidFill>
          <a:ln w="12700" cap="rnd" cmpd="sng">
            <a:solidFill>
              <a:schemeClr val="accent2"/>
            </a:solidFill>
            <a:prstDash val="solid"/>
            <a:round/>
            <a:headEnd type="none" w="sm" len="sm"/>
            <a:tailEnd type="none" w="sm" len="sm"/>
          </a:ln>
        </p:spPr>
        <p:txBody>
          <a:bodyPr spcFirstLastPara="1" wrap="square" lIns="68568" tIns="34275" rIns="68568" bIns="34275" anchor="ctr" anchorCtr="0">
            <a:noAutofit/>
          </a:bodyPr>
          <a:lstStyle/>
          <a:p>
            <a:pPr marL="0" marR="0" lvl="0" indent="0" algn="ctr" rtl="0">
              <a:spcBef>
                <a:spcPts val="0"/>
              </a:spcBef>
              <a:spcAft>
                <a:spcPts val="0"/>
              </a:spcAft>
              <a:buNone/>
            </a:pPr>
            <a:r>
              <a:rPr lang="en-US" sz="2400" b="1" i="0" u="none" strike="noStrike" cap="none">
                <a:solidFill>
                  <a:srgbClr val="FFFFFF"/>
                </a:solidFill>
                <a:latin typeface="Cambria" panose="02040503050406030204"/>
                <a:ea typeface="Cambria" panose="02040503050406030204"/>
                <a:cs typeface="Cambria" panose="02040503050406030204"/>
                <a:sym typeface="Cambria" panose="02040503050406030204"/>
              </a:rPr>
              <a:t>Roles </a:t>
            </a:r>
            <a:endParaRPr sz="2400" b="1" i="0" u="none" strike="noStrike" cap="none">
              <a:solidFill>
                <a:srgbClr val="FFFFFF"/>
              </a:solidFill>
              <a:latin typeface="Cambria" panose="02040503050406030204"/>
              <a:ea typeface="Cambria" panose="02040503050406030204"/>
              <a:cs typeface="Cambria" panose="02040503050406030204"/>
              <a:sym typeface="Cambria" panose="02040503050406030204"/>
            </a:endParaRPr>
          </a:p>
        </p:txBody>
      </p:sp>
      <p:cxnSp>
        <p:nvCxnSpPr>
          <p:cNvPr id="191" name="Google Shape;191;p7"/>
          <p:cNvCxnSpPr/>
          <p:nvPr/>
        </p:nvCxnSpPr>
        <p:spPr>
          <a:xfrm rot="5400000">
            <a:off x="952738" y="2601443"/>
            <a:ext cx="1224652" cy="16812"/>
          </a:xfrm>
          <a:prstGeom prst="straightConnector1">
            <a:avLst/>
          </a:prstGeom>
          <a:noFill/>
          <a:ln w="25400" cap="flat" cmpd="sng">
            <a:solidFill>
              <a:schemeClr val="accent6"/>
            </a:solidFill>
            <a:prstDash val="solid"/>
            <a:round/>
            <a:headEnd type="none" w="sm" len="sm"/>
            <a:tailEnd type="oval" w="med" len="med"/>
          </a:ln>
        </p:spPr>
      </p:cxnSp>
      <p:sp>
        <p:nvSpPr>
          <p:cNvPr id="192" name="Google Shape;192;p7"/>
          <p:cNvSpPr/>
          <p:nvPr/>
        </p:nvSpPr>
        <p:spPr>
          <a:xfrm>
            <a:off x="664028" y="2438401"/>
            <a:ext cx="1894115" cy="424543"/>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68568" tIns="34275" rIns="68568" bIns="34275" anchor="ctr" anchorCtr="0">
            <a:noAutofit/>
          </a:bodyPr>
          <a:lstStyle/>
          <a:p>
            <a:pPr marL="0" marR="0" lvl="0" indent="0" algn="ctr" rtl="0">
              <a:spcBef>
                <a:spcPts val="0"/>
              </a:spcBef>
              <a:spcAft>
                <a:spcPts val="0"/>
              </a:spcAft>
              <a:buNone/>
            </a:pPr>
            <a:r>
              <a:rPr lang="en-US" sz="2025" b="1" i="0" u="none" strike="noStrike" cap="none">
                <a:solidFill>
                  <a:schemeClr val="dk1"/>
                </a:solidFill>
                <a:latin typeface="Cambria" panose="02040503050406030204"/>
                <a:ea typeface="Cambria" panose="02040503050406030204"/>
                <a:cs typeface="Cambria" panose="02040503050406030204"/>
                <a:sym typeface="Cambria" panose="02040503050406030204"/>
              </a:rPr>
              <a:t>Tenant </a:t>
            </a:r>
            <a:endParaRPr sz="2025"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p:txBody>
      </p:sp>
      <p:cxnSp>
        <p:nvCxnSpPr>
          <p:cNvPr id="193" name="Google Shape;193;p7"/>
          <p:cNvCxnSpPr/>
          <p:nvPr/>
        </p:nvCxnSpPr>
        <p:spPr>
          <a:xfrm rot="-5400000" flipH="1">
            <a:off x="7070271" y="2574476"/>
            <a:ext cx="1197429" cy="10885"/>
          </a:xfrm>
          <a:prstGeom prst="straightConnector1">
            <a:avLst/>
          </a:prstGeom>
          <a:noFill/>
          <a:ln w="25400" cap="flat" cmpd="sng">
            <a:solidFill>
              <a:schemeClr val="accent1"/>
            </a:solidFill>
            <a:prstDash val="solid"/>
            <a:round/>
            <a:headEnd type="none" w="sm" len="sm"/>
            <a:tailEnd type="oval" w="med" len="med"/>
          </a:ln>
        </p:spPr>
      </p:cxnSp>
      <p:sp>
        <p:nvSpPr>
          <p:cNvPr id="194" name="Google Shape;194;p7"/>
          <p:cNvSpPr/>
          <p:nvPr/>
        </p:nvSpPr>
        <p:spPr>
          <a:xfrm>
            <a:off x="6672941" y="2394858"/>
            <a:ext cx="1926772" cy="43542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68568" tIns="34275" rIns="68568" bIns="34275" anchor="ctr" anchorCtr="0">
            <a:noAutofit/>
          </a:bodyPr>
          <a:lstStyle/>
          <a:p>
            <a:pPr marL="0" marR="0" lvl="0" indent="0" algn="ctr" rtl="0">
              <a:spcBef>
                <a:spcPts val="0"/>
              </a:spcBef>
              <a:spcAft>
                <a:spcPts val="0"/>
              </a:spcAft>
              <a:buNone/>
            </a:pPr>
            <a:r>
              <a:rPr lang="en-US" sz="2025" b="1" i="0" u="none" strike="noStrike" cap="none">
                <a:solidFill>
                  <a:schemeClr val="dk1"/>
                </a:solidFill>
                <a:latin typeface="Cambria" panose="02040503050406030204"/>
                <a:ea typeface="Cambria" panose="02040503050406030204"/>
                <a:cs typeface="Cambria" panose="02040503050406030204"/>
                <a:sym typeface="Cambria" panose="02040503050406030204"/>
              </a:rPr>
              <a:t>Admin</a:t>
            </a:r>
            <a:endParaRPr sz="2025"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p:txBody>
      </p:sp>
      <p:cxnSp>
        <p:nvCxnSpPr>
          <p:cNvPr id="195" name="Google Shape;195;p7"/>
          <p:cNvCxnSpPr/>
          <p:nvPr/>
        </p:nvCxnSpPr>
        <p:spPr>
          <a:xfrm rot="5400000">
            <a:off x="3882973" y="2577695"/>
            <a:ext cx="1202882" cy="20770"/>
          </a:xfrm>
          <a:prstGeom prst="straightConnector1">
            <a:avLst/>
          </a:prstGeom>
          <a:noFill/>
          <a:ln w="25400" cap="flat" cmpd="sng">
            <a:solidFill>
              <a:schemeClr val="accent2"/>
            </a:solidFill>
            <a:prstDash val="solid"/>
            <a:round/>
            <a:headEnd type="none" w="sm" len="sm"/>
            <a:tailEnd type="oval" w="med" len="med"/>
          </a:ln>
        </p:spPr>
      </p:cxnSp>
      <p:sp>
        <p:nvSpPr>
          <p:cNvPr id="196" name="Google Shape;196;p7"/>
          <p:cNvSpPr/>
          <p:nvPr/>
        </p:nvSpPr>
        <p:spPr>
          <a:xfrm>
            <a:off x="3439886" y="2448413"/>
            <a:ext cx="2122715" cy="414533"/>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68568" tIns="34275" rIns="68568" bIns="34275" anchor="ctr" anchorCtr="0">
            <a:noAutofit/>
          </a:bodyPr>
          <a:lstStyle/>
          <a:p>
            <a:pPr marL="0" marR="0" lvl="0" indent="0" algn="ctr" rtl="0">
              <a:spcBef>
                <a:spcPts val="0"/>
              </a:spcBef>
              <a:spcAft>
                <a:spcPts val="0"/>
              </a:spcAft>
              <a:buNone/>
            </a:pPr>
            <a:r>
              <a:rPr lang="en-US" sz="2025" b="1" i="0" u="none" strike="noStrike" cap="none">
                <a:solidFill>
                  <a:schemeClr val="dk1"/>
                </a:solidFill>
                <a:latin typeface="Cambria" panose="02040503050406030204"/>
                <a:ea typeface="Cambria" panose="02040503050406030204"/>
                <a:cs typeface="Cambria" panose="02040503050406030204"/>
                <a:sym typeface="Cambria" panose="02040503050406030204"/>
              </a:rPr>
              <a:t>Landlord</a:t>
            </a:r>
            <a:endParaRPr lang="en-US" sz="2025"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197" name="Google Shape;197;p7"/>
          <p:cNvSpPr txBox="1"/>
          <p:nvPr/>
        </p:nvSpPr>
        <p:spPr>
          <a:xfrm>
            <a:off x="202203" y="3308082"/>
            <a:ext cx="2754086" cy="759460"/>
          </a:xfrm>
          <a:prstGeom prst="rect">
            <a:avLst/>
          </a:prstGeom>
          <a:noFill/>
          <a:ln>
            <a:noFill/>
          </a:ln>
        </p:spPr>
        <p:txBody>
          <a:bodyPr spcFirstLastPara="1" wrap="square" lIns="68568" tIns="34275" rIns="68568" bIns="34275" anchor="t" anchorCtr="0">
            <a:spAutoFit/>
          </a:bodyPr>
          <a:lstStyle/>
          <a:p>
            <a:pPr marL="0" marR="0" lvl="0" indent="0" algn="ctr" rtl="0">
              <a:spcBef>
                <a:spcPts val="0"/>
              </a:spcBef>
              <a:spcAft>
                <a:spcPts val="0"/>
              </a:spcAft>
              <a:buNone/>
            </a:pPr>
            <a:r>
              <a:rPr lang="en-US" altLang="en-US" sz="1500" b="1" i="0" u="none" strike="noStrike" cap="none">
                <a:solidFill>
                  <a:srgbClr val="3F3F3F"/>
                </a:solidFill>
                <a:latin typeface="Cambria" panose="02040503050406030204"/>
                <a:ea typeface="Cambria" panose="02040503050406030204"/>
                <a:cs typeface="Cambria" panose="02040503050406030204"/>
                <a:sym typeface="Cambria" panose="02040503050406030204"/>
              </a:rPr>
              <a:t>Tenants can view, update, search for available rental properties, Book Properties</a:t>
            </a:r>
            <a:endParaRPr lang="en-US" altLang="en-US" sz="1500" b="1" i="0" u="none" strike="noStrike" cap="none">
              <a:solidFill>
                <a:srgbClr val="3F3F3F"/>
              </a:solidFill>
              <a:latin typeface="Cambria" panose="02040503050406030204"/>
              <a:ea typeface="Cambria" panose="02040503050406030204"/>
              <a:cs typeface="Cambria" panose="02040503050406030204"/>
              <a:sym typeface="Cambria" panose="02040503050406030204"/>
            </a:endParaRPr>
          </a:p>
        </p:txBody>
      </p:sp>
      <p:sp>
        <p:nvSpPr>
          <p:cNvPr id="198" name="Google Shape;198;p7"/>
          <p:cNvSpPr txBox="1"/>
          <p:nvPr/>
        </p:nvSpPr>
        <p:spPr>
          <a:xfrm>
            <a:off x="2956833" y="3308900"/>
            <a:ext cx="3069771" cy="1452245"/>
          </a:xfrm>
          <a:prstGeom prst="rect">
            <a:avLst/>
          </a:prstGeom>
          <a:noFill/>
          <a:ln>
            <a:noFill/>
          </a:ln>
        </p:spPr>
        <p:txBody>
          <a:bodyPr spcFirstLastPara="1" wrap="square" lIns="68568" tIns="34275" rIns="68568" bIns="34275" anchor="t" anchorCtr="0">
            <a:spAutoFit/>
          </a:bodyPr>
          <a:lstStyle/>
          <a:p>
            <a:pPr marL="0" marR="0" lvl="0" indent="0" algn="ctr" rtl="0">
              <a:spcBef>
                <a:spcPts val="0"/>
              </a:spcBef>
              <a:spcAft>
                <a:spcPts val="0"/>
              </a:spcAft>
              <a:buNone/>
            </a:pPr>
            <a:r>
              <a:rPr lang="en-US" altLang="en-US" sz="1500" b="1" i="0" u="none" strike="noStrike" cap="none">
                <a:solidFill>
                  <a:srgbClr val="3F3F3F"/>
                </a:solidFill>
                <a:latin typeface="Cambria" panose="02040503050406030204"/>
                <a:ea typeface="Cambria" panose="02040503050406030204"/>
                <a:cs typeface="Cambria" panose="02040503050406030204"/>
                <a:sym typeface="Cambria" panose="02040503050406030204"/>
              </a:rPr>
              <a:t>Landlords can register, and after verification by the admin, can list new rental properties and view the list of tenants who have applied for their properties. They can accept or reject the Booking.</a:t>
            </a:r>
            <a:endParaRPr lang="en-US" altLang="en-US" sz="1500" b="1" i="0" u="none" strike="noStrike" cap="none">
              <a:solidFill>
                <a:srgbClr val="3F3F3F"/>
              </a:solidFill>
              <a:latin typeface="Cambria" panose="02040503050406030204"/>
              <a:ea typeface="Cambria" panose="02040503050406030204"/>
              <a:cs typeface="Cambria" panose="02040503050406030204"/>
              <a:sym typeface="Cambria" panose="02040503050406030204"/>
            </a:endParaRPr>
          </a:p>
        </p:txBody>
      </p:sp>
      <p:sp>
        <p:nvSpPr>
          <p:cNvPr id="199" name="Google Shape;199;p7"/>
          <p:cNvSpPr txBox="1"/>
          <p:nvPr/>
        </p:nvSpPr>
        <p:spPr>
          <a:xfrm>
            <a:off x="6357892" y="3335751"/>
            <a:ext cx="2525486" cy="990600"/>
          </a:xfrm>
          <a:prstGeom prst="rect">
            <a:avLst/>
          </a:prstGeom>
          <a:noFill/>
          <a:ln>
            <a:noFill/>
          </a:ln>
        </p:spPr>
        <p:txBody>
          <a:bodyPr spcFirstLastPara="1" wrap="square" lIns="68568" tIns="34275" rIns="68568" bIns="34275" anchor="t" anchorCtr="0">
            <a:spAutoFit/>
          </a:bodyPr>
          <a:lstStyle/>
          <a:p>
            <a:pPr marL="0" marR="0" lvl="0" indent="0" algn="ctr" rtl="0">
              <a:spcBef>
                <a:spcPts val="0"/>
              </a:spcBef>
              <a:spcAft>
                <a:spcPts val="0"/>
              </a:spcAft>
              <a:buNone/>
            </a:pPr>
            <a:r>
              <a:rPr lang="en-US" altLang="en-US" sz="1500" b="1" i="0" u="none" strike="noStrike" cap="none">
                <a:solidFill>
                  <a:srgbClr val="3F3F3F"/>
                </a:solidFill>
                <a:latin typeface="Cambria" panose="02040503050406030204"/>
                <a:ea typeface="Cambria" panose="02040503050406030204"/>
                <a:cs typeface="Cambria" panose="02040503050406030204"/>
                <a:sym typeface="Cambria" panose="02040503050406030204"/>
              </a:rPr>
              <a:t>Admin can manage tenants and landlords. Admin will verify the landlords and their property listings.</a:t>
            </a:r>
            <a:endParaRPr lang="en-US" altLang="en-US" sz="1500" b="1" i="0" u="none" strike="noStrike" cap="none">
              <a:solidFill>
                <a:srgbClr val="3F3F3F"/>
              </a:solidFill>
              <a:latin typeface="Cambria" panose="02040503050406030204"/>
              <a:ea typeface="Cambria" panose="02040503050406030204"/>
              <a:cs typeface="Cambria" panose="02040503050406030204"/>
              <a:sym typeface="Cambria" panose="02040503050406030204"/>
            </a:endParaRPr>
          </a:p>
        </p:txBody>
      </p:sp>
      <p:pic>
        <p:nvPicPr>
          <p:cNvPr id="200" name="Google Shape;200;p7" descr="user png.PNG"/>
          <p:cNvPicPr preferRelativeResize="0"/>
          <p:nvPr/>
        </p:nvPicPr>
        <p:blipFill rotWithShape="1">
          <a:blip r:embed="rId1"/>
          <a:srcRect/>
          <a:stretch>
            <a:fillRect/>
          </a:stretch>
        </p:blipFill>
        <p:spPr>
          <a:xfrm>
            <a:off x="1102939" y="1160089"/>
            <a:ext cx="950978" cy="950978"/>
          </a:xfrm>
          <a:prstGeom prst="rect">
            <a:avLst/>
          </a:prstGeom>
          <a:noFill/>
          <a:ln>
            <a:noFill/>
          </a:ln>
        </p:spPr>
      </p:pic>
      <p:pic>
        <p:nvPicPr>
          <p:cNvPr id="201" name="Google Shape;201;p7" descr="admin.png"/>
          <p:cNvPicPr preferRelativeResize="0"/>
          <p:nvPr/>
        </p:nvPicPr>
        <p:blipFill rotWithShape="1">
          <a:blip r:embed="rId2"/>
          <a:srcRect/>
          <a:stretch>
            <a:fillRect/>
          </a:stretch>
        </p:blipFill>
        <p:spPr>
          <a:xfrm>
            <a:off x="7225572" y="1211893"/>
            <a:ext cx="873400" cy="864667"/>
          </a:xfrm>
          <a:prstGeom prst="rect">
            <a:avLst/>
          </a:prstGeom>
          <a:noFill/>
          <a:ln>
            <a:noFill/>
          </a:ln>
        </p:spPr>
      </p:pic>
      <p:pic>
        <p:nvPicPr>
          <p:cNvPr id="202" name="Google Shape;202;p7" descr="company-icon-300 copy.png"/>
          <p:cNvPicPr preferRelativeResize="0"/>
          <p:nvPr/>
        </p:nvPicPr>
        <p:blipFill rotWithShape="1">
          <a:blip r:embed="rId3"/>
          <a:srcRect/>
          <a:stretch>
            <a:fillRect/>
          </a:stretch>
        </p:blipFill>
        <p:spPr>
          <a:xfrm>
            <a:off x="4134029" y="1276350"/>
            <a:ext cx="704850" cy="704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par>
                                <p:cTn id="8" presetID="10" presetClass="entr" presetSubtype="0" fill="hold"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fade">
                                      <p:cBhvr>
                                        <p:cTn id="10" dur="500"/>
                                        <p:tgtEl>
                                          <p:spTgt spid="192"/>
                                        </p:tgtEl>
                                      </p:cBhvr>
                                    </p:animEffect>
                                  </p:childTnLst>
                                </p:cTn>
                              </p:par>
                              <p:par>
                                <p:cTn id="11" presetID="10" presetClass="entr" presetSubtype="0" fill="hold" nodeType="withEffect">
                                  <p:stCondLst>
                                    <p:cond delay="0"/>
                                  </p:stCondLst>
                                  <p:childTnLst>
                                    <p:set>
                                      <p:cBhvr>
                                        <p:cTn id="12" dur="1" fill="hold">
                                          <p:stCondLst>
                                            <p:cond delay="0"/>
                                          </p:stCondLst>
                                        </p:cTn>
                                        <p:tgtEl>
                                          <p:spTgt spid="197"/>
                                        </p:tgtEl>
                                        <p:attrNameLst>
                                          <p:attrName>style.visibility</p:attrName>
                                        </p:attrNameLst>
                                      </p:cBhvr>
                                      <p:to>
                                        <p:strVal val="visible"/>
                                      </p:to>
                                    </p:set>
                                    <p:animEffect transition="in" filter="fade">
                                      <p:cBhvr>
                                        <p:cTn id="13" dur="500"/>
                                        <p:tgtEl>
                                          <p:spTgt spid="197"/>
                                        </p:tgtEl>
                                      </p:cBhvr>
                                    </p:animEffect>
                                  </p:childTnLst>
                                </p:cTn>
                              </p:par>
                              <p:par>
                                <p:cTn id="14" presetID="10" presetClass="entr" presetSubtype="0" fill="hold" nodeType="withEffect">
                                  <p:stCondLst>
                                    <p:cond delay="0"/>
                                  </p:stCondLst>
                                  <p:childTnLst>
                                    <p:set>
                                      <p:cBhvr>
                                        <p:cTn id="15" dur="1" fill="hold">
                                          <p:stCondLst>
                                            <p:cond delay="0"/>
                                          </p:stCondLst>
                                        </p:cTn>
                                        <p:tgtEl>
                                          <p:spTgt spid="200"/>
                                        </p:tgtEl>
                                        <p:attrNameLst>
                                          <p:attrName>style.visibility</p:attrName>
                                        </p:attrNameLst>
                                      </p:cBhvr>
                                      <p:to>
                                        <p:strVal val="visible"/>
                                      </p:to>
                                    </p:set>
                                    <p:animEffect transition="in" filter="fade">
                                      <p:cBhvr>
                                        <p:cTn id="16" dur="500"/>
                                        <p:tgtEl>
                                          <p:spTgt spid="20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5"/>
                                        </p:tgtEl>
                                        <p:attrNameLst>
                                          <p:attrName>style.visibility</p:attrName>
                                        </p:attrNameLst>
                                      </p:cBhvr>
                                      <p:to>
                                        <p:strVal val="visible"/>
                                      </p:to>
                                    </p:set>
                                    <p:animEffect transition="in" filter="fade">
                                      <p:cBhvr>
                                        <p:cTn id="21" dur="500"/>
                                        <p:tgtEl>
                                          <p:spTgt spid="195"/>
                                        </p:tgtEl>
                                      </p:cBhvr>
                                    </p:animEffect>
                                  </p:childTnLst>
                                </p:cTn>
                              </p:par>
                              <p:par>
                                <p:cTn id="22" presetID="10" presetClass="entr" presetSubtype="0" fill="hold" nodeType="withEffect">
                                  <p:stCondLst>
                                    <p:cond delay="0"/>
                                  </p:stCondLst>
                                  <p:childTnLst>
                                    <p:set>
                                      <p:cBhvr>
                                        <p:cTn id="23" dur="1" fill="hold">
                                          <p:stCondLst>
                                            <p:cond delay="0"/>
                                          </p:stCondLst>
                                        </p:cTn>
                                        <p:tgtEl>
                                          <p:spTgt spid="196"/>
                                        </p:tgtEl>
                                        <p:attrNameLst>
                                          <p:attrName>style.visibility</p:attrName>
                                        </p:attrNameLst>
                                      </p:cBhvr>
                                      <p:to>
                                        <p:strVal val="visible"/>
                                      </p:to>
                                    </p:set>
                                    <p:animEffect transition="in" filter="fade">
                                      <p:cBhvr>
                                        <p:cTn id="24" dur="500"/>
                                        <p:tgtEl>
                                          <p:spTgt spid="196"/>
                                        </p:tgtEl>
                                      </p:cBhvr>
                                    </p:animEffect>
                                  </p:childTnLst>
                                </p:cTn>
                              </p:par>
                              <p:par>
                                <p:cTn id="25" presetID="10" presetClass="entr" presetSubtype="0" fill="hold" nodeType="withEffect">
                                  <p:stCondLst>
                                    <p:cond delay="0"/>
                                  </p:stCondLst>
                                  <p:childTnLst>
                                    <p:set>
                                      <p:cBhvr>
                                        <p:cTn id="26" dur="1" fill="hold">
                                          <p:stCondLst>
                                            <p:cond delay="0"/>
                                          </p:stCondLst>
                                        </p:cTn>
                                        <p:tgtEl>
                                          <p:spTgt spid="198"/>
                                        </p:tgtEl>
                                        <p:attrNameLst>
                                          <p:attrName>style.visibility</p:attrName>
                                        </p:attrNameLst>
                                      </p:cBhvr>
                                      <p:to>
                                        <p:strVal val="visible"/>
                                      </p:to>
                                    </p:set>
                                    <p:animEffect transition="in" filter="fade">
                                      <p:cBhvr>
                                        <p:cTn id="27" dur="500"/>
                                        <p:tgtEl>
                                          <p:spTgt spid="198"/>
                                        </p:tgtEl>
                                      </p:cBhvr>
                                    </p:animEffect>
                                  </p:childTnLst>
                                </p:cTn>
                              </p:par>
                              <p:par>
                                <p:cTn id="28" presetID="10" presetClass="entr" presetSubtype="0" fill="hold" nodeType="withEffect">
                                  <p:stCondLst>
                                    <p:cond delay="0"/>
                                  </p:stCondLst>
                                  <p:childTnLst>
                                    <p:set>
                                      <p:cBhvr>
                                        <p:cTn id="29" dur="1" fill="hold">
                                          <p:stCondLst>
                                            <p:cond delay="0"/>
                                          </p:stCondLst>
                                        </p:cTn>
                                        <p:tgtEl>
                                          <p:spTgt spid="202"/>
                                        </p:tgtEl>
                                        <p:attrNameLst>
                                          <p:attrName>style.visibility</p:attrName>
                                        </p:attrNameLst>
                                      </p:cBhvr>
                                      <p:to>
                                        <p:strVal val="visible"/>
                                      </p:to>
                                    </p:set>
                                    <p:animEffect transition="in" filter="fade">
                                      <p:cBhvr>
                                        <p:cTn id="30" dur="500"/>
                                        <p:tgtEl>
                                          <p:spTgt spid="20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3"/>
                                        </p:tgtEl>
                                        <p:attrNameLst>
                                          <p:attrName>style.visibility</p:attrName>
                                        </p:attrNameLst>
                                      </p:cBhvr>
                                      <p:to>
                                        <p:strVal val="visible"/>
                                      </p:to>
                                    </p:set>
                                    <p:animEffect transition="in" filter="fade">
                                      <p:cBhvr>
                                        <p:cTn id="35" dur="500"/>
                                        <p:tgtEl>
                                          <p:spTgt spid="193"/>
                                        </p:tgtEl>
                                      </p:cBhvr>
                                    </p:animEffect>
                                  </p:childTnLst>
                                </p:cTn>
                              </p:par>
                              <p:par>
                                <p:cTn id="36" presetID="10" presetClass="entr" presetSubtype="0" fill="hold" nodeType="withEffect">
                                  <p:stCondLst>
                                    <p:cond delay="0"/>
                                  </p:stCondLst>
                                  <p:childTnLst>
                                    <p:set>
                                      <p:cBhvr>
                                        <p:cTn id="37" dur="1" fill="hold">
                                          <p:stCondLst>
                                            <p:cond delay="0"/>
                                          </p:stCondLst>
                                        </p:cTn>
                                        <p:tgtEl>
                                          <p:spTgt spid="194"/>
                                        </p:tgtEl>
                                        <p:attrNameLst>
                                          <p:attrName>style.visibility</p:attrName>
                                        </p:attrNameLst>
                                      </p:cBhvr>
                                      <p:to>
                                        <p:strVal val="visible"/>
                                      </p:to>
                                    </p:set>
                                    <p:animEffect transition="in" filter="fade">
                                      <p:cBhvr>
                                        <p:cTn id="38" dur="500"/>
                                        <p:tgtEl>
                                          <p:spTgt spid="194"/>
                                        </p:tgtEl>
                                      </p:cBhvr>
                                    </p:animEffect>
                                  </p:childTnLst>
                                </p:cTn>
                              </p:par>
                              <p:par>
                                <p:cTn id="39" presetID="10" presetClass="entr" presetSubtype="0" fill="hold" nodeType="withEffect">
                                  <p:stCondLst>
                                    <p:cond delay="0"/>
                                  </p:stCondLst>
                                  <p:childTnLst>
                                    <p:set>
                                      <p:cBhvr>
                                        <p:cTn id="40" dur="1" fill="hold">
                                          <p:stCondLst>
                                            <p:cond delay="0"/>
                                          </p:stCondLst>
                                        </p:cTn>
                                        <p:tgtEl>
                                          <p:spTgt spid="199"/>
                                        </p:tgtEl>
                                        <p:attrNameLst>
                                          <p:attrName>style.visibility</p:attrName>
                                        </p:attrNameLst>
                                      </p:cBhvr>
                                      <p:to>
                                        <p:strVal val="visible"/>
                                      </p:to>
                                    </p:set>
                                    <p:animEffect transition="in" filter="fade">
                                      <p:cBhvr>
                                        <p:cTn id="41" dur="500"/>
                                        <p:tgtEl>
                                          <p:spTgt spid="199"/>
                                        </p:tgtEl>
                                      </p:cBhvr>
                                    </p:animEffect>
                                  </p:childTnLst>
                                </p:cTn>
                              </p:par>
                              <p:par>
                                <p:cTn id="42" presetID="10" presetClass="entr" presetSubtype="0" fill="hold" nodeType="withEffect">
                                  <p:stCondLst>
                                    <p:cond delay="0"/>
                                  </p:stCondLst>
                                  <p:childTnLst>
                                    <p:set>
                                      <p:cBhvr>
                                        <p:cTn id="43" dur="1" fill="hold">
                                          <p:stCondLst>
                                            <p:cond delay="0"/>
                                          </p:stCondLst>
                                        </p:cTn>
                                        <p:tgtEl>
                                          <p:spTgt spid="201"/>
                                        </p:tgtEl>
                                        <p:attrNameLst>
                                          <p:attrName>style.visibility</p:attrName>
                                        </p:attrNameLst>
                                      </p:cBhvr>
                                      <p:to>
                                        <p:strVal val="visible"/>
                                      </p:to>
                                    </p:set>
                                    <p:animEffect transition="in" filter="fade">
                                      <p:cBhvr>
                                        <p:cTn id="44"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a:gsLst>
            <a:gs pos="19000">
              <a:schemeClr val="accent1">
                <a:lumMod val="5000"/>
                <a:lumOff val="95000"/>
                <a:alpha val="100000"/>
              </a:schemeClr>
            </a:gs>
            <a:gs pos="80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206" name="Shape 206"/>
        <p:cNvGrpSpPr/>
        <p:nvPr/>
      </p:nvGrpSpPr>
      <p:grpSpPr>
        <a:xfrm>
          <a:off x="0" y="0"/>
          <a:ext cx="0" cy="0"/>
          <a:chOff x="0" y="0"/>
          <a:chExt cx="0" cy="0"/>
        </a:xfrm>
      </p:grpSpPr>
      <p:sp>
        <p:nvSpPr>
          <p:cNvPr id="209" name="Google Shape;209;p8"/>
          <p:cNvSpPr/>
          <p:nvPr/>
        </p:nvSpPr>
        <p:spPr>
          <a:xfrm>
            <a:off x="0" y="227330"/>
            <a:ext cx="4339590" cy="642620"/>
          </a:xfrm>
          <a:prstGeom prst="homePlate">
            <a:avLst>
              <a:gd name="adj" fmla="val 40909"/>
            </a:avLst>
          </a:prstGeom>
          <a:solidFill>
            <a:schemeClr val="accent1">
              <a:lumMod val="60000"/>
              <a:lumOff val="40000"/>
            </a:schemeClr>
          </a:solidFill>
          <a:ln w="12700" cap="rnd" cmpd="sng">
            <a:solidFill>
              <a:schemeClr val="accent2"/>
            </a:solidFill>
            <a:prstDash val="solid"/>
            <a:round/>
            <a:headEnd type="none" w="sm" len="sm"/>
            <a:tailEnd type="none" w="sm" len="sm"/>
          </a:ln>
        </p:spPr>
        <p:txBody>
          <a:bodyPr spcFirstLastPara="1" wrap="square" lIns="68568" tIns="34275" rIns="68568" bIns="34275" anchor="ctr" anchorCtr="0">
            <a:noAutofit/>
          </a:bodyPr>
          <a:lstStyle/>
          <a:p>
            <a:pPr marL="0" marR="0" lvl="0" indent="0" algn="ctr" rtl="0">
              <a:spcBef>
                <a:spcPts val="0"/>
              </a:spcBef>
              <a:spcAft>
                <a:spcPts val="0"/>
              </a:spcAft>
              <a:buNone/>
            </a:pPr>
            <a:r>
              <a:rPr lang="en-US" sz="2400" b="1" i="0" u="none" strike="noStrike" cap="none">
                <a:solidFill>
                  <a:srgbClr val="FFFFFF"/>
                </a:solidFill>
                <a:latin typeface="Cambria" panose="02040503050406030204"/>
                <a:ea typeface="Cambria" panose="02040503050406030204"/>
                <a:cs typeface="Cambria" panose="02040503050406030204"/>
                <a:sym typeface="Cambria" panose="02040503050406030204"/>
              </a:rPr>
              <a:t>Tenant Module</a:t>
            </a:r>
            <a:endParaRPr sz="2400" b="1" i="0" u="none" strike="noStrike" cap="none">
              <a:solidFill>
                <a:srgbClr val="FFFFFF"/>
              </a:solidFill>
              <a:latin typeface="Cambria" panose="02040503050406030204"/>
              <a:ea typeface="Cambria" panose="02040503050406030204"/>
              <a:cs typeface="Cambria" panose="02040503050406030204"/>
              <a:sym typeface="Cambria" panose="02040503050406030204"/>
            </a:endParaRPr>
          </a:p>
        </p:txBody>
      </p:sp>
      <p:sp>
        <p:nvSpPr>
          <p:cNvPr id="212" name="Google Shape;212;p8"/>
          <p:cNvSpPr txBox="1"/>
          <p:nvPr/>
        </p:nvSpPr>
        <p:spPr>
          <a:xfrm>
            <a:off x="352514" y="1172602"/>
            <a:ext cx="8071567" cy="3183255"/>
          </a:xfrm>
          <a:prstGeom prst="rect">
            <a:avLst/>
          </a:prstGeom>
          <a:noFill/>
          <a:ln>
            <a:noFill/>
          </a:ln>
        </p:spPr>
        <p:txBody>
          <a:bodyPr spcFirstLastPara="1" wrap="square" lIns="68568" tIns="34275" rIns="68568" bIns="34275" anchor="t" anchorCtr="0">
            <a:spAutoFit/>
          </a:bodyPr>
          <a:lstStyle/>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The Tenant Module is designed to streamline the property rental process for tenants. After successful registration and login:-</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1.tenants can browse available properties based on location, price range, and amenities. 2.Tenants can book a property, providing details like the desired tenure period. </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3.They can track the status of their booking requests, including approvals and rejections from landlords. </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a:p>
            <a:pPr marR="0" lvl="0" indent="0" algn="l" rtl="0">
              <a:lnSpc>
                <a:spcPct val="150000"/>
              </a:lnSpc>
              <a:spcBef>
                <a:spcPts val="0"/>
              </a:spcBef>
              <a:spcAft>
                <a:spcPts val="0"/>
              </a:spcAft>
              <a:buClr>
                <a:schemeClr val="accent1"/>
              </a:buClr>
              <a:buSzPts val="1600"/>
              <a:buFont typeface="Wingdings" panose="05000000000000000000" charset="0"/>
              <a:buNone/>
            </a:pPr>
            <a:r>
              <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rPr>
              <a:t>4.Once a booking is approved, tenants can proceed to make payments. Payment is processed securely, and the booking status is updated to "Completed" upon successful payment.</a:t>
            </a:r>
            <a:endParaRPr lang="en-US" altLang="en-US" sz="15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9" name="Google Shape;219;p9"/>
          <p:cNvSpPr/>
          <p:nvPr/>
        </p:nvSpPr>
        <p:spPr>
          <a:xfrm>
            <a:off x="0" y="104775"/>
            <a:ext cx="5365750" cy="722630"/>
          </a:xfrm>
          <a:prstGeom prst="homePlate">
            <a:avLst>
              <a:gd name="adj" fmla="val 40909"/>
            </a:avLst>
          </a:prstGeom>
          <a:solidFill>
            <a:schemeClr val="accent1">
              <a:lumMod val="60000"/>
              <a:lumOff val="40000"/>
            </a:schemeClr>
          </a:solidFill>
          <a:ln w="12700" cap="rnd" cmpd="sng">
            <a:solidFill>
              <a:schemeClr val="accent2"/>
            </a:solidFill>
            <a:prstDash val="solid"/>
            <a:round/>
            <a:headEnd type="none" w="sm" len="sm"/>
            <a:tailEnd type="none" w="sm" len="sm"/>
          </a:ln>
        </p:spPr>
        <p:txBody>
          <a:bodyPr spcFirstLastPara="1" wrap="square" lIns="68568" tIns="34275" rIns="68568" bIns="34275" anchor="ctr" anchorCtr="0">
            <a:noAutofit/>
          </a:bodyPr>
          <a:lstStyle/>
          <a:p>
            <a:pPr marL="0" marR="0" lvl="0" indent="0" algn="ctr" rtl="0">
              <a:spcBef>
                <a:spcPts val="0"/>
              </a:spcBef>
              <a:spcAft>
                <a:spcPts val="0"/>
              </a:spcAft>
              <a:buNone/>
            </a:pPr>
            <a:r>
              <a:rPr lang="en-US" sz="2400" b="1" i="0" u="none" strike="noStrike" cap="none">
                <a:solidFill>
                  <a:srgbClr val="FFFFFF"/>
                </a:solidFill>
                <a:latin typeface="Cambria" panose="02040503050406030204"/>
                <a:ea typeface="Cambria" panose="02040503050406030204"/>
                <a:cs typeface="Cambria" panose="02040503050406030204"/>
                <a:sym typeface="Cambria" panose="02040503050406030204"/>
              </a:rPr>
              <a:t>Tenant Use Case Diagram</a:t>
            </a:r>
            <a:endParaRPr sz="2400" b="1" i="0" u="none" strike="noStrike" cap="none">
              <a:solidFill>
                <a:srgbClr val="FFFFFF"/>
              </a:solidFill>
              <a:latin typeface="Cambria" panose="02040503050406030204"/>
              <a:ea typeface="Cambria" panose="02040503050406030204"/>
              <a:cs typeface="Cambria" panose="02040503050406030204"/>
              <a:sym typeface="Cambria" panose="02040503050406030204"/>
            </a:endParaRPr>
          </a:p>
        </p:txBody>
      </p:sp>
      <p:pic>
        <p:nvPicPr>
          <p:cNvPr id="4" name="Picture 3" descr="Tenant UseCase"/>
          <p:cNvPicPr>
            <a:picLocks noChangeAspect="1"/>
          </p:cNvPicPr>
          <p:nvPr/>
        </p:nvPicPr>
        <p:blipFill>
          <a:blip r:embed="rId1"/>
          <a:stretch>
            <a:fillRect/>
          </a:stretch>
        </p:blipFill>
        <p:spPr>
          <a:xfrm>
            <a:off x="264795" y="1085215"/>
            <a:ext cx="7510780" cy="348424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5610</Words>
  <Application>WPS Presentation</Application>
  <PresentationFormat>On-screen Show (16:9)</PresentationFormat>
  <Paragraphs>141</Paragraphs>
  <Slides>28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SimSun</vt:lpstr>
      <vt:lpstr>Wingdings</vt:lpstr>
      <vt:lpstr>Arial</vt:lpstr>
      <vt:lpstr>Trebuchet MS</vt:lpstr>
      <vt:lpstr>Cambria</vt:lpstr>
      <vt:lpstr>Wingdings</vt:lpstr>
      <vt:lpstr>Microsoft YaHei</vt:lpstr>
      <vt:lpstr>Arial Unicode MS</vt:lpstr>
      <vt:lpstr>Calibri</vt:lpstr>
      <vt:lpstr>Default Design</vt:lpstr>
      <vt:lpstr>EasyHome  Property Rental System</vt:lpstr>
      <vt:lpstr>Index</vt:lpstr>
      <vt:lpstr>Introduction</vt:lpstr>
      <vt:lpstr>Technology Used</vt:lpstr>
      <vt:lpstr>PowerPoint 演示文稿</vt:lpstr>
      <vt:lpstr>User Roles And  Responsibilities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Real-time Future Scope :</vt:lpstr>
      <vt:lpstr>Login Page :</vt:lpstr>
      <vt:lpstr>Sign Up :</vt:lpstr>
      <vt:lpstr>List of Properties :</vt:lpstr>
      <vt:lpstr>User Profile :</vt:lpstr>
      <vt:lpstr>Booking :</vt:lpstr>
      <vt:lpstr>Adding Property :</vt:lpstr>
      <vt:lpstr>Home Page :-</vt:lpstr>
      <vt:lpstr>Admin Dashboard :</vt:lpstr>
      <vt:lpstr>Property Management:</vt:lpstr>
      <vt:lpstr>PowerPoint 演示文稿</vt:lpstr>
      <vt:lpstr>Admin Booking Management :</vt:lpstr>
      <vt:lpstr>Admin Payment Management : </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Shubham Nigave</cp:lastModifiedBy>
  <cp:revision>26</cp:revision>
  <dcterms:created xsi:type="dcterms:W3CDTF">2017-08-01T15:40:00Z</dcterms:created>
  <dcterms:modified xsi:type="dcterms:W3CDTF">2025-02-11T06:18:10Z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98D99BC5EEBD469C8B53C25D885D0ACD_13</vt:lpwstr>
  </property>
  <property fmtid="{D5CDD505-2E9C-101B-9397-08002B2CF9AE}" pid="3" name="KSOProductBuildVer">
    <vt:lpwstr>1033-12.2.0.19805</vt:lpwstr>
  </property>
</Properties>
</file>