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2A66-5595-4A9D-A7C7-3EA61013BC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95163E-324B-4373-A948-90DB90CA3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20371B-A529-4089-8800-DB9B0F1BA062}"/>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5" name="Footer Placeholder 4">
            <a:extLst>
              <a:ext uri="{FF2B5EF4-FFF2-40B4-BE49-F238E27FC236}">
                <a16:creationId xmlns:a16="http://schemas.microsoft.com/office/drawing/2014/main" id="{7297E509-2C24-4E82-B46B-36B773C372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4E621-DBFC-4E27-8836-C4A9D11B3BB4}"/>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217212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ECAD-4601-4653-B9D4-D611B7FD1B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F1E2E6-BB87-4A8A-874D-4F8A3DE408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463E6-BEBB-469F-98A1-3CF3A4188EC4}"/>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5" name="Footer Placeholder 4">
            <a:extLst>
              <a:ext uri="{FF2B5EF4-FFF2-40B4-BE49-F238E27FC236}">
                <a16:creationId xmlns:a16="http://schemas.microsoft.com/office/drawing/2014/main" id="{3ED8F85E-DF83-48AA-B5F4-030C05378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6B1B76-0A28-4E20-8302-5B0EA0EF6065}"/>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247385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5C72B-14CC-4667-909C-4BA3899FE7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D72BE9-32A3-4AFA-9D26-B77614FAF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3EF3E-6899-46FE-9E4B-27F4CF6E118F}"/>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5" name="Footer Placeholder 4">
            <a:extLst>
              <a:ext uri="{FF2B5EF4-FFF2-40B4-BE49-F238E27FC236}">
                <a16:creationId xmlns:a16="http://schemas.microsoft.com/office/drawing/2014/main" id="{8824899D-F2D3-4EA4-B56D-45F872D4F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51F96-43BA-4909-B68F-A0FB75EC3DCE}"/>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84406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AAED-AB60-492F-BD59-23B17B77D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A14CB9-74F7-4749-8508-5E51599A36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03569-D25C-4A3D-9E05-0B7BC1BE53BF}"/>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5" name="Footer Placeholder 4">
            <a:extLst>
              <a:ext uri="{FF2B5EF4-FFF2-40B4-BE49-F238E27FC236}">
                <a16:creationId xmlns:a16="http://schemas.microsoft.com/office/drawing/2014/main" id="{A7D8FC54-4A73-4719-B30C-75B80DC80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9173F-6B9C-4BF3-89E6-202C28F04303}"/>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66241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C044-2093-4988-BBD1-D2BD3CF85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FB36F5-A004-4D3C-A767-F600445D9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0651F-37CA-4D46-A43B-A55798C5D050}"/>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5" name="Footer Placeholder 4">
            <a:extLst>
              <a:ext uri="{FF2B5EF4-FFF2-40B4-BE49-F238E27FC236}">
                <a16:creationId xmlns:a16="http://schemas.microsoft.com/office/drawing/2014/main" id="{1AA4B000-76BD-4991-B42D-3EA539966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6D17E-2456-4E1C-98F9-3B0CBDC47F4E}"/>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94255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5C44-4C82-49E2-B9E8-8319618F3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498F5-81C4-4549-8483-ACB6E0F1B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B7EEFF-5FD7-4F96-9BAD-B512339A99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AC6FA-E99B-4AB0-ABFD-5D9ED0F826C0}"/>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6" name="Footer Placeholder 5">
            <a:extLst>
              <a:ext uri="{FF2B5EF4-FFF2-40B4-BE49-F238E27FC236}">
                <a16:creationId xmlns:a16="http://schemas.microsoft.com/office/drawing/2014/main" id="{8572C327-36C3-444F-B4B4-604410DFBF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6E0DC9-51F2-44AC-81FD-3856DE621CA6}"/>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390772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0FF-FAAD-48D5-A24F-78B6D4517E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2BBA1E-83F4-4D67-8CE8-E404AF3DD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2376-AFCD-4D99-839E-8877453C10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49D55B-4180-46B9-9E83-3ABA336A6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72A8DC-A5D1-4DFD-950C-F3DFB62B5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198602-6B46-449A-9B74-4233C6CB5D36}"/>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8" name="Footer Placeholder 7">
            <a:extLst>
              <a:ext uri="{FF2B5EF4-FFF2-40B4-BE49-F238E27FC236}">
                <a16:creationId xmlns:a16="http://schemas.microsoft.com/office/drawing/2014/main" id="{C501BCDC-888A-421B-A268-596EAB9648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89A166-F9C1-46AE-A51A-DDDD81378687}"/>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383538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5318-C1D0-4FAD-861C-9EDB99BD00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24F7BD-BD80-49CC-8813-A2D4A3E2F7B4}"/>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4" name="Footer Placeholder 3">
            <a:extLst>
              <a:ext uri="{FF2B5EF4-FFF2-40B4-BE49-F238E27FC236}">
                <a16:creationId xmlns:a16="http://schemas.microsoft.com/office/drawing/2014/main" id="{ED581E99-C88A-471A-A48A-65763D64E9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FA14C1-0386-4642-9262-E64EF876F0E9}"/>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45712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4298D-F0E9-4730-8550-F30E8DEB8B34}"/>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3" name="Footer Placeholder 2">
            <a:extLst>
              <a:ext uri="{FF2B5EF4-FFF2-40B4-BE49-F238E27FC236}">
                <a16:creationId xmlns:a16="http://schemas.microsoft.com/office/drawing/2014/main" id="{4C4359A4-C74C-4331-A976-53B6C3A0EE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8BECD9-BE4B-48CA-8A07-145F039252DF}"/>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154524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6295-0A5E-44EF-8F03-3BD8E563C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9B40CA-CC31-462C-88D9-397F700B5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253BD5-1C87-4C77-B89C-ED6388B56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20384-F5F5-4D09-AB29-71C37B1DE949}"/>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6" name="Footer Placeholder 5">
            <a:extLst>
              <a:ext uri="{FF2B5EF4-FFF2-40B4-BE49-F238E27FC236}">
                <a16:creationId xmlns:a16="http://schemas.microsoft.com/office/drawing/2014/main" id="{5CD42494-2D61-4115-8366-84809C1FAD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858554-0C73-42F6-A0C7-048F798309AC}"/>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340667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2D8C-01A2-4CE0-BF01-286EB2C7E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D99BB0-37CC-46B3-B77E-5C99B08DE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D60038-32ED-47C6-B808-1CC160759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92B19-5E70-49C0-AA6F-1F38532B9EFA}"/>
              </a:ext>
            </a:extLst>
          </p:cNvPr>
          <p:cNvSpPr>
            <a:spLocks noGrp="1"/>
          </p:cNvSpPr>
          <p:nvPr>
            <p:ph type="dt" sz="half" idx="10"/>
          </p:nvPr>
        </p:nvSpPr>
        <p:spPr/>
        <p:txBody>
          <a:bodyPr/>
          <a:lstStyle/>
          <a:p>
            <a:fld id="{1F656322-9153-46F6-BDF0-EBC46EBFFB97}" type="datetimeFigureOut">
              <a:rPr lang="en-IN" smtClean="0"/>
              <a:t>14-02-2021</a:t>
            </a:fld>
            <a:endParaRPr lang="en-IN"/>
          </a:p>
        </p:txBody>
      </p:sp>
      <p:sp>
        <p:nvSpPr>
          <p:cNvPr id="6" name="Footer Placeholder 5">
            <a:extLst>
              <a:ext uri="{FF2B5EF4-FFF2-40B4-BE49-F238E27FC236}">
                <a16:creationId xmlns:a16="http://schemas.microsoft.com/office/drawing/2014/main" id="{B7F31CFB-67D4-4B5D-BA1E-7D172A668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BCC24-0D4A-421D-9FB7-14CB139D0C15}"/>
              </a:ext>
            </a:extLst>
          </p:cNvPr>
          <p:cNvSpPr>
            <a:spLocks noGrp="1"/>
          </p:cNvSpPr>
          <p:nvPr>
            <p:ph type="sldNum" sz="quarter" idx="12"/>
          </p:nvPr>
        </p:nvSpPr>
        <p:spPr/>
        <p:txBody>
          <a:bodyPr/>
          <a:lstStyle/>
          <a:p>
            <a:fld id="{96627D13-126C-4B9D-B883-309E7F5E8191}" type="slidenum">
              <a:rPr lang="en-IN" smtClean="0"/>
              <a:t>‹#›</a:t>
            </a:fld>
            <a:endParaRPr lang="en-IN"/>
          </a:p>
        </p:txBody>
      </p:sp>
    </p:spTree>
    <p:extLst>
      <p:ext uri="{BB962C8B-B14F-4D97-AF65-F5344CB8AC3E}">
        <p14:creationId xmlns:p14="http://schemas.microsoft.com/office/powerpoint/2010/main" val="177469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02808-5568-42E7-81DA-0238D3BAE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4872AF-5FF2-4BA9-B98A-0F8A67A951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8CE9F-7633-4F27-8DB2-8B1E28247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56322-9153-46F6-BDF0-EBC46EBFFB97}" type="datetimeFigureOut">
              <a:rPr lang="en-IN" smtClean="0"/>
              <a:t>14-02-2021</a:t>
            </a:fld>
            <a:endParaRPr lang="en-IN"/>
          </a:p>
        </p:txBody>
      </p:sp>
      <p:sp>
        <p:nvSpPr>
          <p:cNvPr id="5" name="Footer Placeholder 4">
            <a:extLst>
              <a:ext uri="{FF2B5EF4-FFF2-40B4-BE49-F238E27FC236}">
                <a16:creationId xmlns:a16="http://schemas.microsoft.com/office/drawing/2014/main" id="{E19D63A4-7ADA-4F34-A630-893FA1316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F2D247-85BF-466B-8322-2DAEAF908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27D13-126C-4B9D-B883-309E7F5E8191}" type="slidenum">
              <a:rPr lang="en-IN" smtClean="0"/>
              <a:t>‹#›</a:t>
            </a:fld>
            <a:endParaRPr lang="en-IN"/>
          </a:p>
        </p:txBody>
      </p:sp>
    </p:spTree>
    <p:extLst>
      <p:ext uri="{BB962C8B-B14F-4D97-AF65-F5344CB8AC3E}">
        <p14:creationId xmlns:p14="http://schemas.microsoft.com/office/powerpoint/2010/main" val="113221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B211-894B-4A2E-A5FB-ECCC22508255}"/>
              </a:ext>
            </a:extLst>
          </p:cNvPr>
          <p:cNvSpPr>
            <a:spLocks noGrp="1"/>
          </p:cNvSpPr>
          <p:nvPr>
            <p:ph type="ctrTitle"/>
          </p:nvPr>
        </p:nvSpPr>
        <p:spPr>
          <a:xfrm>
            <a:off x="1524000" y="1656935"/>
            <a:ext cx="9144000" cy="2387600"/>
          </a:xfrm>
        </p:spPr>
        <p:txBody>
          <a:bodyPr>
            <a:noAutofit/>
          </a:bodyPr>
          <a:lstStyle/>
          <a:p>
            <a:r>
              <a:rPr lang="en-IN" b="1" dirty="0"/>
              <a:t>Presentation</a:t>
            </a:r>
            <a:br>
              <a:rPr lang="en-IN" b="1" dirty="0"/>
            </a:br>
            <a:r>
              <a:rPr lang="en-IN" b="1" dirty="0"/>
              <a:t> on </a:t>
            </a:r>
            <a:br>
              <a:rPr lang="en-IN" b="1" dirty="0"/>
            </a:br>
            <a:r>
              <a:rPr lang="en-IN" b="1" dirty="0"/>
              <a:t>Hand Gesture Recognition</a:t>
            </a:r>
          </a:p>
        </p:txBody>
      </p:sp>
    </p:spTree>
    <p:extLst>
      <p:ext uri="{BB962C8B-B14F-4D97-AF65-F5344CB8AC3E}">
        <p14:creationId xmlns:p14="http://schemas.microsoft.com/office/powerpoint/2010/main" val="377796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739A-6375-4991-BE21-4842EEBE7260}"/>
              </a:ext>
            </a:extLst>
          </p:cNvPr>
          <p:cNvSpPr>
            <a:spLocks noGrp="1"/>
          </p:cNvSpPr>
          <p:nvPr>
            <p:ph type="title"/>
          </p:nvPr>
        </p:nvSpPr>
        <p:spPr/>
        <p:txBody>
          <a:bodyPr/>
          <a:lstStyle/>
          <a:p>
            <a:r>
              <a:rPr lang="en-IN" dirty="0"/>
              <a:t>Predict the Gesture</a:t>
            </a:r>
          </a:p>
        </p:txBody>
      </p:sp>
      <p:sp>
        <p:nvSpPr>
          <p:cNvPr id="3" name="Content Placeholder 2">
            <a:extLst>
              <a:ext uri="{FF2B5EF4-FFF2-40B4-BE49-F238E27FC236}">
                <a16:creationId xmlns:a16="http://schemas.microsoft.com/office/drawing/2014/main" id="{50BCF2A8-F558-40F0-A4F0-A8F227A3B11A}"/>
              </a:ext>
            </a:extLst>
          </p:cNvPr>
          <p:cNvSpPr>
            <a:spLocks noGrp="1"/>
          </p:cNvSpPr>
          <p:nvPr>
            <p:ph idx="1"/>
          </p:nvPr>
        </p:nvSpPr>
        <p:spPr>
          <a:xfrm>
            <a:off x="838200" y="1825625"/>
            <a:ext cx="10359683" cy="4351338"/>
          </a:xfrm>
        </p:spPr>
        <p:txBody>
          <a:bodyPr>
            <a:normAutofit/>
          </a:bodyPr>
          <a:lstStyle/>
          <a:p>
            <a:r>
              <a:rPr lang="en-IN" sz="2400" dirty="0">
                <a:latin typeface="+mj-lt"/>
              </a:rPr>
              <a:t>Created a bounding box for detecting the ROI and calculate the accumulated average. This is done for identifying any foreground object.</a:t>
            </a:r>
          </a:p>
          <a:p>
            <a:r>
              <a:rPr lang="en-IN" sz="2400" dirty="0">
                <a:latin typeface="+mj-lt"/>
              </a:rPr>
              <a:t>Now find the max contour and if contour is detected that means a hand, threshold of the ROI is treated as a test image.</a:t>
            </a:r>
          </a:p>
          <a:p>
            <a:r>
              <a:rPr lang="en-IN" sz="2400" dirty="0">
                <a:latin typeface="+mj-lt"/>
              </a:rPr>
              <a:t>With the use of previously saved model, the threshold image is given as an input to the model for prediction.</a:t>
            </a:r>
          </a:p>
        </p:txBody>
      </p:sp>
    </p:spTree>
    <p:extLst>
      <p:ext uri="{BB962C8B-B14F-4D97-AF65-F5344CB8AC3E}">
        <p14:creationId xmlns:p14="http://schemas.microsoft.com/office/powerpoint/2010/main" val="129429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4B8E-E602-4513-AB97-C890420CD3D0}"/>
              </a:ext>
            </a:extLst>
          </p:cNvPr>
          <p:cNvSpPr>
            <a:spLocks noGrp="1"/>
          </p:cNvSpPr>
          <p:nvPr>
            <p:ph type="title"/>
          </p:nvPr>
        </p:nvSpPr>
        <p:spPr/>
        <p:txBody>
          <a:bodyPr/>
          <a:lstStyle/>
          <a:p>
            <a:r>
              <a:rPr lang="en-IN" dirty="0"/>
              <a:t>Hand Gesture Recognition Output</a:t>
            </a:r>
          </a:p>
        </p:txBody>
      </p:sp>
      <p:pic>
        <p:nvPicPr>
          <p:cNvPr id="4" name="Content Placeholder 3">
            <a:extLst>
              <a:ext uri="{FF2B5EF4-FFF2-40B4-BE49-F238E27FC236}">
                <a16:creationId xmlns:a16="http://schemas.microsoft.com/office/drawing/2014/main" id="{E3405563-8BBA-4E10-80CE-80420A6FE1D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8833" y="1789162"/>
            <a:ext cx="8834334" cy="4351338"/>
          </a:xfrm>
          <a:prstGeom prst="rect">
            <a:avLst/>
          </a:prstGeom>
          <a:noFill/>
          <a:ln>
            <a:noFill/>
          </a:ln>
        </p:spPr>
      </p:pic>
    </p:spTree>
    <p:extLst>
      <p:ext uri="{BB962C8B-B14F-4D97-AF65-F5344CB8AC3E}">
        <p14:creationId xmlns:p14="http://schemas.microsoft.com/office/powerpoint/2010/main" val="333251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A8B1-0790-4590-B83C-8172A897830A}"/>
              </a:ext>
            </a:extLst>
          </p:cNvPr>
          <p:cNvSpPr>
            <a:spLocks noGrp="1"/>
          </p:cNvSpPr>
          <p:nvPr>
            <p:ph type="title"/>
          </p:nvPr>
        </p:nvSpPr>
        <p:spPr/>
        <p:txBody>
          <a:bodyPr/>
          <a:lstStyle/>
          <a:p>
            <a:r>
              <a:rPr lang="en-IN" dirty="0"/>
              <a:t>Hand Gesture Recognition Output</a:t>
            </a:r>
          </a:p>
        </p:txBody>
      </p:sp>
      <p:pic>
        <p:nvPicPr>
          <p:cNvPr id="4" name="Content Placeholder 3">
            <a:extLst>
              <a:ext uri="{FF2B5EF4-FFF2-40B4-BE49-F238E27FC236}">
                <a16:creationId xmlns:a16="http://schemas.microsoft.com/office/drawing/2014/main" id="{10AEC25C-7AD7-445C-9CAC-0F98D03DCB0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0038" y="1831365"/>
            <a:ext cx="8211923" cy="4351338"/>
          </a:xfrm>
          <a:prstGeom prst="rect">
            <a:avLst/>
          </a:prstGeom>
          <a:noFill/>
          <a:ln>
            <a:noFill/>
          </a:ln>
        </p:spPr>
      </p:pic>
    </p:spTree>
    <p:extLst>
      <p:ext uri="{BB962C8B-B14F-4D97-AF65-F5344CB8AC3E}">
        <p14:creationId xmlns:p14="http://schemas.microsoft.com/office/powerpoint/2010/main" val="225106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158B-6E61-4A73-9F52-FCD7F98B07DE}"/>
              </a:ext>
            </a:extLst>
          </p:cNvPr>
          <p:cNvSpPr>
            <a:spLocks noGrp="1"/>
          </p:cNvSpPr>
          <p:nvPr>
            <p:ph type="title"/>
          </p:nvPr>
        </p:nvSpPr>
        <p:spPr/>
        <p:txBody>
          <a:bodyPr/>
          <a:lstStyle/>
          <a:p>
            <a:r>
              <a:rPr lang="en-IN" dirty="0"/>
              <a:t>Hand Gesture Recognition Output</a:t>
            </a:r>
          </a:p>
        </p:txBody>
      </p:sp>
      <p:pic>
        <p:nvPicPr>
          <p:cNvPr id="4" name="Content Placeholder 3">
            <a:extLst>
              <a:ext uri="{FF2B5EF4-FFF2-40B4-BE49-F238E27FC236}">
                <a16:creationId xmlns:a16="http://schemas.microsoft.com/office/drawing/2014/main" id="{FB6B1E3C-6123-452B-B752-4F8F4796DF2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8330" y="1825625"/>
            <a:ext cx="8755339" cy="4351338"/>
          </a:xfrm>
          <a:prstGeom prst="rect">
            <a:avLst/>
          </a:prstGeom>
          <a:noFill/>
          <a:ln>
            <a:noFill/>
          </a:ln>
        </p:spPr>
      </p:pic>
    </p:spTree>
    <p:extLst>
      <p:ext uri="{BB962C8B-B14F-4D97-AF65-F5344CB8AC3E}">
        <p14:creationId xmlns:p14="http://schemas.microsoft.com/office/powerpoint/2010/main" val="274264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47EE-851E-4942-8053-AA30FE554AA4}"/>
              </a:ext>
            </a:extLst>
          </p:cNvPr>
          <p:cNvSpPr>
            <a:spLocks noGrp="1"/>
          </p:cNvSpPr>
          <p:nvPr>
            <p:ph type="title"/>
          </p:nvPr>
        </p:nvSpPr>
        <p:spPr/>
        <p:txBody>
          <a:bodyPr/>
          <a:lstStyle/>
          <a:p>
            <a:r>
              <a:rPr lang="en-IN" dirty="0"/>
              <a:t>Hand Gesture Recognition Output</a:t>
            </a:r>
          </a:p>
        </p:txBody>
      </p:sp>
      <p:pic>
        <p:nvPicPr>
          <p:cNvPr id="4" name="Content Placeholder 3">
            <a:extLst>
              <a:ext uri="{FF2B5EF4-FFF2-40B4-BE49-F238E27FC236}">
                <a16:creationId xmlns:a16="http://schemas.microsoft.com/office/drawing/2014/main" id="{8B8B8E5E-6623-477E-B9F2-8292822FA7F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2124" y="1825625"/>
            <a:ext cx="8827752" cy="4351338"/>
          </a:xfrm>
          <a:prstGeom prst="rect">
            <a:avLst/>
          </a:prstGeom>
          <a:noFill/>
          <a:ln>
            <a:noFill/>
          </a:ln>
        </p:spPr>
      </p:pic>
    </p:spTree>
    <p:extLst>
      <p:ext uri="{BB962C8B-B14F-4D97-AF65-F5344CB8AC3E}">
        <p14:creationId xmlns:p14="http://schemas.microsoft.com/office/powerpoint/2010/main" val="406691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7FF9-5179-452B-91FE-0DDE5A499019}"/>
              </a:ext>
            </a:extLst>
          </p:cNvPr>
          <p:cNvSpPr>
            <a:spLocks noGrp="1"/>
          </p:cNvSpPr>
          <p:nvPr>
            <p:ph type="title"/>
          </p:nvPr>
        </p:nvSpPr>
        <p:spPr>
          <a:xfrm>
            <a:off x="950741" y="994971"/>
            <a:ext cx="10515600" cy="4868057"/>
          </a:xfrm>
        </p:spPr>
        <p:txBody>
          <a:bodyPr>
            <a:normAutofit/>
          </a:bodyPr>
          <a:lstStyle/>
          <a:p>
            <a:pPr algn="ctr"/>
            <a:r>
              <a:rPr lang="en-IN" sz="9600" b="1" dirty="0">
                <a:solidFill>
                  <a:schemeClr val="accent1">
                    <a:lumMod val="75000"/>
                  </a:schemeClr>
                </a:solidFill>
                <a:latin typeface="AR CENA" panose="02000000000000000000" pitchFamily="2" charset="0"/>
              </a:rPr>
              <a:t>THANK YOU</a:t>
            </a:r>
          </a:p>
        </p:txBody>
      </p:sp>
    </p:spTree>
    <p:extLst>
      <p:ext uri="{BB962C8B-B14F-4D97-AF65-F5344CB8AC3E}">
        <p14:creationId xmlns:p14="http://schemas.microsoft.com/office/powerpoint/2010/main" val="283804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8B5E-3247-480A-A6F4-6045F58DC4B7}"/>
              </a:ext>
            </a:extLst>
          </p:cNvPr>
          <p:cNvSpPr>
            <a:spLocks noGrp="1"/>
          </p:cNvSpPr>
          <p:nvPr>
            <p:ph type="title"/>
          </p:nvPr>
        </p:nvSpPr>
        <p:spPr>
          <a:xfrm>
            <a:off x="838200" y="281354"/>
            <a:ext cx="10515600" cy="1336431"/>
          </a:xfrm>
        </p:spPr>
        <p:txBody>
          <a:bodyPr/>
          <a:lstStyle/>
          <a:p>
            <a:r>
              <a:rPr lang="en-IN" dirty="0"/>
              <a:t>Problem Statement</a:t>
            </a:r>
          </a:p>
        </p:txBody>
      </p:sp>
      <p:sp>
        <p:nvSpPr>
          <p:cNvPr id="3" name="Content Placeholder 2">
            <a:extLst>
              <a:ext uri="{FF2B5EF4-FFF2-40B4-BE49-F238E27FC236}">
                <a16:creationId xmlns:a16="http://schemas.microsoft.com/office/drawing/2014/main" id="{1D9C23F4-9EC5-4ACC-B8C6-0C8D47DF0EDB}"/>
              </a:ext>
            </a:extLst>
          </p:cNvPr>
          <p:cNvSpPr>
            <a:spLocks noGrp="1"/>
          </p:cNvSpPr>
          <p:nvPr>
            <p:ph idx="1"/>
          </p:nvPr>
        </p:nvSpPr>
        <p:spPr>
          <a:xfrm>
            <a:off x="838200" y="1617785"/>
            <a:ext cx="10515600" cy="4811151"/>
          </a:xfrm>
        </p:spPr>
        <p:txBody>
          <a:bodyPr>
            <a:normAutofit fontScale="70000" lnSpcReduction="20000"/>
          </a:bodyPr>
          <a:lstStyle/>
          <a:p>
            <a:pPr>
              <a:lnSpc>
                <a:spcPct val="107000"/>
              </a:lnSpc>
              <a:spcAft>
                <a:spcPts val="1200"/>
              </a:spcAft>
            </a:pPr>
            <a:r>
              <a:rPr lang="en-IN" sz="3000" dirty="0">
                <a:solidFill>
                  <a:srgbClr val="171717"/>
                </a:solidFill>
                <a:latin typeface="+mj-lt"/>
                <a:ea typeface="Calibri" panose="020F0502020204030204" pitchFamily="34" charset="0"/>
                <a:cs typeface="Calibri" panose="020F0502020204030204" pitchFamily="34" charset="0"/>
              </a:rPr>
              <a:t>C</a:t>
            </a:r>
            <a:r>
              <a:rPr lang="en-IN" sz="3000" dirty="0">
                <a:solidFill>
                  <a:srgbClr val="171717"/>
                </a:solidFill>
                <a:effectLst/>
                <a:latin typeface="+mj-lt"/>
                <a:ea typeface="Calibri" panose="020F0502020204030204" pitchFamily="34" charset="0"/>
                <a:cs typeface="Calibri" panose="020F0502020204030204" pitchFamily="34" charset="0"/>
              </a:rPr>
              <a:t>onducting examination in a smoothly manner is a crucial task for an invigilator. </a:t>
            </a:r>
          </a:p>
          <a:p>
            <a:pPr>
              <a:lnSpc>
                <a:spcPct val="107000"/>
              </a:lnSpc>
              <a:spcAft>
                <a:spcPts val="1200"/>
              </a:spcAft>
            </a:pPr>
            <a:r>
              <a:rPr lang="en-IN" sz="3000" dirty="0">
                <a:solidFill>
                  <a:srgbClr val="171717"/>
                </a:solidFill>
                <a:latin typeface="+mj-lt"/>
                <a:ea typeface="Calibri" panose="020F0502020204030204" pitchFamily="34" charset="0"/>
                <a:cs typeface="Calibri" panose="020F0502020204030204" pitchFamily="34" charset="0"/>
              </a:rPr>
              <a:t>S</a:t>
            </a:r>
            <a:r>
              <a:rPr lang="en-IN" sz="3000" dirty="0">
                <a:solidFill>
                  <a:srgbClr val="171717"/>
                </a:solidFill>
                <a:effectLst/>
                <a:latin typeface="+mj-lt"/>
                <a:ea typeface="Calibri" panose="020F0502020204030204" pitchFamily="34" charset="0"/>
                <a:cs typeface="Calibri" panose="020F0502020204030204" pitchFamily="34" charset="0"/>
              </a:rPr>
              <a:t>tudents require help during exams like asking for supplementary, going to washroom, help on some doubts or completed the paper and inform on the same. </a:t>
            </a:r>
          </a:p>
          <a:p>
            <a:pPr>
              <a:lnSpc>
                <a:spcPct val="107000"/>
              </a:lnSpc>
              <a:spcAft>
                <a:spcPts val="1200"/>
              </a:spcAft>
            </a:pPr>
            <a:r>
              <a:rPr lang="en-IN" sz="3000" dirty="0">
                <a:solidFill>
                  <a:srgbClr val="171717"/>
                </a:solidFill>
                <a:effectLst/>
                <a:latin typeface="+mj-lt"/>
                <a:ea typeface="Calibri" panose="020F0502020204030204" pitchFamily="34" charset="0"/>
                <a:cs typeface="Calibri" panose="020F0502020204030204" pitchFamily="34" charset="0"/>
              </a:rPr>
              <a:t>Students can inform the invigilator by voicing out, but it might disturb other classmates who are writing the paper. In a large classroom it might be tedious task for a student to interact with the invigilator instantly.</a:t>
            </a:r>
            <a:endParaRPr lang="en-IN" sz="3000" dirty="0">
              <a:effectLst/>
              <a:latin typeface="+mj-lt"/>
              <a:ea typeface="Calibri" panose="020F0502020204030204" pitchFamily="34" charset="0"/>
              <a:cs typeface="Times New Roman" panose="02020603050405020304" pitchFamily="18" charset="0"/>
            </a:endParaRPr>
          </a:p>
          <a:p>
            <a:pPr>
              <a:lnSpc>
                <a:spcPct val="107000"/>
              </a:lnSpc>
              <a:spcAft>
                <a:spcPts val="1200"/>
              </a:spcAft>
            </a:pPr>
            <a:r>
              <a:rPr lang="en-IN" sz="3000" dirty="0">
                <a:solidFill>
                  <a:srgbClr val="171717"/>
                </a:solidFill>
                <a:latin typeface="+mj-lt"/>
                <a:ea typeface="Calibri" panose="020F0502020204030204" pitchFamily="34" charset="0"/>
                <a:cs typeface="Calibri" panose="020F0502020204030204" pitchFamily="34" charset="0"/>
              </a:rPr>
              <a:t>T</a:t>
            </a:r>
            <a:r>
              <a:rPr lang="en-IN" sz="3000" dirty="0">
                <a:solidFill>
                  <a:srgbClr val="171717"/>
                </a:solidFill>
                <a:effectLst/>
                <a:latin typeface="+mj-lt"/>
                <a:ea typeface="Calibri" panose="020F0502020204030204" pitchFamily="34" charset="0"/>
                <a:cs typeface="Calibri" panose="020F0502020204030204" pitchFamily="34" charset="0"/>
              </a:rPr>
              <a:t>o solve the problem, students can use hand signals to inform the invigilator for any help. Here the invigilator has to be attentive and carefully look for signs from students to help them.</a:t>
            </a:r>
          </a:p>
          <a:p>
            <a:pPr>
              <a:lnSpc>
                <a:spcPct val="107000"/>
              </a:lnSpc>
              <a:spcAft>
                <a:spcPts val="1200"/>
              </a:spcAft>
            </a:pPr>
            <a:r>
              <a:rPr lang="en-IN" sz="3000" dirty="0">
                <a:solidFill>
                  <a:srgbClr val="171717"/>
                </a:solidFill>
                <a:effectLst/>
                <a:latin typeface="+mj-lt"/>
                <a:ea typeface="Calibri" panose="020F0502020204030204" pitchFamily="34" charset="0"/>
                <a:cs typeface="Calibri" panose="020F0502020204030204" pitchFamily="34" charset="0"/>
              </a:rPr>
              <a:t>In such cases where the classroom is big or to run the examination by minimal disturbance for the students, we can use the hand gesture recognition task by a surveillance camera which will capture the hand gesture from the students and inform the same via an app to the invigilators cell phones.</a:t>
            </a:r>
            <a:endParaRPr lang="en-IN" sz="30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566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FC87-4D9C-432A-8F13-ED41460463FD}"/>
              </a:ext>
            </a:extLst>
          </p:cNvPr>
          <p:cNvSpPr>
            <a:spLocks noGrp="1"/>
          </p:cNvSpPr>
          <p:nvPr>
            <p:ph type="title"/>
          </p:nvPr>
        </p:nvSpPr>
        <p:spPr>
          <a:xfrm>
            <a:off x="866336" y="491734"/>
            <a:ext cx="3311769" cy="2659429"/>
          </a:xfrm>
        </p:spPr>
        <p:txBody>
          <a:bodyPr>
            <a:normAutofit/>
          </a:bodyPr>
          <a:lstStyle/>
          <a:p>
            <a:r>
              <a:rPr lang="en-IN" dirty="0"/>
              <a:t>Signs Students use for informing the invigilator</a:t>
            </a:r>
          </a:p>
        </p:txBody>
      </p:sp>
      <p:pic>
        <p:nvPicPr>
          <p:cNvPr id="8" name="Content Placeholder 7">
            <a:extLst>
              <a:ext uri="{FF2B5EF4-FFF2-40B4-BE49-F238E27FC236}">
                <a16:creationId xmlns:a16="http://schemas.microsoft.com/office/drawing/2014/main" id="{E0306A69-C858-42B4-BF82-4FE811448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7428" y="374888"/>
            <a:ext cx="6850966" cy="6108224"/>
          </a:xfrm>
        </p:spPr>
      </p:pic>
    </p:spTree>
    <p:extLst>
      <p:ext uri="{BB962C8B-B14F-4D97-AF65-F5344CB8AC3E}">
        <p14:creationId xmlns:p14="http://schemas.microsoft.com/office/powerpoint/2010/main" val="59041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3FC2-6767-42DB-A66A-66E61922A9EE}"/>
              </a:ext>
            </a:extLst>
          </p:cNvPr>
          <p:cNvSpPr>
            <a:spLocks noGrp="1"/>
          </p:cNvSpPr>
          <p:nvPr>
            <p:ph type="title"/>
          </p:nvPr>
        </p:nvSpPr>
        <p:spPr/>
        <p:txBody>
          <a:bodyPr/>
          <a:lstStyle/>
          <a:p>
            <a:r>
              <a:rPr lang="en-IN" dirty="0"/>
              <a:t>Steps to Develop Hand Gesture Recognition</a:t>
            </a:r>
          </a:p>
        </p:txBody>
      </p:sp>
      <p:sp>
        <p:nvSpPr>
          <p:cNvPr id="3" name="Content Placeholder 2">
            <a:extLst>
              <a:ext uri="{FF2B5EF4-FFF2-40B4-BE49-F238E27FC236}">
                <a16:creationId xmlns:a16="http://schemas.microsoft.com/office/drawing/2014/main" id="{F7CC3C6E-6CDD-4517-BF63-6A14291AA36C}"/>
              </a:ext>
            </a:extLst>
          </p:cNvPr>
          <p:cNvSpPr>
            <a:spLocks noGrp="1"/>
          </p:cNvSpPr>
          <p:nvPr>
            <p:ph idx="1"/>
          </p:nvPr>
        </p:nvSpPr>
        <p:spPr/>
        <p:txBody>
          <a:bodyPr/>
          <a:lstStyle/>
          <a:p>
            <a:pPr marL="0" indent="0">
              <a:lnSpc>
                <a:spcPct val="107000"/>
              </a:lnSpc>
              <a:spcAft>
                <a:spcPts val="1200"/>
              </a:spcAft>
              <a:buNone/>
            </a:pPr>
            <a:r>
              <a:rPr lang="en-IN" sz="2400" dirty="0">
                <a:solidFill>
                  <a:srgbClr val="171717"/>
                </a:solidFill>
                <a:latin typeface="+mj-lt"/>
                <a:ea typeface="Calibri" panose="020F0502020204030204" pitchFamily="34" charset="0"/>
                <a:cs typeface="Calibri" panose="020F0502020204030204" pitchFamily="34" charset="0"/>
              </a:rPr>
              <a:t>The steps are</a:t>
            </a:r>
            <a:r>
              <a:rPr lang="en-IN" sz="2400" dirty="0">
                <a:solidFill>
                  <a:srgbClr val="171717"/>
                </a:solidFill>
                <a:effectLst/>
                <a:latin typeface="+mj-lt"/>
                <a:ea typeface="Calibri" panose="020F0502020204030204" pitchFamily="34" charset="0"/>
                <a:cs typeface="Calibri" panose="020F0502020204030204" pitchFamily="34" charset="0"/>
              </a:rPr>
              <a:t> divided into the following three parts:</a:t>
            </a:r>
            <a:endParaRPr lang="en-IN" sz="2400" dirty="0">
              <a:effectLst/>
              <a:latin typeface="+mj-lt"/>
              <a:ea typeface="Calibri" panose="020F0502020204030204" pitchFamily="34" charset="0"/>
              <a:cs typeface="Times New Roman" panose="02020603050405020304" pitchFamily="18" charset="0"/>
            </a:endParaRPr>
          </a:p>
          <a:p>
            <a:pPr>
              <a:lnSpc>
                <a:spcPct val="107000"/>
              </a:lnSpc>
              <a:spcAft>
                <a:spcPts val="1200"/>
              </a:spcAft>
            </a:pPr>
            <a:r>
              <a:rPr lang="en-IN" sz="2400" dirty="0">
                <a:solidFill>
                  <a:srgbClr val="171717"/>
                </a:solidFill>
                <a:effectLst/>
                <a:latin typeface="+mj-lt"/>
                <a:ea typeface="Times New Roman" panose="02020603050405020304" pitchFamily="18" charset="0"/>
                <a:cs typeface="Calibri" panose="020F0502020204030204" pitchFamily="34" charset="0"/>
              </a:rPr>
              <a:t>Creating a dataset</a:t>
            </a:r>
            <a:endParaRPr lang="en-IN" sz="2400" dirty="0">
              <a:effectLst/>
              <a:latin typeface="+mj-lt"/>
              <a:ea typeface="Calibri" panose="020F0502020204030204" pitchFamily="34" charset="0"/>
              <a:cs typeface="Times New Roman" panose="02020603050405020304" pitchFamily="18" charset="0"/>
            </a:endParaRPr>
          </a:p>
          <a:p>
            <a:pPr>
              <a:lnSpc>
                <a:spcPct val="107000"/>
              </a:lnSpc>
              <a:spcAft>
                <a:spcPts val="1200"/>
              </a:spcAft>
            </a:pPr>
            <a:r>
              <a:rPr lang="en-IN" sz="2400" dirty="0">
                <a:solidFill>
                  <a:srgbClr val="171717"/>
                </a:solidFill>
                <a:effectLst/>
                <a:latin typeface="+mj-lt"/>
                <a:ea typeface="Times New Roman" panose="02020603050405020304" pitchFamily="18" charset="0"/>
                <a:cs typeface="Calibri" panose="020F0502020204030204" pitchFamily="34" charset="0"/>
              </a:rPr>
              <a:t>Training a CNN on the captured dataset</a:t>
            </a:r>
            <a:endParaRPr lang="en-IN" sz="2400" dirty="0">
              <a:effectLst/>
              <a:latin typeface="+mj-lt"/>
              <a:ea typeface="Calibri" panose="020F0502020204030204" pitchFamily="34" charset="0"/>
              <a:cs typeface="Times New Roman" panose="02020603050405020304" pitchFamily="18" charset="0"/>
            </a:endParaRPr>
          </a:p>
          <a:p>
            <a:pPr>
              <a:lnSpc>
                <a:spcPct val="107000"/>
              </a:lnSpc>
              <a:spcAft>
                <a:spcPts val="1200"/>
              </a:spcAft>
            </a:pPr>
            <a:r>
              <a:rPr lang="en-IN" sz="2400" dirty="0">
                <a:solidFill>
                  <a:srgbClr val="171717"/>
                </a:solidFill>
                <a:effectLst/>
                <a:latin typeface="+mj-lt"/>
                <a:ea typeface="Times New Roman" panose="02020603050405020304" pitchFamily="18" charset="0"/>
                <a:cs typeface="Calibri" panose="020F0502020204030204" pitchFamily="34" charset="0"/>
              </a:rPr>
              <a:t>Predicting the data</a:t>
            </a:r>
            <a:endParaRPr lang="en-IN" sz="24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655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B172-07B7-40EE-90D8-AAD3C48630D9}"/>
              </a:ext>
            </a:extLst>
          </p:cNvPr>
          <p:cNvSpPr>
            <a:spLocks noGrp="1"/>
          </p:cNvSpPr>
          <p:nvPr>
            <p:ph type="title"/>
          </p:nvPr>
        </p:nvSpPr>
        <p:spPr/>
        <p:txBody>
          <a:bodyPr/>
          <a:lstStyle/>
          <a:p>
            <a:r>
              <a:rPr lang="en-IN" dirty="0"/>
              <a:t>Dataset Creation</a:t>
            </a:r>
          </a:p>
        </p:txBody>
      </p:sp>
      <p:sp>
        <p:nvSpPr>
          <p:cNvPr id="3" name="Content Placeholder 2">
            <a:extLst>
              <a:ext uri="{FF2B5EF4-FFF2-40B4-BE49-F238E27FC236}">
                <a16:creationId xmlns:a16="http://schemas.microsoft.com/office/drawing/2014/main" id="{BBD524E3-ADEC-49F0-B290-745C8D1AE413}"/>
              </a:ext>
            </a:extLst>
          </p:cNvPr>
          <p:cNvSpPr>
            <a:spLocks noGrp="1"/>
          </p:cNvSpPr>
          <p:nvPr>
            <p:ph idx="1"/>
          </p:nvPr>
        </p:nvSpPr>
        <p:spPr>
          <a:xfrm>
            <a:off x="838200" y="1825625"/>
            <a:ext cx="10064262" cy="4351338"/>
          </a:xfrm>
        </p:spPr>
        <p:txBody>
          <a:bodyPr/>
          <a:lstStyle/>
          <a:p>
            <a:r>
              <a:rPr lang="en-IN" sz="2400" dirty="0">
                <a:latin typeface="+mj-lt"/>
              </a:rPr>
              <a:t>Used live feed from the video camera to create the dataset.</a:t>
            </a:r>
          </a:p>
          <a:p>
            <a:r>
              <a:rPr lang="en-IN" sz="2400" dirty="0">
                <a:latin typeface="+mj-lt"/>
              </a:rPr>
              <a:t>Created a region of interest where the frames will be detected and saved in a directory having 4 folders for 4 different hand gestures.</a:t>
            </a:r>
          </a:p>
          <a:p>
            <a:r>
              <a:rPr lang="en-IN" sz="2400" dirty="0">
                <a:latin typeface="+mj-lt"/>
              </a:rPr>
              <a:t>Did background differentiation by calculating the accumulated weighted average of the background and subtract this from the frames that contain some object Infront of the background that can be distinguished as a foreground.</a:t>
            </a:r>
          </a:p>
          <a:p>
            <a:endParaRPr lang="en-IN" dirty="0"/>
          </a:p>
          <a:p>
            <a:endParaRPr lang="en-IN" dirty="0"/>
          </a:p>
        </p:txBody>
      </p:sp>
    </p:spTree>
    <p:extLst>
      <p:ext uri="{BB962C8B-B14F-4D97-AF65-F5344CB8AC3E}">
        <p14:creationId xmlns:p14="http://schemas.microsoft.com/office/powerpoint/2010/main" val="156526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A6FC-7492-455B-9DAE-B55CBEB6C17B}"/>
              </a:ext>
            </a:extLst>
          </p:cNvPr>
          <p:cNvSpPr>
            <a:spLocks noGrp="1"/>
          </p:cNvSpPr>
          <p:nvPr>
            <p:ph type="title"/>
          </p:nvPr>
        </p:nvSpPr>
        <p:spPr/>
        <p:txBody>
          <a:bodyPr/>
          <a:lstStyle/>
          <a:p>
            <a:r>
              <a:rPr lang="en-IN" dirty="0"/>
              <a:t>Calculate Threshold Value</a:t>
            </a:r>
          </a:p>
        </p:txBody>
      </p:sp>
      <p:sp>
        <p:nvSpPr>
          <p:cNvPr id="3" name="Content Placeholder 2">
            <a:extLst>
              <a:ext uri="{FF2B5EF4-FFF2-40B4-BE49-F238E27FC236}">
                <a16:creationId xmlns:a16="http://schemas.microsoft.com/office/drawing/2014/main" id="{8ADD13C9-8BB7-442A-A9DC-7735DA303F9A}"/>
              </a:ext>
            </a:extLst>
          </p:cNvPr>
          <p:cNvSpPr>
            <a:spLocks noGrp="1"/>
          </p:cNvSpPr>
          <p:nvPr>
            <p:ph idx="1"/>
          </p:nvPr>
        </p:nvSpPr>
        <p:spPr/>
        <p:txBody>
          <a:bodyPr>
            <a:normAutofit/>
          </a:bodyPr>
          <a:lstStyle/>
          <a:p>
            <a:r>
              <a:rPr lang="en-IN" sz="2200" dirty="0"/>
              <a:t>Calculated threshold value for every frame.</a:t>
            </a:r>
          </a:p>
          <a:p>
            <a:r>
              <a:rPr lang="en-IN" sz="2200" dirty="0"/>
              <a:t>Then determined the contour and returned the max contours using the function segment.</a:t>
            </a:r>
          </a:p>
          <a:p>
            <a:r>
              <a:rPr lang="en-IN" sz="2200" dirty="0"/>
              <a:t>When contours are detected, we start to save the image of the ROI for the different folders for the different signs it is detected for.</a:t>
            </a:r>
          </a:p>
          <a:p>
            <a:r>
              <a:rPr lang="en-IN" sz="2200" dirty="0"/>
              <a:t>Then created a total of 1000 images for each set of different hand gestures.</a:t>
            </a:r>
          </a:p>
        </p:txBody>
      </p:sp>
    </p:spTree>
    <p:extLst>
      <p:ext uri="{BB962C8B-B14F-4D97-AF65-F5344CB8AC3E}">
        <p14:creationId xmlns:p14="http://schemas.microsoft.com/office/powerpoint/2010/main" val="269255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C3B2-1516-4613-AAB4-715A4E32EFFA}"/>
              </a:ext>
            </a:extLst>
          </p:cNvPr>
          <p:cNvSpPr>
            <a:spLocks noGrp="1"/>
          </p:cNvSpPr>
          <p:nvPr>
            <p:ph type="title"/>
          </p:nvPr>
        </p:nvSpPr>
        <p:spPr>
          <a:xfrm>
            <a:off x="838200" y="140677"/>
            <a:ext cx="10515600" cy="1252025"/>
          </a:xfrm>
        </p:spPr>
        <p:txBody>
          <a:bodyPr/>
          <a:lstStyle/>
          <a:p>
            <a:r>
              <a:rPr lang="en-IN" dirty="0"/>
              <a:t>Captured Snapshot of Dataset</a:t>
            </a:r>
          </a:p>
        </p:txBody>
      </p:sp>
      <p:pic>
        <p:nvPicPr>
          <p:cNvPr id="4" name="Content Placeholder 3">
            <a:extLst>
              <a:ext uri="{FF2B5EF4-FFF2-40B4-BE49-F238E27FC236}">
                <a16:creationId xmlns:a16="http://schemas.microsoft.com/office/drawing/2014/main" id="{C1641830-0AE0-4DED-BF72-CE65C87896A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920" y="1392702"/>
            <a:ext cx="9036147" cy="4979963"/>
          </a:xfrm>
          <a:prstGeom prst="rect">
            <a:avLst/>
          </a:prstGeom>
          <a:noFill/>
          <a:ln>
            <a:noFill/>
          </a:ln>
        </p:spPr>
      </p:pic>
    </p:spTree>
    <p:extLst>
      <p:ext uri="{BB962C8B-B14F-4D97-AF65-F5344CB8AC3E}">
        <p14:creationId xmlns:p14="http://schemas.microsoft.com/office/powerpoint/2010/main" val="357853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2EC6-B9CF-4EAB-AAD9-775B14E4D252}"/>
              </a:ext>
            </a:extLst>
          </p:cNvPr>
          <p:cNvSpPr>
            <a:spLocks noGrp="1"/>
          </p:cNvSpPr>
          <p:nvPr>
            <p:ph type="title"/>
          </p:nvPr>
        </p:nvSpPr>
        <p:spPr/>
        <p:txBody>
          <a:bodyPr/>
          <a:lstStyle/>
          <a:p>
            <a:r>
              <a:rPr lang="en-IN" dirty="0"/>
              <a:t>Resize Images</a:t>
            </a:r>
          </a:p>
        </p:txBody>
      </p:sp>
      <p:sp>
        <p:nvSpPr>
          <p:cNvPr id="3" name="Content Placeholder 2">
            <a:extLst>
              <a:ext uri="{FF2B5EF4-FFF2-40B4-BE49-F238E27FC236}">
                <a16:creationId xmlns:a16="http://schemas.microsoft.com/office/drawing/2014/main" id="{CE22BADD-0FA5-44C0-809F-BAE4D73120AE}"/>
              </a:ext>
            </a:extLst>
          </p:cNvPr>
          <p:cNvSpPr>
            <a:spLocks noGrp="1"/>
          </p:cNvSpPr>
          <p:nvPr>
            <p:ph idx="1"/>
          </p:nvPr>
        </p:nvSpPr>
        <p:spPr/>
        <p:txBody>
          <a:bodyPr>
            <a:normAutofit/>
          </a:bodyPr>
          <a:lstStyle/>
          <a:p>
            <a:r>
              <a:rPr lang="en-IN" sz="2400" dirty="0">
                <a:latin typeface="+mj-lt"/>
              </a:rPr>
              <a:t>Image are to be resized before training the model.</a:t>
            </a:r>
          </a:p>
          <a:p>
            <a:r>
              <a:rPr lang="en-IN" sz="2400" dirty="0">
                <a:latin typeface="+mj-lt"/>
              </a:rPr>
              <a:t>Images are resized in a particular ratio.</a:t>
            </a:r>
          </a:p>
          <a:p>
            <a:r>
              <a:rPr lang="en-IN" sz="2400" dirty="0">
                <a:latin typeface="+mj-lt"/>
              </a:rPr>
              <a:t>Base width was fixed to 100 pixels and height is then defined by the ratio of 100 divided by original base width value of the image.</a:t>
            </a:r>
          </a:p>
        </p:txBody>
      </p:sp>
    </p:spTree>
    <p:extLst>
      <p:ext uri="{BB962C8B-B14F-4D97-AF65-F5344CB8AC3E}">
        <p14:creationId xmlns:p14="http://schemas.microsoft.com/office/powerpoint/2010/main" val="222474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849D-9B5C-4C84-9FDA-127B2EEE0ACF}"/>
              </a:ext>
            </a:extLst>
          </p:cNvPr>
          <p:cNvSpPr>
            <a:spLocks noGrp="1"/>
          </p:cNvSpPr>
          <p:nvPr>
            <p:ph type="title"/>
          </p:nvPr>
        </p:nvSpPr>
        <p:spPr/>
        <p:txBody>
          <a:bodyPr/>
          <a:lstStyle/>
          <a:p>
            <a:r>
              <a:rPr lang="en-IN" dirty="0"/>
              <a:t>Training the CNN</a:t>
            </a:r>
          </a:p>
        </p:txBody>
      </p:sp>
      <p:sp>
        <p:nvSpPr>
          <p:cNvPr id="3" name="Content Placeholder 2">
            <a:extLst>
              <a:ext uri="{FF2B5EF4-FFF2-40B4-BE49-F238E27FC236}">
                <a16:creationId xmlns:a16="http://schemas.microsoft.com/office/drawing/2014/main" id="{867F89D7-7351-4DD6-B166-67404E50F1AE}"/>
              </a:ext>
            </a:extLst>
          </p:cNvPr>
          <p:cNvSpPr>
            <a:spLocks noGrp="1"/>
          </p:cNvSpPr>
          <p:nvPr>
            <p:ph idx="1"/>
          </p:nvPr>
        </p:nvSpPr>
        <p:spPr>
          <a:xfrm>
            <a:off x="838200" y="1825625"/>
            <a:ext cx="10515600" cy="4351338"/>
          </a:xfrm>
        </p:spPr>
        <p:txBody>
          <a:bodyPr>
            <a:normAutofit/>
          </a:bodyPr>
          <a:lstStyle/>
          <a:p>
            <a:r>
              <a:rPr lang="en-IN" sz="2400" dirty="0">
                <a:latin typeface="+mj-lt"/>
              </a:rPr>
              <a:t>Trained the CNN on the created dataset.</a:t>
            </a:r>
          </a:p>
          <a:p>
            <a:r>
              <a:rPr lang="en-IN" sz="2400" dirty="0">
                <a:latin typeface="+mj-lt"/>
              </a:rPr>
              <a:t>Designed CNN based on some trial and error method with hyper tuning the model.</a:t>
            </a:r>
          </a:p>
          <a:p>
            <a:pPr>
              <a:spcAft>
                <a:spcPts val="1200"/>
              </a:spcAft>
            </a:pPr>
            <a:r>
              <a:rPr lang="en-IN" sz="2400" dirty="0">
                <a:solidFill>
                  <a:srgbClr val="171717"/>
                </a:solidFill>
                <a:latin typeface="+mj-lt"/>
                <a:ea typeface="Times New Roman" panose="02020603050405020304" pitchFamily="18" charset="0"/>
              </a:rPr>
              <a:t>B</a:t>
            </a:r>
            <a:r>
              <a:rPr lang="en-IN" sz="2400" dirty="0">
                <a:solidFill>
                  <a:srgbClr val="171717"/>
                </a:solidFill>
                <a:effectLst/>
                <a:latin typeface="+mj-lt"/>
                <a:ea typeface="Times New Roman" panose="02020603050405020304" pitchFamily="18" charset="0"/>
              </a:rPr>
              <a:t>uilt network containing 7 hidden convolution layers with Relu</a:t>
            </a:r>
            <a:r>
              <a:rPr lang="en-IN" sz="2400" b="1" dirty="0">
                <a:solidFill>
                  <a:srgbClr val="171717"/>
                </a:solidFill>
                <a:effectLst/>
                <a:latin typeface="+mj-lt"/>
                <a:ea typeface="Times New Roman" panose="02020603050405020304" pitchFamily="18" charset="0"/>
              </a:rPr>
              <a:t> </a:t>
            </a:r>
            <a:r>
              <a:rPr lang="en-IN" sz="2400" dirty="0">
                <a:solidFill>
                  <a:srgbClr val="171717"/>
                </a:solidFill>
                <a:effectLst/>
                <a:latin typeface="+mj-lt"/>
                <a:ea typeface="Times New Roman" panose="02020603050405020304" pitchFamily="18" charset="0"/>
              </a:rPr>
              <a:t>as the activation function and 1 Fully connected layer.</a:t>
            </a:r>
            <a:endParaRPr lang="en-IN" sz="2400" dirty="0">
              <a:effectLst/>
              <a:latin typeface="+mj-lt"/>
              <a:ea typeface="Times New Roman" panose="02020603050405020304" pitchFamily="18" charset="0"/>
            </a:endParaRPr>
          </a:p>
          <a:p>
            <a:pPr>
              <a:spcAft>
                <a:spcPts val="1200"/>
              </a:spcAft>
            </a:pPr>
            <a:r>
              <a:rPr lang="en-IN" sz="2400" dirty="0">
                <a:solidFill>
                  <a:srgbClr val="171717"/>
                </a:solidFill>
                <a:effectLst/>
                <a:latin typeface="+mj-lt"/>
                <a:ea typeface="Times New Roman" panose="02020603050405020304" pitchFamily="18" charset="0"/>
              </a:rPr>
              <a:t>The network is trained across 50 iterations with a batch size of 64</a:t>
            </a:r>
            <a:r>
              <a:rPr lang="en-IN" sz="2400" b="1" dirty="0">
                <a:solidFill>
                  <a:srgbClr val="171717"/>
                </a:solidFill>
                <a:effectLst/>
                <a:latin typeface="+mj-lt"/>
                <a:ea typeface="Times New Roman" panose="02020603050405020304" pitchFamily="18" charset="0"/>
              </a:rPr>
              <a:t>.</a:t>
            </a:r>
            <a:endParaRPr lang="en-IN" sz="2400" dirty="0">
              <a:effectLst/>
              <a:latin typeface="+mj-lt"/>
              <a:ea typeface="Times New Roman" panose="02020603050405020304" pitchFamily="18" charset="0"/>
            </a:endParaRPr>
          </a:p>
          <a:p>
            <a:pPr>
              <a:spcAft>
                <a:spcPts val="1200"/>
              </a:spcAft>
            </a:pPr>
            <a:r>
              <a:rPr lang="en-IN" sz="2400" dirty="0">
                <a:solidFill>
                  <a:srgbClr val="171717"/>
                </a:solidFill>
                <a:effectLst/>
                <a:latin typeface="+mj-lt"/>
                <a:ea typeface="Times New Roman" panose="02020603050405020304" pitchFamily="18" charset="0"/>
              </a:rPr>
              <a:t>The ratio of training set to validation set is kept at 1000: 100</a:t>
            </a:r>
            <a:r>
              <a:rPr lang="en-IN" sz="2400" b="1" dirty="0">
                <a:solidFill>
                  <a:srgbClr val="171717"/>
                </a:solidFill>
                <a:effectLst/>
                <a:latin typeface="+mj-lt"/>
                <a:ea typeface="Times New Roman" panose="02020603050405020304" pitchFamily="18" charset="0"/>
              </a:rPr>
              <a:t>.</a:t>
            </a:r>
            <a:endParaRPr lang="en-IN" sz="2400" dirty="0">
              <a:effectLst/>
              <a:latin typeface="+mj-lt"/>
              <a:ea typeface="Times New Roman" panose="02020603050405020304" pitchFamily="18" charset="0"/>
            </a:endParaRPr>
          </a:p>
          <a:p>
            <a:pPr fontAlgn="base">
              <a:spcAft>
                <a:spcPts val="1200"/>
              </a:spcAft>
            </a:pPr>
            <a:r>
              <a:rPr lang="en-IN" sz="2400" dirty="0">
                <a:solidFill>
                  <a:srgbClr val="171717"/>
                </a:solidFill>
                <a:effectLst/>
                <a:latin typeface="+mj-lt"/>
                <a:ea typeface="Times New Roman" panose="02020603050405020304" pitchFamily="18" charset="0"/>
              </a:rPr>
              <a:t>After compiling the model, we fit the model using 8 epochs and save the model for it to be used in the last module.</a:t>
            </a:r>
            <a:endParaRPr lang="en-IN" sz="2400" dirty="0">
              <a:latin typeface="+mj-lt"/>
            </a:endParaRPr>
          </a:p>
        </p:txBody>
      </p:sp>
    </p:spTree>
    <p:extLst>
      <p:ext uri="{BB962C8B-B14F-4D97-AF65-F5344CB8AC3E}">
        <p14:creationId xmlns:p14="http://schemas.microsoft.com/office/powerpoint/2010/main" val="3535482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600</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 CENA</vt:lpstr>
      <vt:lpstr>Arial</vt:lpstr>
      <vt:lpstr>Calibri</vt:lpstr>
      <vt:lpstr>Calibri Light</vt:lpstr>
      <vt:lpstr>Office Theme</vt:lpstr>
      <vt:lpstr>Presentation  on  Hand Gesture Recognition</vt:lpstr>
      <vt:lpstr>Problem Statement</vt:lpstr>
      <vt:lpstr>Signs Students use for informing the invigilator</vt:lpstr>
      <vt:lpstr>Steps to Develop Hand Gesture Recognition</vt:lpstr>
      <vt:lpstr>Dataset Creation</vt:lpstr>
      <vt:lpstr>Calculate Threshold Value</vt:lpstr>
      <vt:lpstr>Captured Snapshot of Dataset</vt:lpstr>
      <vt:lpstr>Resize Images</vt:lpstr>
      <vt:lpstr>Training the CNN</vt:lpstr>
      <vt:lpstr>Predict the Gesture</vt:lpstr>
      <vt:lpstr>Hand Gesture Recognition Output</vt:lpstr>
      <vt:lpstr>Hand Gesture Recognition Output</vt:lpstr>
      <vt:lpstr>Hand Gesture Recognition Output</vt:lpstr>
      <vt:lpstr>Hand Gesture Recognition 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Hand Gesture Recognition</dc:title>
  <dc:creator>spider</dc:creator>
  <cp:lastModifiedBy>spider</cp:lastModifiedBy>
  <cp:revision>7</cp:revision>
  <dcterms:created xsi:type="dcterms:W3CDTF">2021-02-14T02:51:36Z</dcterms:created>
  <dcterms:modified xsi:type="dcterms:W3CDTF">2021-02-14T03:54:10Z</dcterms:modified>
</cp:coreProperties>
</file>