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Source Sans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71182F4-9555-4351-998E-7CF381AD97C0}">
  <a:tblStyle styleId="{C71182F4-9555-4351-998E-7CF381AD97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Sans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SourceSansPr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SourceSansPro-italic.fntdata"/><Relationship Id="rId6" Type="http://schemas.openxmlformats.org/officeDocument/2006/relationships/slide" Target="slides/slide1.xml"/><Relationship Id="rId18"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1dfa495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dfa495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0c8382fc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c8382fc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0c8382fc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c8382fc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0c8382fc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c8382fc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0c8382fc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c8382fc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3344498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44498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Improving Project Effectiveness</a:t>
            </a:r>
            <a:endParaRPr/>
          </a:p>
        </p:txBody>
      </p:sp>
      <p:sp>
        <p:nvSpPr>
          <p:cNvPr id="59" name="Google Shape;59;p13"/>
          <p:cNvSpPr txBox="1"/>
          <p:nvPr>
            <p:ph idx="1" type="subTitle"/>
          </p:nvPr>
        </p:nvSpPr>
        <p:spPr>
          <a:xfrm>
            <a:off x="276675" y="3694550"/>
            <a:ext cx="8183700" cy="86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 Peterkin</a:t>
            </a:r>
            <a:endParaRPr/>
          </a:p>
          <a:p>
            <a:pPr indent="0" lvl="0" marL="0" rtl="0" algn="l">
              <a:spcBef>
                <a:spcPts val="0"/>
              </a:spcBef>
              <a:spcAft>
                <a:spcPts val="0"/>
              </a:spcAft>
              <a:buNone/>
            </a:pPr>
            <a:r>
              <a:rPr lang="en"/>
              <a:t>February</a:t>
            </a:r>
            <a:r>
              <a:rPr lang="en"/>
              <a:t> 14, 2018  ( Happy Valentines Day ! )</a:t>
            </a:r>
            <a:endParaRPr/>
          </a:p>
          <a:p>
            <a:pPr indent="0" lvl="0" marL="0" rtl="0" algn="l">
              <a:spcBef>
                <a:spcPts val="0"/>
              </a:spcBef>
              <a:spcAft>
                <a:spcPts val="0"/>
              </a:spcAft>
              <a:buNone/>
            </a:pPr>
            <a:r>
              <a:rPr lang="en"/>
              <a:t>Integrating Nuclear and Renewable Energy 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711475" y="1565425"/>
            <a:ext cx="3326301" cy="2544825"/>
          </a:xfrm>
          <a:prstGeom prst="rect">
            <a:avLst/>
          </a:prstGeom>
          <a:noFill/>
          <a:ln>
            <a:noFill/>
          </a:ln>
        </p:spPr>
      </p:pic>
      <p:pic>
        <p:nvPicPr>
          <p:cNvPr id="65" name="Google Shape;65;p14"/>
          <p:cNvPicPr preferRelativeResize="0"/>
          <p:nvPr/>
        </p:nvPicPr>
        <p:blipFill>
          <a:blip r:embed="rId4">
            <a:alphaModFix/>
          </a:blip>
          <a:stretch>
            <a:fillRect/>
          </a:stretch>
        </p:blipFill>
        <p:spPr>
          <a:xfrm>
            <a:off x="4845325" y="1565425"/>
            <a:ext cx="3128775" cy="2544825"/>
          </a:xfrm>
          <a:prstGeom prst="rect">
            <a:avLst/>
          </a:prstGeom>
          <a:noFill/>
          <a:ln>
            <a:noFill/>
          </a:ln>
        </p:spPr>
      </p:pic>
      <p:sp>
        <p:nvSpPr>
          <p:cNvPr id="66" name="Google Shape;66;p14"/>
          <p:cNvSpPr txBox="1"/>
          <p:nvPr/>
        </p:nvSpPr>
        <p:spPr>
          <a:xfrm>
            <a:off x="298175" y="285750"/>
            <a:ext cx="8100300" cy="8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400"/>
              <a:t>Integrating Nuclear and Renewable Energy Sources</a:t>
            </a:r>
            <a:endParaRPr b="1" i="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262475" y="125075"/>
            <a:ext cx="8520600" cy="62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Health Diagnostic</a:t>
            </a:r>
            <a:endParaRPr/>
          </a:p>
        </p:txBody>
      </p:sp>
      <p:graphicFrame>
        <p:nvGraphicFramePr>
          <p:cNvPr id="72" name="Google Shape;72;p15"/>
          <p:cNvGraphicFramePr/>
          <p:nvPr/>
        </p:nvGraphicFramePr>
        <p:xfrm>
          <a:off x="373225" y="859225"/>
          <a:ext cx="3000000" cy="3000000"/>
        </p:xfrm>
        <a:graphic>
          <a:graphicData uri="http://schemas.openxmlformats.org/drawingml/2006/table">
            <a:tbl>
              <a:tblPr>
                <a:noFill/>
                <a:tableStyleId>{C71182F4-9555-4351-998E-7CF381AD97C0}</a:tableStyleId>
              </a:tblPr>
              <a:tblGrid>
                <a:gridCol w="2840200"/>
                <a:gridCol w="2840200"/>
                <a:gridCol w="2840200"/>
              </a:tblGrid>
              <a:tr h="393975">
                <a:tc>
                  <a:txBody>
                    <a:bodyPr/>
                    <a:lstStyle/>
                    <a:p>
                      <a:pPr indent="0" lvl="0" marL="0" rtl="0" algn="l">
                        <a:spcBef>
                          <a:spcPts val="0"/>
                        </a:spcBef>
                        <a:spcAft>
                          <a:spcPts val="0"/>
                        </a:spcAft>
                        <a:buNone/>
                      </a:pPr>
                      <a:r>
                        <a:rPr lang="en"/>
                        <a:t>Attribute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Overall Health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Examples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700">
                <a:tc>
                  <a:txBody>
                    <a:bodyPr/>
                    <a:lstStyle/>
                    <a:p>
                      <a:pPr indent="0" lvl="0" marL="0" rtl="0" algn="l">
                        <a:spcBef>
                          <a:spcPts val="0"/>
                        </a:spcBef>
                        <a:spcAft>
                          <a:spcPts val="0"/>
                        </a:spcAft>
                        <a:buNone/>
                      </a:pPr>
                      <a:r>
                        <a:rPr lang="en"/>
                        <a:t>Value and Metrics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00FF00"/>
                          </a:highlight>
                        </a:rPr>
                        <a:t>Healthy</a:t>
                      </a:r>
                      <a:endParaRPr>
                        <a:highlight>
                          <a:srgbClr val="00FF00"/>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dk2"/>
                          </a:solidFill>
                        </a:rPr>
                        <a:t>Goals are clearly defined, and we understand each individual step that needs to be taken to accomplish overall project goal.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28125">
                <a:tc>
                  <a:txBody>
                    <a:bodyPr/>
                    <a:lstStyle/>
                    <a:p>
                      <a:pPr indent="0" lvl="0" marL="0" rtl="0" algn="l">
                        <a:spcBef>
                          <a:spcPts val="0"/>
                        </a:spcBef>
                        <a:spcAft>
                          <a:spcPts val="0"/>
                        </a:spcAft>
                        <a:buNone/>
                      </a:pPr>
                      <a:r>
                        <a:rPr lang="en"/>
                        <a:t>Proof of Concepts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FFFF00"/>
                          </a:highlight>
                        </a:rPr>
                        <a:t>Neutral </a:t>
                      </a:r>
                      <a:endParaRPr>
                        <a:highlight>
                          <a:srgbClr val="FFFF00"/>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dk2"/>
                          </a:solidFill>
                        </a:rPr>
                        <a:t>From an overall project perspective, there is still much work to be accomplished. Although we have properly defined components of the system, there are still other components that need to be solved.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700">
                <a:tc>
                  <a:txBody>
                    <a:bodyPr/>
                    <a:lstStyle/>
                    <a:p>
                      <a:pPr indent="0" lvl="0" marL="0" rtl="0" algn="l">
                        <a:spcBef>
                          <a:spcPts val="0"/>
                        </a:spcBef>
                        <a:spcAft>
                          <a:spcPts val="0"/>
                        </a:spcAft>
                        <a:buNone/>
                      </a:pPr>
                      <a:r>
                        <a:rPr lang="en"/>
                        <a:t>Velocity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FFFF00"/>
                          </a:highlight>
                        </a:rPr>
                        <a:t>Neutral </a:t>
                      </a:r>
                      <a:endParaRPr>
                        <a:highlight>
                          <a:srgbClr val="FFFF00"/>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dk2"/>
                          </a:solidFill>
                        </a:rPr>
                        <a:t>We started out on track with defining the system but as we went deeper into solving properties of the components be got stuck and took awhile to figure out their properties.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64700">
                <a:tc>
                  <a:txBody>
                    <a:bodyPr/>
                    <a:lstStyle/>
                    <a:p>
                      <a:pPr indent="0" lvl="0" marL="0" rtl="0" algn="l">
                        <a:spcBef>
                          <a:spcPts val="0"/>
                        </a:spcBef>
                        <a:spcAft>
                          <a:spcPts val="0"/>
                        </a:spcAft>
                        <a:buNone/>
                      </a:pPr>
                      <a:r>
                        <a:rPr lang="en"/>
                        <a:t>Managed Dependencies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highlight>
                            <a:srgbClr val="FFFF00"/>
                          </a:highlight>
                        </a:rPr>
                        <a:t>Neutral</a:t>
                      </a:r>
                      <a:r>
                        <a:rPr lang="en"/>
                        <a:t>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100">
                          <a:solidFill>
                            <a:schemeClr val="dk2"/>
                          </a:solidFill>
                        </a:rPr>
                        <a:t>As we continue digging into the project there are more complexities that we begin to discover.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p:nvPr/>
        </p:nvSpPr>
        <p:spPr>
          <a:xfrm>
            <a:off x="356850" y="1242800"/>
            <a:ext cx="8539667" cy="19196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Managed Dependencies</a:t>
            </a:r>
          </a:p>
        </p:txBody>
      </p:sp>
      <p:pic>
        <p:nvPicPr>
          <p:cNvPr id="78" name="Google Shape;78;p16"/>
          <p:cNvPicPr preferRelativeResize="0"/>
          <p:nvPr/>
        </p:nvPicPr>
        <p:blipFill>
          <a:blip r:embed="rId3">
            <a:alphaModFix/>
          </a:blip>
          <a:stretch>
            <a:fillRect/>
          </a:stretch>
        </p:blipFill>
        <p:spPr>
          <a:xfrm>
            <a:off x="2662025" y="2733250"/>
            <a:ext cx="3686599" cy="2295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Atlassian- Retrospectives</a:t>
            </a:r>
            <a:endParaRPr/>
          </a:p>
        </p:txBody>
      </p:sp>
      <p:pic>
        <p:nvPicPr>
          <p:cNvPr id="84" name="Google Shape;84;p17"/>
          <p:cNvPicPr preferRelativeResize="0"/>
          <p:nvPr/>
        </p:nvPicPr>
        <p:blipFill>
          <a:blip r:embed="rId3">
            <a:alphaModFix/>
          </a:blip>
          <a:stretch>
            <a:fillRect/>
          </a:stretch>
        </p:blipFill>
        <p:spPr>
          <a:xfrm>
            <a:off x="579000" y="1156675"/>
            <a:ext cx="7986001" cy="34700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to think about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How did your Project team manage </a:t>
            </a:r>
            <a:r>
              <a:rPr lang="en" sz="2400"/>
              <a:t>unforeseen</a:t>
            </a:r>
            <a:r>
              <a:rPr lang="en" sz="2400"/>
              <a:t> project complexities ?</a:t>
            </a:r>
            <a:endParaRPr sz="2400"/>
          </a:p>
          <a:p>
            <a:pPr indent="0" lvl="0" marL="0" rtl="0" algn="l">
              <a:spcBef>
                <a:spcPts val="1600"/>
              </a:spcBef>
              <a:spcAft>
                <a:spcPts val="0"/>
              </a:spcAft>
              <a:buNone/>
            </a:pPr>
            <a:r>
              <a:rPr lang="en" sz="2400"/>
              <a:t>How did this affect the project team’s velocity ?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152400" y="0"/>
            <a:ext cx="8941901" cy="499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