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Amatic SC"/>
      <p:regular r:id="rId12"/>
      <p:bold r:id="rId13"/>
    </p:embeddedFont>
    <p:embeddedFont>
      <p:font typeface="Source Code Pr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AmaticSC-bold.fntdata"/><Relationship Id="rId12" Type="http://schemas.openxmlformats.org/officeDocument/2006/relationships/font" Target="fonts/AmaticSC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SourceCodePro-bold.fntdata"/><Relationship Id="rId14" Type="http://schemas.openxmlformats.org/officeDocument/2006/relationships/font" Target="fonts/SourceCodePro-regular.fntdata"/><Relationship Id="rId17" Type="http://schemas.openxmlformats.org/officeDocument/2006/relationships/font" Target="fonts/SourceCodePro-boldItalic.fntdata"/><Relationship Id="rId16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27ed39b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27ed39b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27ed39ba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27ed39ba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27ed39ba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27ed39ba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27ed39b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27ed39b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27ed39b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27ed39b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" name="Google Shape;84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85" name="Google Shape;85;p21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" name="Google Shape;86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90" name="Google Shape;9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23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each-day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05195"/>
            <a:ext cx="9144000" cy="311646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5"/>
          <p:cNvSpPr txBox="1"/>
          <p:nvPr>
            <p:ph type="ctrTitle"/>
          </p:nvPr>
        </p:nvSpPr>
        <p:spPr>
          <a:xfrm>
            <a:off x="311700" y="196975"/>
            <a:ext cx="8520600" cy="15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Conflict Resolution</a:t>
            </a:r>
            <a:endParaRPr/>
          </a:p>
        </p:txBody>
      </p:sp>
      <p:sp>
        <p:nvSpPr>
          <p:cNvPr id="103" name="Google Shape;103;p25"/>
          <p:cNvSpPr txBox="1"/>
          <p:nvPr>
            <p:ph idx="1" type="subTitle"/>
          </p:nvPr>
        </p:nvSpPr>
        <p:spPr>
          <a:xfrm>
            <a:off x="311700" y="40430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Pedro Jr. Vicente Valdez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6"/>
          <p:cNvSpPr txBox="1"/>
          <p:nvPr>
            <p:ph type="title"/>
          </p:nvPr>
        </p:nvSpPr>
        <p:spPr>
          <a:xfrm>
            <a:off x="175650" y="445025"/>
            <a:ext cx="8865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There are a </a:t>
            </a:r>
            <a:r>
              <a:rPr lang="en" sz="2700"/>
              <a:t>variety</a:t>
            </a:r>
            <a:r>
              <a:rPr lang="en" sz="2700"/>
              <a:t> of hot and cold topics we encounter.</a:t>
            </a:r>
            <a:endParaRPr sz="2700"/>
          </a:p>
        </p:txBody>
      </p:sp>
      <p:sp>
        <p:nvSpPr>
          <p:cNvPr id="109" name="Google Shape;109;p26"/>
          <p:cNvSpPr txBox="1"/>
          <p:nvPr>
            <p:ph idx="1" type="body"/>
          </p:nvPr>
        </p:nvSpPr>
        <p:spPr>
          <a:xfrm>
            <a:off x="311700" y="1152475"/>
            <a:ext cx="3999900" cy="38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</a:t>
            </a:r>
            <a:r>
              <a:rPr b="1" lang="en"/>
              <a:t>Hot Topics: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Direction of the project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Workload</a:t>
            </a:r>
            <a:r>
              <a:rPr b="1" lang="en"/>
              <a:t> distribution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What </a:t>
            </a:r>
            <a:r>
              <a:rPr b="1" lang="en"/>
              <a:t>methodology</a:t>
            </a:r>
            <a:r>
              <a:rPr b="1" lang="en"/>
              <a:t> to use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Scheduling meetings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                          </a:t>
            </a:r>
            <a:r>
              <a:rPr b="1" lang="en"/>
              <a:t>Cold Topics: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Workload distribution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Deliverable deadline commitments </a:t>
            </a:r>
            <a:endParaRPr b="1"/>
          </a:p>
        </p:txBody>
      </p:sp>
      <p:pic>
        <p:nvPicPr>
          <p:cNvPr id="111" name="Google Shape;11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200" y="1622963"/>
            <a:ext cx="1897575" cy="189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1595" y="1622975"/>
            <a:ext cx="1317754" cy="189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Hot topic: Project Direction (Methodology)</a:t>
            </a:r>
            <a:endParaRPr/>
          </a:p>
        </p:txBody>
      </p:sp>
      <p:pic>
        <p:nvPicPr>
          <p:cNvPr id="118" name="Google Shape;11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9988" y="1304950"/>
            <a:ext cx="5824026" cy="349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262" y="1694136"/>
            <a:ext cx="5127077" cy="2868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8"/>
          <p:cNvSpPr/>
          <p:nvPr/>
        </p:nvSpPr>
        <p:spPr>
          <a:xfrm>
            <a:off x="2295450" y="1763550"/>
            <a:ext cx="1009500" cy="379200"/>
          </a:xfrm>
          <a:prstGeom prst="rect">
            <a:avLst/>
          </a:prstGeom>
          <a:noFill/>
          <a:ln cap="flat" cmpd="sng" w="2857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8"/>
          <p:cNvSpPr/>
          <p:nvPr/>
        </p:nvSpPr>
        <p:spPr>
          <a:xfrm>
            <a:off x="3060600" y="2505750"/>
            <a:ext cx="510000" cy="13923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8"/>
          <p:cNvSpPr/>
          <p:nvPr/>
        </p:nvSpPr>
        <p:spPr>
          <a:xfrm>
            <a:off x="4261450" y="2424350"/>
            <a:ext cx="460500" cy="12186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4230" y="1357650"/>
            <a:ext cx="5460825" cy="3603700"/>
          </a:xfrm>
          <a:prstGeom prst="rect">
            <a:avLst/>
          </a:prstGeom>
          <a:noFill/>
          <a:ln cap="flat" cmpd="sng" w="19050">
            <a:solidFill>
              <a:srgbClr val="6D9EEB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8" name="Google Shape;128;p28"/>
          <p:cNvCxnSpPr/>
          <p:nvPr/>
        </p:nvCxnSpPr>
        <p:spPr>
          <a:xfrm>
            <a:off x="1753475" y="1889500"/>
            <a:ext cx="446400" cy="350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28"/>
          <p:cNvSpPr/>
          <p:nvPr/>
        </p:nvSpPr>
        <p:spPr>
          <a:xfrm>
            <a:off x="1710950" y="1591925"/>
            <a:ext cx="2040300" cy="32094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8"/>
          <p:cNvSpPr txBox="1"/>
          <p:nvPr/>
        </p:nvSpPr>
        <p:spPr>
          <a:xfrm>
            <a:off x="385775" y="293925"/>
            <a:ext cx="8293800" cy="9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Background: Integration of Nuclear Power with Hydrogen production and renewables.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>
            <p:ph type="title"/>
          </p:nvPr>
        </p:nvSpPr>
        <p:spPr>
          <a:xfrm>
            <a:off x="394375" y="148495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Self</a:t>
            </a:r>
            <a:endParaRPr/>
          </a:p>
        </p:txBody>
      </p:sp>
      <p:sp>
        <p:nvSpPr>
          <p:cNvPr id="136" name="Google Shape;136;p29"/>
          <p:cNvSpPr txBox="1"/>
          <p:nvPr>
            <p:ph type="title"/>
          </p:nvPr>
        </p:nvSpPr>
        <p:spPr>
          <a:xfrm>
            <a:off x="394363" y="2722013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Conversation</a:t>
            </a:r>
            <a:endParaRPr/>
          </a:p>
        </p:txBody>
      </p:sp>
      <p:sp>
        <p:nvSpPr>
          <p:cNvPr id="137" name="Google Shape;137;p29"/>
          <p:cNvSpPr txBox="1"/>
          <p:nvPr>
            <p:ph type="title"/>
          </p:nvPr>
        </p:nvSpPr>
        <p:spPr>
          <a:xfrm>
            <a:off x="440300" y="39591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Relationships</a:t>
            </a:r>
            <a:endParaRPr/>
          </a:p>
        </p:txBody>
      </p:sp>
      <p:sp>
        <p:nvSpPr>
          <p:cNvPr id="138" name="Google Shape;138;p29"/>
          <p:cNvSpPr txBox="1"/>
          <p:nvPr>
            <p:ph idx="1" type="body"/>
          </p:nvPr>
        </p:nvSpPr>
        <p:spPr>
          <a:xfrm>
            <a:off x="3168000" y="1389600"/>
            <a:ext cx="2808000" cy="3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 </a:t>
            </a:r>
            <a:r>
              <a:rPr b="1" lang="en"/>
              <a:t>everyone</a:t>
            </a:r>
            <a:r>
              <a:rPr b="1" lang="en"/>
              <a:t> is on the same page.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Preparation for meetings and discussions is sometimes lacking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C</a:t>
            </a:r>
            <a:r>
              <a:rPr b="1" lang="en"/>
              <a:t>riticism</a:t>
            </a:r>
            <a:r>
              <a:rPr b="1" lang="en"/>
              <a:t> can sometimes be taken personal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Each person believes their Idea is the best, this diversity of ideas causes delays because of competing views.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(Beginning of the project) </a:t>
            </a:r>
            <a:r>
              <a:rPr b="1" lang="en"/>
              <a:t>Openness</a:t>
            </a:r>
            <a:r>
              <a:rPr b="1" lang="en"/>
              <a:t> to other ideas or </a:t>
            </a:r>
            <a:r>
              <a:rPr b="1" lang="en"/>
              <a:t>criticism</a:t>
            </a:r>
            <a:r>
              <a:rPr b="1" lang="en"/>
              <a:t> was minimal.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9"/>
          <p:cNvSpPr txBox="1"/>
          <p:nvPr>
            <p:ph idx="1" type="body"/>
          </p:nvPr>
        </p:nvSpPr>
        <p:spPr>
          <a:xfrm>
            <a:off x="6186050" y="1389600"/>
            <a:ext cx="2808000" cy="36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Take a more active role in </a:t>
            </a:r>
            <a:r>
              <a:rPr b="1" lang="en"/>
              <a:t>discussions and reading the </a:t>
            </a:r>
            <a:r>
              <a:rPr b="1" lang="en"/>
              <a:t>material before meetings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Explain our points of view more deeply for everyone's understanding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Putting ourselves in each others shoes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Patient</a:t>
            </a:r>
            <a:r>
              <a:rPr b="1" lang="en"/>
              <a:t> explanation of methodologies to eventually converge in a single view or idea. 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Debating some of this ideas with our academic advisor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7350" y="98413"/>
            <a:ext cx="1242049" cy="124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875" y="147550"/>
            <a:ext cx="1304250" cy="11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9650" y="1484950"/>
            <a:ext cx="6572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975" y="2645825"/>
            <a:ext cx="790575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9649" y="3959100"/>
            <a:ext cx="6572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937925" y="98425"/>
            <a:ext cx="1304250" cy="128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0"/>
          <p:cNvSpPr txBox="1"/>
          <p:nvPr>
            <p:ph type="ctrTitle"/>
          </p:nvPr>
        </p:nvSpPr>
        <p:spPr>
          <a:xfrm>
            <a:off x="311700" y="505775"/>
            <a:ext cx="8520600" cy="86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Takeaway points:</a:t>
            </a:r>
            <a:endParaRPr/>
          </a:p>
        </p:txBody>
      </p:sp>
      <p:pic>
        <p:nvPicPr>
          <p:cNvPr id="151" name="Google Shape;15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68425"/>
            <a:ext cx="3528974" cy="324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30"/>
          <p:cNvSpPr txBox="1"/>
          <p:nvPr>
            <p:ph idx="1" type="subTitle"/>
          </p:nvPr>
        </p:nvSpPr>
        <p:spPr>
          <a:xfrm>
            <a:off x="3187125" y="1367375"/>
            <a:ext cx="5731200" cy="32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It's</a:t>
            </a:r>
            <a:r>
              <a:rPr lang="en"/>
              <a:t> important to reflect and reframe to understand </a:t>
            </a:r>
            <a:r>
              <a:rPr lang="en"/>
              <a:t>everyone's</a:t>
            </a:r>
            <a:r>
              <a:rPr lang="en"/>
              <a:t> perspective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Sometimes having a third party is effective for conflict resolution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"/>
              <a:t>Good relationship between team </a:t>
            </a:r>
            <a:r>
              <a:rPr lang="en"/>
              <a:t>members</a:t>
            </a:r>
            <a:r>
              <a:rPr lang="en"/>
              <a:t> is </a:t>
            </a:r>
            <a:r>
              <a:rPr lang="en"/>
              <a:t>important</a:t>
            </a:r>
            <a:r>
              <a:rPr lang="en"/>
              <a:t> for effective communication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