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5F5994-EFC2-4471-AF35-787DD406A477}">
  <a:tblStyle styleId="{465F5994-EFC2-4471-AF35-787DD406A47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588019-EA35-43F4-8F91-D77961EEB66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5b8cba3e3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b8cba3e3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greater renewable energy production in the recent years, electricity supply into the grid has become more unpredictable. This of course is because we don’t control the blowing of the wind nor the shining of the sun. This lack of predictability can lead to a supply of electricity greater than the demand as shown here which negatively affects the price of electricity. In order to add stability to the grid, we are proposing a method to allow nuclear power plants (or base load operating plants in general) to alter its electricity output (or load follow) to a given demand.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5b8cba3e3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b8cba3e3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 is often referred as a nuclear hybrid system where energy from the nuclear power plant can either be used to produce electricity or some secondary good which in our case is hydrogen. So at times of high electricity demand, all the energy can be sent for electricity production. At moderate demand, some energy can be sent to hydrogen production, and as you might guess, at low energy demand, most of the energy can be diverted to hydrogen production. Our project focuses on characterizing a model for this system and analyzing the economic benefit from the interconnection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5b8cba3e3_0_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b8cba3e3_0_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that this project is so theoretical and in its early stages, our stakeholders are mostly limited to the berkeley space. There are four main stakeholders. The first and most important is our advisor who is looking for a valid characterization of this hybrid system and continues to highlight setting realistic goals for this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the project team members who are looking to receive technical experience from this project and since we’re rather optimistic, we started off wanting to create the perfect model for this interconnection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have the fung institute who is benefits from the success and findings of our project. One issue we’ve found is that the deliverables expected of us have had ambiguous audiences making it difficult to tailor presentations and papers. Additionally, there seemed to be an excessive number of deliverables for the capstone project and not enough deliberation of feedback of those deliverables.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they’re not in the picture yet, way down the line, energy generation organizations may be interested in our results to determine the viability of a hybrid system. Additionally, they’d want to know how economically viable this system is to see if its worth putting in the effort.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5b8cba3e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b8cba3e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5b8cba3e3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b8cba3e3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grpSp>
        <p:nvGrpSpPr>
          <p:cNvPr id="10" name="Google Shape;10;p2"/>
          <p:cNvGrpSpPr/>
          <p:nvPr/>
        </p:nvGrpSpPr>
        <p:grpSpPr>
          <a:xfrm>
            <a:off x="830392" y="3530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4" name="Google Shape;14;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5" name="Google Shape;15;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1"/>
          <p:cNvGrpSpPr/>
          <p:nvPr/>
        </p:nvGrpSpPr>
        <p:grpSpPr>
          <a:xfrm>
            <a:off x="830392" y="4169130"/>
            <a:ext cx="745763" cy="45826"/>
            <a:chOff x="4580561" y="2589004"/>
            <a:chExt cx="1064464" cy="25200"/>
          </a:xfrm>
        </p:grpSpPr>
        <p:sp>
          <p:nvSpPr>
            <p:cNvPr id="73" name="Google Shape;73;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6" name="Google Shape;76;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7" name="Google Shape;77;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8" name="Shape 78"/>
        <p:cNvGrpSpPr/>
        <p:nvPr/>
      </p:nvGrpSpPr>
      <p:grpSpPr>
        <a:xfrm>
          <a:off x="0" y="0"/>
          <a:ext cx="0" cy="0"/>
          <a:chOff x="0" y="0"/>
          <a:chExt cx="0" cy="0"/>
        </a:xfrm>
      </p:grpSpPr>
      <p:sp>
        <p:nvSpPr>
          <p:cNvPr id="79" name="Google Shape;79;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1" name="Google Shape;21;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grpSp>
        <p:nvGrpSpPr>
          <p:cNvPr id="23" name="Google Shape;23;p4"/>
          <p:cNvGrpSpPr/>
          <p:nvPr/>
        </p:nvGrpSpPr>
        <p:grpSpPr>
          <a:xfrm>
            <a:off x="830392" y="353056"/>
            <a:ext cx="745763" cy="45826"/>
            <a:chOff x="4580561" y="2589004"/>
            <a:chExt cx="1064464" cy="25200"/>
          </a:xfrm>
        </p:grpSpPr>
        <p:sp>
          <p:nvSpPr>
            <p:cNvPr id="24" name="Google Shape;24;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7" name="Google Shape;27;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8" name="Google Shape;2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5"/>
          <p:cNvGrpSpPr/>
          <p:nvPr/>
        </p:nvGrpSpPr>
        <p:grpSpPr>
          <a:xfrm>
            <a:off x="830392" y="1191256"/>
            <a:ext cx="745763" cy="45826"/>
            <a:chOff x="4580561" y="2589004"/>
            <a:chExt cx="1064464" cy="25200"/>
          </a:xfrm>
        </p:grpSpPr>
        <p:sp>
          <p:nvSpPr>
            <p:cNvPr id="32" name="Google Shape;3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5" name="Google Shape;35;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6" name="Google Shape;36;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7" name="Google Shape;37;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8" name="Shape 38"/>
        <p:cNvGrpSpPr/>
        <p:nvPr/>
      </p:nvGrpSpPr>
      <p:grpSpPr>
        <a:xfrm>
          <a:off x="0" y="0"/>
          <a:ext cx="0" cy="0"/>
          <a:chOff x="0" y="0"/>
          <a:chExt cx="0" cy="0"/>
        </a:xfrm>
      </p:grpSpPr>
      <p:sp>
        <p:nvSpPr>
          <p:cNvPr id="39" name="Google Shape;39;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6"/>
          <p:cNvGrpSpPr/>
          <p:nvPr/>
        </p:nvGrpSpPr>
        <p:grpSpPr>
          <a:xfrm>
            <a:off x="830392" y="1191256"/>
            <a:ext cx="745763" cy="45826"/>
            <a:chOff x="4580561" y="2589004"/>
            <a:chExt cx="1064464" cy="25200"/>
          </a:xfrm>
        </p:grpSpPr>
        <p:sp>
          <p:nvSpPr>
            <p:cNvPr id="41" name="Google Shape;41;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4" name="Google Shape;44;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5" name="Shape 45"/>
        <p:cNvGrpSpPr/>
        <p:nvPr/>
      </p:nvGrpSpPr>
      <p:grpSpPr>
        <a:xfrm>
          <a:off x="0" y="0"/>
          <a:ext cx="0" cy="0"/>
          <a:chOff x="0" y="0"/>
          <a:chExt cx="0" cy="0"/>
        </a:xfrm>
      </p:grpSpPr>
      <p:sp>
        <p:nvSpPr>
          <p:cNvPr id="46" name="Google Shape;46;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7"/>
          <p:cNvGrpSpPr/>
          <p:nvPr/>
        </p:nvGrpSpPr>
        <p:grpSpPr>
          <a:xfrm>
            <a:off x="830392" y="1191256"/>
            <a:ext cx="745763" cy="45826"/>
            <a:chOff x="4580561" y="2589004"/>
            <a:chExt cx="1064464" cy="25200"/>
          </a:xfrm>
        </p:grpSpPr>
        <p:sp>
          <p:nvSpPr>
            <p:cNvPr id="48" name="Google Shape;48;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 name="Google Shape;50;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1" name="Google Shape;51;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2" name="Google Shape;5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3" name="Shape 53"/>
        <p:cNvGrpSpPr/>
        <p:nvPr/>
      </p:nvGrpSpPr>
      <p:grpSpPr>
        <a:xfrm>
          <a:off x="0" y="0"/>
          <a:ext cx="0" cy="0"/>
          <a:chOff x="0" y="0"/>
          <a:chExt cx="0" cy="0"/>
        </a:xfrm>
      </p:grpSpPr>
      <p:grpSp>
        <p:nvGrpSpPr>
          <p:cNvPr id="54" name="Google Shape;54;p8"/>
          <p:cNvGrpSpPr/>
          <p:nvPr/>
        </p:nvGrpSpPr>
        <p:grpSpPr>
          <a:xfrm>
            <a:off x="830392" y="4169130"/>
            <a:ext cx="745763" cy="45826"/>
            <a:chOff x="4580561" y="2589004"/>
            <a:chExt cx="1064464" cy="25200"/>
          </a:xfrm>
        </p:grpSpPr>
        <p:sp>
          <p:nvSpPr>
            <p:cNvPr id="55" name="Google Shape;55;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8" name="Google Shape;58;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9"/>
          <p:cNvGrpSpPr/>
          <p:nvPr/>
        </p:nvGrpSpPr>
        <p:grpSpPr>
          <a:xfrm>
            <a:off x="830392" y="1191256"/>
            <a:ext cx="745763" cy="45826"/>
            <a:chOff x="4580561" y="2589004"/>
            <a:chExt cx="1064464" cy="25200"/>
          </a:xfrm>
        </p:grpSpPr>
        <p:sp>
          <p:nvSpPr>
            <p:cNvPr id="62" name="Google Shape;62;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5" name="Google Shape;65;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6" name="Google Shape;66;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7" name="Google Shape;67;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8" name="Shape 68"/>
        <p:cNvGrpSpPr/>
        <p:nvPr/>
      </p:nvGrpSpPr>
      <p:grpSpPr>
        <a:xfrm>
          <a:off x="0" y="0"/>
          <a:ext cx="0" cy="0"/>
          <a:chOff x="0" y="0"/>
          <a:chExt cx="0" cy="0"/>
        </a:xfrm>
      </p:grpSpPr>
      <p:sp>
        <p:nvSpPr>
          <p:cNvPr id="69" name="Google Shape;69;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0" name="Google Shape;70;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729450" y="7890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Teaming</a:t>
            </a:r>
            <a:endParaRPr/>
          </a:p>
          <a:p>
            <a:pPr indent="0" lvl="0" marL="0" rtl="0" algn="l">
              <a:spcBef>
                <a:spcPts val="0"/>
              </a:spcBef>
              <a:spcAft>
                <a:spcPts val="0"/>
              </a:spcAft>
              <a:buNone/>
            </a:pPr>
            <a:r>
              <a:rPr lang="en" sz="2300"/>
              <a:t>Integrating Renewable and Nuclear Energy Sources</a:t>
            </a:r>
            <a:endParaRPr sz="2300"/>
          </a:p>
        </p:txBody>
      </p:sp>
      <p:sp>
        <p:nvSpPr>
          <p:cNvPr id="85" name="Google Shape;85;p13"/>
          <p:cNvSpPr txBox="1"/>
          <p:nvPr>
            <p:ph idx="1" type="subTitle"/>
          </p:nvPr>
        </p:nvSpPr>
        <p:spPr>
          <a:xfrm>
            <a:off x="679902" y="43735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Joseph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id="90" name="Google Shape;90;p14"/>
          <p:cNvPicPr preferRelativeResize="0"/>
          <p:nvPr/>
        </p:nvPicPr>
        <p:blipFill>
          <a:blip r:embed="rId3">
            <a:alphaModFix/>
          </a:blip>
          <a:stretch>
            <a:fillRect/>
          </a:stretch>
        </p:blipFill>
        <p:spPr>
          <a:xfrm>
            <a:off x="988813" y="998000"/>
            <a:ext cx="7166374" cy="4145500"/>
          </a:xfrm>
          <a:prstGeom prst="rect">
            <a:avLst/>
          </a:prstGeom>
          <a:noFill/>
          <a:ln>
            <a:noFill/>
          </a:ln>
        </p:spPr>
      </p:pic>
      <p:sp>
        <p:nvSpPr>
          <p:cNvPr id="91" name="Google Shape;91;p1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The issue</a:t>
            </a:r>
            <a:endParaRPr/>
          </a:p>
        </p:txBody>
      </p:sp>
      <p:cxnSp>
        <p:nvCxnSpPr>
          <p:cNvPr id="92" name="Google Shape;92;p14"/>
          <p:cNvCxnSpPr/>
          <p:nvPr/>
        </p:nvCxnSpPr>
        <p:spPr>
          <a:xfrm flipH="1">
            <a:off x="5848350" y="1083950"/>
            <a:ext cx="457200" cy="7620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p:nvPr/>
        </p:nvSpPr>
        <p:spPr>
          <a:xfrm>
            <a:off x="4572000" y="1589250"/>
            <a:ext cx="1981200" cy="1965000"/>
          </a:xfrm>
          <a:prstGeom prst="roundRect">
            <a:avLst>
              <a:gd fmla="val 16667" name="adj"/>
            </a:avLst>
          </a:prstGeom>
          <a:solidFill>
            <a:srgbClr val="FFE599"/>
          </a:solid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Nuclear-Ren</a:t>
            </a:r>
            <a:r>
              <a:rPr lang="en"/>
              <a:t>ewable Hybrid System</a:t>
            </a:r>
            <a:endParaRPr/>
          </a:p>
        </p:txBody>
      </p:sp>
      <p:sp>
        <p:nvSpPr>
          <p:cNvPr id="99" name="Google Shape;99;p15"/>
          <p:cNvSpPr/>
          <p:nvPr/>
        </p:nvSpPr>
        <p:spPr>
          <a:xfrm>
            <a:off x="2419350" y="1588775"/>
            <a:ext cx="1981200" cy="2714700"/>
          </a:xfrm>
          <a:prstGeom prst="roundRect">
            <a:avLst>
              <a:gd fmla="val 16667" name="adj"/>
            </a:avLst>
          </a:prstGeom>
          <a:solidFill>
            <a:srgbClr val="EA9999"/>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572000" y="1588775"/>
            <a:ext cx="1981200" cy="2714700"/>
          </a:xfrm>
          <a:prstGeom prst="roundRect">
            <a:avLst>
              <a:gd fmla="val 16667" name="adj"/>
            </a:avLst>
          </a:prstGeom>
          <a:solidFill>
            <a:srgbClr val="FFE599"/>
          </a:solid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a:off x="4572000" y="3601400"/>
            <a:ext cx="1981200" cy="702000"/>
          </a:xfrm>
          <a:prstGeom prst="roundRect">
            <a:avLst>
              <a:gd fmla="val 16667" name="adj"/>
            </a:avLst>
          </a:prstGeom>
          <a:solidFill>
            <a:srgbClr val="A4C2F4"/>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txBox="1"/>
          <p:nvPr/>
        </p:nvSpPr>
        <p:spPr>
          <a:xfrm>
            <a:off x="2724450" y="2203825"/>
            <a:ext cx="1371000" cy="9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Thermal Energy </a:t>
            </a:r>
            <a:endParaRPr b="1" sz="1600"/>
          </a:p>
        </p:txBody>
      </p:sp>
      <p:sp>
        <p:nvSpPr>
          <p:cNvPr id="103" name="Google Shape;103;p15"/>
          <p:cNvSpPr/>
          <p:nvPr/>
        </p:nvSpPr>
        <p:spPr>
          <a:xfrm>
            <a:off x="4572000" y="1569650"/>
            <a:ext cx="1981200" cy="801600"/>
          </a:xfrm>
          <a:prstGeom prst="roundRect">
            <a:avLst>
              <a:gd fmla="val 16667" name="adj"/>
            </a:avLst>
          </a:prstGeom>
          <a:solidFill>
            <a:srgbClr val="FFE599"/>
          </a:solidFill>
          <a:ln cap="flat" cmpd="sng" w="2857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4572000" y="2450900"/>
            <a:ext cx="1981200" cy="1871700"/>
          </a:xfrm>
          <a:prstGeom prst="roundRect">
            <a:avLst>
              <a:gd fmla="val 16667" name="adj"/>
            </a:avLst>
          </a:prstGeom>
          <a:solidFill>
            <a:srgbClr val="A4C2F4"/>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a:off x="4877100" y="1705325"/>
            <a:ext cx="1371000" cy="9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Electricity Production</a:t>
            </a:r>
            <a:endParaRPr b="1" sz="1600"/>
          </a:p>
        </p:txBody>
      </p:sp>
      <p:sp>
        <p:nvSpPr>
          <p:cNvPr id="106" name="Google Shape;106;p15"/>
          <p:cNvSpPr txBox="1"/>
          <p:nvPr/>
        </p:nvSpPr>
        <p:spPr>
          <a:xfrm>
            <a:off x="4877100" y="3593600"/>
            <a:ext cx="1371000" cy="90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Hydrogen Production</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0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Interest and Expectations</a:t>
            </a:r>
            <a:endParaRPr/>
          </a:p>
        </p:txBody>
      </p:sp>
      <p:graphicFrame>
        <p:nvGraphicFramePr>
          <p:cNvPr id="112" name="Google Shape;112;p16"/>
          <p:cNvGraphicFramePr/>
          <p:nvPr/>
        </p:nvGraphicFramePr>
        <p:xfrm>
          <a:off x="542725" y="1393075"/>
          <a:ext cx="3000000" cy="3000000"/>
        </p:xfrm>
        <a:graphic>
          <a:graphicData uri="http://schemas.openxmlformats.org/drawingml/2006/table">
            <a:tbl>
              <a:tblPr>
                <a:noFill/>
                <a:tableStyleId>{465F5994-EFC2-4471-AF35-787DD406A477}</a:tableStyleId>
              </a:tblPr>
              <a:tblGrid>
                <a:gridCol w="1885950"/>
                <a:gridCol w="3600450"/>
                <a:gridCol w="2743200"/>
              </a:tblGrid>
              <a:tr h="12700">
                <a:tc>
                  <a:txBody>
                    <a:bodyPr/>
                    <a:lstStyle/>
                    <a:p>
                      <a:pPr indent="0" lvl="0" marL="0" rtl="0" algn="l">
                        <a:spcBef>
                          <a:spcPts val="0"/>
                        </a:spcBef>
                        <a:spcAft>
                          <a:spcPts val="0"/>
                        </a:spcAft>
                        <a:buNone/>
                      </a:pPr>
                      <a:r>
                        <a:rPr b="1" lang="en"/>
                        <a:t>Stakeholder</a:t>
                      </a:r>
                      <a:endParaRPr b="1"/>
                    </a:p>
                  </a:txBody>
                  <a:tcPr marT="63500" marB="63500" marR="63500" marL="63500">
                    <a:solidFill>
                      <a:srgbClr val="EFEFEF"/>
                    </a:solidFill>
                  </a:tcPr>
                </a:tc>
                <a:tc>
                  <a:txBody>
                    <a:bodyPr/>
                    <a:lstStyle/>
                    <a:p>
                      <a:pPr indent="0" lvl="0" marL="0" rtl="0" algn="l">
                        <a:spcBef>
                          <a:spcPts val="0"/>
                        </a:spcBef>
                        <a:spcAft>
                          <a:spcPts val="0"/>
                        </a:spcAft>
                        <a:buNone/>
                      </a:pPr>
                      <a:r>
                        <a:rPr b="1" lang="en"/>
                        <a:t>Interests/Expectations</a:t>
                      </a:r>
                      <a:endParaRPr b="1"/>
                    </a:p>
                    <a:p>
                      <a:pPr indent="0" lvl="0" marL="0" rtl="0" algn="l">
                        <a:spcBef>
                          <a:spcPts val="0"/>
                        </a:spcBef>
                        <a:spcAft>
                          <a:spcPts val="0"/>
                        </a:spcAft>
                        <a:buNone/>
                      </a:pPr>
                      <a:r>
                        <a:t/>
                      </a:r>
                      <a:endParaRPr/>
                    </a:p>
                  </a:txBody>
                  <a:tcPr marT="63500" marB="63500" marR="63500" marL="63500">
                    <a:solidFill>
                      <a:srgbClr val="EFEFEF"/>
                    </a:solidFill>
                  </a:tcPr>
                </a:tc>
                <a:tc>
                  <a:txBody>
                    <a:bodyPr/>
                    <a:lstStyle/>
                    <a:p>
                      <a:pPr indent="0" lvl="0" marL="0" rtl="0" algn="l">
                        <a:spcBef>
                          <a:spcPts val="0"/>
                        </a:spcBef>
                        <a:spcAft>
                          <a:spcPts val="0"/>
                        </a:spcAft>
                        <a:buNone/>
                      </a:pPr>
                      <a:r>
                        <a:rPr b="1" lang="en"/>
                        <a:t>Importance</a:t>
                      </a:r>
                      <a:endParaRPr b="1"/>
                    </a:p>
                    <a:p>
                      <a:pPr indent="0" lvl="0" marL="0" rtl="0" algn="l">
                        <a:spcBef>
                          <a:spcPts val="0"/>
                        </a:spcBef>
                        <a:spcAft>
                          <a:spcPts val="0"/>
                        </a:spcAft>
                        <a:buNone/>
                      </a:pPr>
                      <a:r>
                        <a:t/>
                      </a:r>
                      <a:endParaRPr/>
                    </a:p>
                  </a:txBody>
                  <a:tcPr marT="63500" marB="63500" marR="63500" marL="63500">
                    <a:solidFill>
                      <a:srgbClr val="EFEFEF"/>
                    </a:solidFill>
                  </a:tcPr>
                </a:tc>
              </a:tr>
              <a:tr h="12700">
                <a:tc>
                  <a:txBody>
                    <a:bodyPr/>
                    <a:lstStyle/>
                    <a:p>
                      <a:pPr indent="0" lvl="0" marL="0" rtl="0" algn="l">
                        <a:spcBef>
                          <a:spcPts val="0"/>
                        </a:spcBef>
                        <a:spcAft>
                          <a:spcPts val="0"/>
                        </a:spcAft>
                        <a:buNone/>
                      </a:pPr>
                      <a:r>
                        <a:rPr lang="en"/>
                        <a:t>Advisor: Max Fratoni</a:t>
                      </a:r>
                      <a:endParaRPr/>
                    </a:p>
                  </a:txBody>
                  <a:tcPr marT="63500" marB="63500" marR="63500" marL="63500"/>
                </a:tc>
                <a:tc>
                  <a:txBody>
                    <a:bodyPr/>
                    <a:lstStyle/>
                    <a:p>
                      <a:pPr indent="-317500" lvl="0" marL="457200" rtl="0" algn="l">
                        <a:spcBef>
                          <a:spcPts val="0"/>
                        </a:spcBef>
                        <a:spcAft>
                          <a:spcPts val="0"/>
                        </a:spcAft>
                        <a:buSzPts val="1400"/>
                        <a:buChar char="+"/>
                      </a:pPr>
                      <a:r>
                        <a:rPr lang="en"/>
                        <a:t>Valid characterization of the system</a:t>
                      </a:r>
                      <a:endParaRPr/>
                    </a:p>
                    <a:p>
                      <a:pPr indent="-317500" lvl="0" marL="457200" rtl="0" algn="l">
                        <a:spcBef>
                          <a:spcPts val="0"/>
                        </a:spcBef>
                        <a:spcAft>
                          <a:spcPts val="0"/>
                        </a:spcAft>
                        <a:buSzPts val="1400"/>
                        <a:buChar char="+"/>
                      </a:pPr>
                      <a:r>
                        <a:rPr lang="en"/>
                        <a:t>Setting realistic goals</a:t>
                      </a:r>
                      <a:endParaRPr/>
                    </a:p>
                  </a:txBody>
                  <a:tcPr marT="63500" marB="63500" marR="63500" marL="63500"/>
                </a:tc>
                <a:tc>
                  <a:txBody>
                    <a:bodyPr/>
                    <a:lstStyle/>
                    <a:p>
                      <a:pPr indent="0" lvl="0" marL="0" rtl="0" algn="l">
                        <a:spcBef>
                          <a:spcPts val="0"/>
                        </a:spcBef>
                        <a:spcAft>
                          <a:spcPts val="0"/>
                        </a:spcAft>
                        <a:buNone/>
                      </a:pPr>
                      <a:r>
                        <a:rPr lang="en"/>
                        <a:t>5</a:t>
                      </a:r>
                      <a:endParaRPr/>
                    </a:p>
                  </a:txBody>
                  <a:tcPr marT="63500" marB="63500" marR="63500" marL="63500"/>
                </a:tc>
              </a:tr>
              <a:tr h="12700">
                <a:tc>
                  <a:txBody>
                    <a:bodyPr/>
                    <a:lstStyle/>
                    <a:p>
                      <a:pPr indent="0" lvl="0" marL="0" rtl="0" algn="l">
                        <a:spcBef>
                          <a:spcPts val="0"/>
                        </a:spcBef>
                        <a:spcAft>
                          <a:spcPts val="0"/>
                        </a:spcAft>
                        <a:buNone/>
                      </a:pPr>
                      <a:r>
                        <a:rPr lang="en"/>
                        <a:t>Team Members</a:t>
                      </a:r>
                      <a:endParaRPr/>
                    </a:p>
                  </a:txBody>
                  <a:tcPr marT="63500" marB="63500" marR="63500" marL="63500"/>
                </a:tc>
                <a:tc>
                  <a:txBody>
                    <a:bodyPr/>
                    <a:lstStyle/>
                    <a:p>
                      <a:pPr indent="-317500" lvl="0" marL="457200" rtl="0" algn="l">
                        <a:spcBef>
                          <a:spcPts val="0"/>
                        </a:spcBef>
                        <a:spcAft>
                          <a:spcPts val="0"/>
                        </a:spcAft>
                        <a:buSzPts val="1400"/>
                        <a:buChar char="+"/>
                      </a:pPr>
                      <a:r>
                        <a:rPr lang="en"/>
                        <a:t>Technical Experience</a:t>
                      </a:r>
                      <a:endParaRPr/>
                    </a:p>
                    <a:p>
                      <a:pPr indent="-317500" lvl="0" marL="457200" rtl="0" algn="l">
                        <a:spcBef>
                          <a:spcPts val="0"/>
                        </a:spcBef>
                        <a:spcAft>
                          <a:spcPts val="0"/>
                        </a:spcAft>
                        <a:buSzPts val="1400"/>
                        <a:buChar char="-"/>
                      </a:pPr>
                      <a:r>
                        <a:rPr lang="en"/>
                        <a:t>Creating a perfect model</a:t>
                      </a:r>
                      <a:endParaRPr/>
                    </a:p>
                  </a:txBody>
                  <a:tcPr marT="63500" marB="63500" marR="63500" marL="63500"/>
                </a:tc>
                <a:tc>
                  <a:txBody>
                    <a:bodyPr/>
                    <a:lstStyle/>
                    <a:p>
                      <a:pPr indent="0" lvl="0" marL="0" rtl="0" algn="l">
                        <a:spcBef>
                          <a:spcPts val="0"/>
                        </a:spcBef>
                        <a:spcAft>
                          <a:spcPts val="0"/>
                        </a:spcAft>
                        <a:buNone/>
                      </a:pPr>
                      <a:r>
                        <a:rPr lang="en"/>
                        <a:t>5</a:t>
                      </a:r>
                      <a:endParaRPr/>
                    </a:p>
                  </a:txBody>
                  <a:tcPr marT="63500" marB="63500" marR="63500" marL="63500"/>
                </a:tc>
              </a:tr>
              <a:tr h="12700">
                <a:tc>
                  <a:txBody>
                    <a:bodyPr/>
                    <a:lstStyle/>
                    <a:p>
                      <a:pPr indent="0" lvl="0" marL="0" rtl="0" algn="l">
                        <a:spcBef>
                          <a:spcPts val="0"/>
                        </a:spcBef>
                        <a:spcAft>
                          <a:spcPts val="0"/>
                        </a:spcAft>
                        <a:buNone/>
                      </a:pPr>
                      <a:r>
                        <a:rPr lang="en"/>
                        <a:t>Fung Institute </a:t>
                      </a:r>
                      <a:endParaRPr/>
                    </a:p>
                  </a:txBody>
                  <a:tcPr marT="63500" marB="63500" marR="63500" marL="63500"/>
                </a:tc>
                <a:tc>
                  <a:txBody>
                    <a:bodyPr/>
                    <a:lstStyle/>
                    <a:p>
                      <a:pPr indent="-317500" lvl="0" marL="457200" rtl="0" algn="l">
                        <a:spcBef>
                          <a:spcPts val="0"/>
                        </a:spcBef>
                        <a:spcAft>
                          <a:spcPts val="0"/>
                        </a:spcAft>
                        <a:buSzPts val="1400"/>
                        <a:buChar char="+"/>
                      </a:pPr>
                      <a:r>
                        <a:rPr lang="en"/>
                        <a:t>Prestige</a:t>
                      </a:r>
                      <a:endParaRPr/>
                    </a:p>
                    <a:p>
                      <a:pPr indent="-317500" lvl="0" marL="457200" rtl="0" algn="l">
                        <a:spcBef>
                          <a:spcPts val="0"/>
                        </a:spcBef>
                        <a:spcAft>
                          <a:spcPts val="0"/>
                        </a:spcAft>
                        <a:buSzPts val="1400"/>
                        <a:buChar char="-"/>
                      </a:pPr>
                      <a:r>
                        <a:rPr lang="en"/>
                        <a:t>Deliverables with an ambiguous audience</a:t>
                      </a:r>
                      <a:endParaRPr/>
                    </a:p>
                    <a:p>
                      <a:pPr indent="-317500" lvl="0" marL="457200" rtl="0" algn="l">
                        <a:spcBef>
                          <a:spcPts val="0"/>
                        </a:spcBef>
                        <a:spcAft>
                          <a:spcPts val="0"/>
                        </a:spcAft>
                        <a:buSzPts val="1400"/>
                        <a:buChar char="-"/>
                      </a:pPr>
                      <a:r>
                        <a:rPr lang="en"/>
                        <a:t>Excessive deliverables</a:t>
                      </a:r>
                      <a:endParaRPr/>
                    </a:p>
                  </a:txBody>
                  <a:tcPr marT="63500" marB="63500" marR="63500" marL="63500"/>
                </a:tc>
                <a:tc>
                  <a:txBody>
                    <a:bodyPr/>
                    <a:lstStyle/>
                    <a:p>
                      <a:pPr indent="0" lvl="0" marL="0" rtl="0" algn="l">
                        <a:spcBef>
                          <a:spcPts val="0"/>
                        </a:spcBef>
                        <a:spcAft>
                          <a:spcPts val="0"/>
                        </a:spcAft>
                        <a:buNone/>
                      </a:pPr>
                      <a:r>
                        <a:rPr lang="en"/>
                        <a:t>3</a:t>
                      </a:r>
                      <a:endParaRPr/>
                    </a:p>
                  </a:txBody>
                  <a:tcPr marT="63500" marB="63500" marR="63500" marL="63500"/>
                </a:tc>
              </a:tr>
              <a:tr h="12700">
                <a:tc>
                  <a:txBody>
                    <a:bodyPr/>
                    <a:lstStyle/>
                    <a:p>
                      <a:pPr indent="0" lvl="0" marL="0" rtl="0" algn="l">
                        <a:spcBef>
                          <a:spcPts val="0"/>
                        </a:spcBef>
                        <a:spcAft>
                          <a:spcPts val="0"/>
                        </a:spcAft>
                        <a:buNone/>
                      </a:pPr>
                      <a:r>
                        <a:rPr lang="en"/>
                        <a:t>Energy Generation Organizations </a:t>
                      </a:r>
                      <a:endParaRPr/>
                    </a:p>
                  </a:txBody>
                  <a:tcPr marT="63500" marB="63500" marR="63500" marL="63500"/>
                </a:tc>
                <a:tc>
                  <a:txBody>
                    <a:bodyPr/>
                    <a:lstStyle/>
                    <a:p>
                      <a:pPr indent="-317500" lvl="0" marL="457200" rtl="0" algn="l">
                        <a:spcBef>
                          <a:spcPts val="0"/>
                        </a:spcBef>
                        <a:spcAft>
                          <a:spcPts val="0"/>
                        </a:spcAft>
                        <a:buSzPts val="1400"/>
                        <a:buChar char="+"/>
                      </a:pPr>
                      <a:r>
                        <a:rPr lang="en"/>
                        <a:t>Proof of viable model</a:t>
                      </a:r>
                      <a:endParaRPr/>
                    </a:p>
                    <a:p>
                      <a:pPr indent="-298450" lvl="0" marL="457200" rtl="0" algn="l">
                        <a:spcBef>
                          <a:spcPts val="0"/>
                        </a:spcBef>
                        <a:spcAft>
                          <a:spcPts val="0"/>
                        </a:spcAft>
                        <a:buSzPts val="1100"/>
                        <a:buChar char="+"/>
                      </a:pPr>
                      <a:r>
                        <a:rPr lang="en"/>
                        <a:t>Economic feasibility of system</a:t>
                      </a:r>
                      <a:endParaRPr/>
                    </a:p>
                  </a:txBody>
                  <a:tcPr marT="63500" marB="63500" marR="63500" marL="63500"/>
                </a:tc>
                <a:tc>
                  <a:txBody>
                    <a:bodyPr/>
                    <a:lstStyle/>
                    <a:p>
                      <a:pPr indent="0" lvl="0" marL="0" rtl="0" algn="l">
                        <a:spcBef>
                          <a:spcPts val="0"/>
                        </a:spcBef>
                        <a:spcAft>
                          <a:spcPts val="0"/>
                        </a:spcAft>
                        <a:buNone/>
                      </a:pPr>
                      <a:r>
                        <a:rPr lang="en"/>
                        <a:t>1</a:t>
                      </a:r>
                      <a:endParaRPr/>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Action Plan</a:t>
            </a:r>
            <a:endParaRPr/>
          </a:p>
        </p:txBody>
      </p:sp>
      <p:graphicFrame>
        <p:nvGraphicFramePr>
          <p:cNvPr id="118" name="Google Shape;118;p17"/>
          <p:cNvGraphicFramePr/>
          <p:nvPr/>
        </p:nvGraphicFramePr>
        <p:xfrm>
          <a:off x="952500" y="1587200"/>
          <a:ext cx="3000000" cy="3000000"/>
        </p:xfrm>
        <a:graphic>
          <a:graphicData uri="http://schemas.openxmlformats.org/drawingml/2006/table">
            <a:tbl>
              <a:tblPr>
                <a:noFill/>
                <a:tableStyleId>{89588019-EA35-43F4-8F91-D77961EEB669}</a:tableStyleId>
              </a:tblPr>
              <a:tblGrid>
                <a:gridCol w="2459250"/>
                <a:gridCol w="2459250"/>
                <a:gridCol w="2459250"/>
              </a:tblGrid>
              <a:tr h="435975">
                <a:tc>
                  <a:txBody>
                    <a:bodyPr/>
                    <a:lstStyle/>
                    <a:p>
                      <a:pPr indent="0" lvl="0" marL="0" rtl="0" algn="l">
                        <a:spcBef>
                          <a:spcPts val="0"/>
                        </a:spcBef>
                        <a:spcAft>
                          <a:spcPts val="0"/>
                        </a:spcAft>
                        <a:buNone/>
                      </a:pPr>
                      <a:r>
                        <a:rPr b="1" lang="en"/>
                        <a:t>Issue</a:t>
                      </a:r>
                      <a:endParaRPr b="1"/>
                    </a:p>
                  </a:txBody>
                  <a:tcPr marT="91425" marB="91425" marR="91425" marL="91425">
                    <a:solidFill>
                      <a:srgbClr val="EFEFEF"/>
                    </a:solidFill>
                  </a:tcPr>
                </a:tc>
                <a:tc>
                  <a:txBody>
                    <a:bodyPr/>
                    <a:lstStyle/>
                    <a:p>
                      <a:pPr indent="0" lvl="0" marL="0" rtl="0" algn="l">
                        <a:spcBef>
                          <a:spcPts val="0"/>
                        </a:spcBef>
                        <a:spcAft>
                          <a:spcPts val="0"/>
                        </a:spcAft>
                        <a:buNone/>
                      </a:pPr>
                      <a:r>
                        <a:rPr b="1" lang="en"/>
                        <a:t>Action</a:t>
                      </a:r>
                      <a:endParaRPr b="1"/>
                    </a:p>
                  </a:txBody>
                  <a:tcPr marT="91425" marB="91425" marR="91425" marL="91425">
                    <a:solidFill>
                      <a:srgbClr val="EFEFEF"/>
                    </a:solidFill>
                  </a:tcPr>
                </a:tc>
                <a:tc>
                  <a:txBody>
                    <a:bodyPr/>
                    <a:lstStyle/>
                    <a:p>
                      <a:pPr indent="0" lvl="0" marL="0" rtl="0" algn="l">
                        <a:spcBef>
                          <a:spcPts val="0"/>
                        </a:spcBef>
                        <a:spcAft>
                          <a:spcPts val="0"/>
                        </a:spcAft>
                        <a:buNone/>
                      </a:pPr>
                      <a:r>
                        <a:rPr b="1" lang="en"/>
                        <a:t>Comment</a:t>
                      </a:r>
                      <a:endParaRPr b="1"/>
                    </a:p>
                  </a:txBody>
                  <a:tcPr marT="91425" marB="91425" marR="91425" marL="91425">
                    <a:solidFill>
                      <a:srgbClr val="EFEFEF"/>
                    </a:solidFill>
                  </a:tcPr>
                </a:tc>
              </a:tr>
              <a:tr h="831950">
                <a:tc>
                  <a:txBody>
                    <a:bodyPr/>
                    <a:lstStyle/>
                    <a:p>
                      <a:pPr indent="0" lvl="0" marL="0" rtl="0" algn="l">
                        <a:spcBef>
                          <a:spcPts val="0"/>
                        </a:spcBef>
                        <a:spcAft>
                          <a:spcPts val="0"/>
                        </a:spcAft>
                        <a:buNone/>
                      </a:pPr>
                      <a:r>
                        <a:rPr lang="en"/>
                        <a:t>Aiming to create a perfect model</a:t>
                      </a:r>
                      <a:endParaRPr/>
                    </a:p>
                  </a:txBody>
                  <a:tcPr marT="91425" marB="91425" marR="91425" marL="91425"/>
                </a:tc>
                <a:tc>
                  <a:txBody>
                    <a:bodyPr/>
                    <a:lstStyle/>
                    <a:p>
                      <a:pPr indent="0" lvl="0" marL="0" rtl="0" algn="l">
                        <a:spcBef>
                          <a:spcPts val="0"/>
                        </a:spcBef>
                        <a:spcAft>
                          <a:spcPts val="0"/>
                        </a:spcAft>
                        <a:buNone/>
                      </a:pPr>
                      <a:r>
                        <a:rPr lang="en"/>
                        <a:t>Focus on key components of the model and then branch out</a:t>
                      </a:r>
                      <a:endParaRPr/>
                    </a:p>
                  </a:txBody>
                  <a:tcPr marT="91425" marB="91425" marR="91425" marL="91425"/>
                </a:tc>
                <a:tc>
                  <a:txBody>
                    <a:bodyPr/>
                    <a:lstStyle/>
                    <a:p>
                      <a:pPr indent="0" lvl="0" marL="0" rtl="0" algn="l">
                        <a:spcBef>
                          <a:spcPts val="0"/>
                        </a:spcBef>
                        <a:spcAft>
                          <a:spcPts val="0"/>
                        </a:spcAft>
                        <a:buNone/>
                      </a:pPr>
                      <a:r>
                        <a:rPr lang="en"/>
                        <a:t>It’s better to have a minimally function model than no model at all</a:t>
                      </a:r>
                      <a:endParaRPr/>
                    </a:p>
                  </a:txBody>
                  <a:tcPr marT="91425" marB="91425" marR="91425" marL="91425"/>
                </a:tc>
              </a:tr>
              <a:tr h="831950">
                <a:tc>
                  <a:txBody>
                    <a:bodyPr/>
                    <a:lstStyle/>
                    <a:p>
                      <a:pPr indent="0" lvl="0" marL="0" rtl="0" algn="l">
                        <a:spcBef>
                          <a:spcPts val="0"/>
                        </a:spcBef>
                        <a:spcAft>
                          <a:spcPts val="0"/>
                        </a:spcAft>
                        <a:buNone/>
                      </a:pPr>
                      <a:r>
                        <a:rPr lang="en"/>
                        <a:t>Economic feasibility of interconnection</a:t>
                      </a:r>
                      <a:endParaRPr/>
                    </a:p>
                  </a:txBody>
                  <a:tcPr marT="91425" marB="91425" marR="91425" marL="91425"/>
                </a:tc>
                <a:tc>
                  <a:txBody>
                    <a:bodyPr/>
                    <a:lstStyle/>
                    <a:p>
                      <a:pPr indent="0" lvl="0" marL="0" rtl="0" algn="l">
                        <a:spcBef>
                          <a:spcPts val="0"/>
                        </a:spcBef>
                        <a:spcAft>
                          <a:spcPts val="0"/>
                        </a:spcAft>
                        <a:buNone/>
                      </a:pPr>
                      <a:r>
                        <a:rPr lang="en"/>
                        <a:t>Identify ways to make the interconnection cheaper</a:t>
                      </a:r>
                      <a:endParaRPr/>
                    </a:p>
                  </a:txBody>
                  <a:tcPr marT="91425" marB="91425" marR="91425" marL="91425"/>
                </a:tc>
                <a:tc>
                  <a:txBody>
                    <a:bodyPr/>
                    <a:lstStyle/>
                    <a:p>
                      <a:pPr indent="0" lvl="0" marL="0" rtl="0" algn="l">
                        <a:spcBef>
                          <a:spcPts val="0"/>
                        </a:spcBef>
                        <a:spcAft>
                          <a:spcPts val="0"/>
                        </a:spcAft>
                        <a:buNone/>
                      </a:pPr>
                      <a:r>
                        <a:rPr lang="en"/>
                        <a:t>Economics is the main driver in whether something gets done or not</a:t>
                      </a:r>
                      <a:endParaRPr/>
                    </a:p>
                  </a:txBody>
                  <a:tcPr marT="91425" marB="91425" marR="91425" marL="91425"/>
                </a:tc>
              </a:tr>
              <a:tr h="831950">
                <a:tc>
                  <a:txBody>
                    <a:bodyPr/>
                    <a:lstStyle/>
                    <a:p>
                      <a:pPr indent="0" lvl="0" marL="0" rtl="0" algn="l">
                        <a:spcBef>
                          <a:spcPts val="0"/>
                        </a:spcBef>
                        <a:spcAft>
                          <a:spcPts val="0"/>
                        </a:spcAft>
                        <a:buNone/>
                      </a:pPr>
                      <a:r>
                        <a:rPr lang="en"/>
                        <a:t>Excessive deliverables </a:t>
                      </a:r>
                      <a:endParaRPr/>
                    </a:p>
                  </a:txBody>
                  <a:tcPr marT="91425" marB="91425" marR="91425" marL="91425"/>
                </a:tc>
                <a:tc>
                  <a:txBody>
                    <a:bodyPr/>
                    <a:lstStyle/>
                    <a:p>
                      <a:pPr indent="0" lvl="0" marL="0" rtl="0" algn="l">
                        <a:spcBef>
                          <a:spcPts val="0"/>
                        </a:spcBef>
                        <a:spcAft>
                          <a:spcPts val="0"/>
                        </a:spcAft>
                        <a:buNone/>
                      </a:pPr>
                      <a:r>
                        <a:rPr lang="en"/>
                        <a:t>Meet with GSI more often or ask for more feedback</a:t>
                      </a:r>
                      <a:endParaRPr/>
                    </a:p>
                  </a:txBody>
                  <a:tcPr marT="91425" marB="91425" marR="91425" marL="91425"/>
                </a:tc>
                <a:tc>
                  <a:txBody>
                    <a:bodyPr/>
                    <a:lstStyle/>
                    <a:p>
                      <a:pPr indent="0" lvl="0" marL="0" rtl="0" algn="l">
                        <a:spcBef>
                          <a:spcPts val="0"/>
                        </a:spcBef>
                        <a:spcAft>
                          <a:spcPts val="0"/>
                        </a:spcAft>
                        <a:buNone/>
                      </a:pPr>
                      <a:r>
                        <a:rPr lang="en"/>
                        <a:t>Taking more time analyzing the deliverables will make them more meaningful</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pic>
        <p:nvPicPr>
          <p:cNvPr id="124" name="Google Shape;124;p18"/>
          <p:cNvPicPr preferRelativeResize="0"/>
          <p:nvPr/>
        </p:nvPicPr>
        <p:blipFill>
          <a:blip r:embed="rId3">
            <a:alphaModFix/>
          </a:blip>
          <a:stretch>
            <a:fillRect/>
          </a:stretch>
        </p:blipFill>
        <p:spPr>
          <a:xfrm>
            <a:off x="1600900" y="1329125"/>
            <a:ext cx="6153374" cy="3670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