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3"/>
  </p:sldMasterIdLst>
  <p:notesMasterIdLst>
    <p:notesMasterId r:id="rId4"/>
  </p:notesMasterIdLst>
  <p:sldIdLst>
    <p:sldId id="256" r:id="rId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Solidify Content by: Tuesday </a:t>
            </a:r>
            <a:endParaRPr/>
          </a:p>
          <a:p>
            <a:pPr indent="0" lvl="0" marL="0" rtl="0" algn="l">
              <a:spcBef>
                <a:spcPts val="0"/>
              </a:spcBef>
              <a:spcAft>
                <a:spcPts val="0"/>
              </a:spcAft>
              <a:buNone/>
            </a:pPr>
            <a:r>
              <a:rPr lang="en"/>
              <a:t>Solidify Template by: Wednesday</a:t>
            </a:r>
            <a:endParaRPr/>
          </a:p>
          <a:p>
            <a:pPr indent="0" lvl="0" marL="0" rtl="0" algn="l">
              <a:lnSpc>
                <a:spcPct val="115000"/>
              </a:lnSpc>
              <a:spcBef>
                <a:spcPts val="0"/>
              </a:spcBef>
              <a:spcAft>
                <a:spcPts val="0"/>
              </a:spcAft>
              <a:buClr>
                <a:schemeClr val="dk1"/>
              </a:buClr>
              <a:buSzPts val="1100"/>
              <a:buFont typeface="Arial"/>
              <a:buNone/>
            </a:pPr>
            <a:r>
              <a:rPr lang="en" sz="800">
                <a:solidFill>
                  <a:schemeClr val="dk1"/>
                </a:solidFill>
              </a:rPr>
              <a:t>Individually, these methods of production have a difficult time adapting to changes in energy demands</a:t>
            </a:r>
            <a:endParaRPr/>
          </a:p>
          <a:p>
            <a:pPr indent="0" lvl="0" marL="0" rtl="0" algn="l">
              <a:spcBef>
                <a:spcPts val="0"/>
              </a:spcBef>
              <a:spcAft>
                <a:spcPts val="0"/>
              </a:spcAft>
              <a:buClr>
                <a:schemeClr val="dk1"/>
              </a:buClr>
              <a:buSzPts val="1100"/>
              <a:buFont typeface="Arial"/>
              <a:buNone/>
            </a:pPr>
            <a:r>
              <a:rPr lang="en" sz="900">
                <a:solidFill>
                  <a:schemeClr val="dk1"/>
                </a:solidFill>
              </a:rPr>
              <a:t>Simulink was used to model the system graphically. With the use of the previously written matlab code, this system connected teh characterization of the system, in order to determine the system behavior.</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p:nvPr/>
        </p:nvSpPr>
        <p:spPr>
          <a:xfrm>
            <a:off x="4574325" y="2492950"/>
            <a:ext cx="558900" cy="585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2</a:t>
            </a:r>
            <a:endParaRPr/>
          </a:p>
        </p:txBody>
      </p:sp>
      <p:sp>
        <p:nvSpPr>
          <p:cNvPr id="55" name="Google Shape;55;p13"/>
          <p:cNvSpPr/>
          <p:nvPr/>
        </p:nvSpPr>
        <p:spPr>
          <a:xfrm>
            <a:off x="4574325" y="3172400"/>
            <a:ext cx="558900" cy="5307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4</a:t>
            </a:r>
            <a:endParaRPr/>
          </a:p>
        </p:txBody>
      </p:sp>
      <p:sp>
        <p:nvSpPr>
          <p:cNvPr id="56" name="Google Shape;56;p13"/>
          <p:cNvSpPr/>
          <p:nvPr/>
        </p:nvSpPr>
        <p:spPr>
          <a:xfrm>
            <a:off x="4905975" y="2815175"/>
            <a:ext cx="558900" cy="585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3</a:t>
            </a:r>
            <a:endParaRPr/>
          </a:p>
        </p:txBody>
      </p:sp>
      <p:sp>
        <p:nvSpPr>
          <p:cNvPr id="57" name="Google Shape;57;p13"/>
          <p:cNvSpPr/>
          <p:nvPr/>
        </p:nvSpPr>
        <p:spPr>
          <a:xfrm>
            <a:off x="4221675" y="2819225"/>
            <a:ext cx="558900" cy="5856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a:t>
            </a:r>
            <a:endParaRPr/>
          </a:p>
        </p:txBody>
      </p:sp>
      <p:cxnSp>
        <p:nvCxnSpPr>
          <p:cNvPr id="58" name="Google Shape;58;p13"/>
          <p:cNvCxnSpPr>
            <a:stCxn id="56" idx="3"/>
          </p:cNvCxnSpPr>
          <p:nvPr/>
        </p:nvCxnSpPr>
        <p:spPr>
          <a:xfrm>
            <a:off x="5464875" y="3107975"/>
            <a:ext cx="1368000" cy="81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13"/>
          <p:cNvCxnSpPr/>
          <p:nvPr/>
        </p:nvCxnSpPr>
        <p:spPr>
          <a:xfrm flipH="1">
            <a:off x="2490375" y="3108875"/>
            <a:ext cx="1731300" cy="19800"/>
          </a:xfrm>
          <a:prstGeom prst="straightConnector1">
            <a:avLst/>
          </a:prstGeom>
          <a:noFill/>
          <a:ln cap="flat" cmpd="sng" w="9525">
            <a:solidFill>
              <a:schemeClr val="dk2"/>
            </a:solidFill>
            <a:prstDash val="solid"/>
            <a:round/>
            <a:headEnd len="med" w="med" type="none"/>
            <a:tailEnd len="med" w="med" type="none"/>
          </a:ln>
        </p:spPr>
      </p:cxnSp>
      <p:cxnSp>
        <p:nvCxnSpPr>
          <p:cNvPr id="60" name="Google Shape;60;p13"/>
          <p:cNvCxnSpPr>
            <a:stCxn id="55" idx="2"/>
          </p:cNvCxnSpPr>
          <p:nvPr/>
        </p:nvCxnSpPr>
        <p:spPr>
          <a:xfrm>
            <a:off x="4853775" y="3703100"/>
            <a:ext cx="1800" cy="946200"/>
          </a:xfrm>
          <a:prstGeom prst="straightConnector1">
            <a:avLst/>
          </a:prstGeom>
          <a:noFill/>
          <a:ln cap="flat" cmpd="sng" w="9525">
            <a:solidFill>
              <a:schemeClr val="dk2"/>
            </a:solidFill>
            <a:prstDash val="solid"/>
            <a:round/>
            <a:headEnd len="med" w="med" type="none"/>
            <a:tailEnd len="med" w="med" type="none"/>
          </a:ln>
        </p:spPr>
      </p:cxnSp>
      <p:cxnSp>
        <p:nvCxnSpPr>
          <p:cNvPr id="61" name="Google Shape;61;p13"/>
          <p:cNvCxnSpPr>
            <a:stCxn id="54" idx="0"/>
          </p:cNvCxnSpPr>
          <p:nvPr/>
        </p:nvCxnSpPr>
        <p:spPr>
          <a:xfrm rot="10800000">
            <a:off x="4843275" y="1727050"/>
            <a:ext cx="10500" cy="765900"/>
          </a:xfrm>
          <a:prstGeom prst="straightConnector1">
            <a:avLst/>
          </a:prstGeom>
          <a:noFill/>
          <a:ln cap="flat" cmpd="sng" w="9525">
            <a:solidFill>
              <a:schemeClr val="dk2"/>
            </a:solidFill>
            <a:prstDash val="solid"/>
            <a:round/>
            <a:headEnd len="med" w="med" type="none"/>
            <a:tailEnd len="med" w="med" type="none"/>
          </a:ln>
        </p:spPr>
      </p:cxnSp>
      <p:pic>
        <p:nvPicPr>
          <p:cNvPr id="62" name="Google Shape;62;p13"/>
          <p:cNvPicPr preferRelativeResize="0"/>
          <p:nvPr/>
        </p:nvPicPr>
        <p:blipFill>
          <a:blip r:embed="rId3">
            <a:alphaModFix/>
          </a:blip>
          <a:stretch>
            <a:fillRect/>
          </a:stretch>
        </p:blipFill>
        <p:spPr>
          <a:xfrm>
            <a:off x="0" y="0"/>
            <a:ext cx="9144000" cy="1251450"/>
          </a:xfrm>
          <a:prstGeom prst="rect">
            <a:avLst/>
          </a:prstGeom>
          <a:noFill/>
          <a:ln>
            <a:noFill/>
          </a:ln>
        </p:spPr>
      </p:pic>
      <p:sp>
        <p:nvSpPr>
          <p:cNvPr id="63" name="Google Shape;63;p13"/>
          <p:cNvSpPr txBox="1"/>
          <p:nvPr/>
        </p:nvSpPr>
        <p:spPr>
          <a:xfrm>
            <a:off x="125150" y="1459788"/>
            <a:ext cx="4154700" cy="115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chemeClr val="dk1"/>
                </a:solidFill>
              </a:rPr>
              <a:t>Current Methods of energy production include renewables, nuclear, and fossil fuels. Individually, </a:t>
            </a:r>
            <a:r>
              <a:rPr lang="en" sz="800">
                <a:solidFill>
                  <a:schemeClr val="dk1"/>
                </a:solidFill>
              </a:rPr>
              <a:t>these methods of energy production cannot provide the grid with clean, reliable, and affordable energy</a:t>
            </a:r>
            <a:r>
              <a:rPr lang="en" sz="800">
                <a:solidFill>
                  <a:schemeClr val="dk1"/>
                </a:solidFill>
              </a:rPr>
              <a:t>. In order to create a cleaner more reliable grid, our capstone team designed a model for a Nuclear Hybrid Energy System that is capable of providing sustainable generation methods to the grid. This model is an essential aspect in developing technology that is capable of meeting current and future energy demands. </a:t>
            </a:r>
            <a:endParaRPr sz="800"/>
          </a:p>
        </p:txBody>
      </p:sp>
      <p:sp>
        <p:nvSpPr>
          <p:cNvPr id="64" name="Google Shape;64;p13"/>
          <p:cNvSpPr txBox="1"/>
          <p:nvPr/>
        </p:nvSpPr>
        <p:spPr>
          <a:xfrm>
            <a:off x="5009925" y="1330950"/>
            <a:ext cx="37167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Addressing the decrease in grid stability allows us to focus on the ability to “load follow’, in order to match the energy output to the demand. </a:t>
            </a:r>
            <a:endParaRPr sz="900"/>
          </a:p>
        </p:txBody>
      </p:sp>
      <p:sp>
        <p:nvSpPr>
          <p:cNvPr id="65" name="Google Shape;65;p13"/>
          <p:cNvSpPr txBox="1"/>
          <p:nvPr/>
        </p:nvSpPr>
        <p:spPr>
          <a:xfrm>
            <a:off x="5615050" y="1727050"/>
            <a:ext cx="3307800" cy="43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 NR-HES is a multisystem comprised of a Nuclear Reactor, Renewable Energy Sources, and an industrial process that utilizes heat from the one of these </a:t>
            </a:r>
            <a:r>
              <a:rPr lang="en" sz="900"/>
              <a:t>energy</a:t>
            </a:r>
            <a:r>
              <a:rPr lang="en" sz="900"/>
              <a:t> sources</a:t>
            </a:r>
            <a:endParaRPr sz="900"/>
          </a:p>
        </p:txBody>
      </p:sp>
      <p:sp>
        <p:nvSpPr>
          <p:cNvPr id="66" name="Google Shape;66;p13"/>
          <p:cNvSpPr txBox="1"/>
          <p:nvPr/>
        </p:nvSpPr>
        <p:spPr>
          <a:xfrm>
            <a:off x="5546225" y="2284750"/>
            <a:ext cx="29910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Generation IV Nuclear Reactor ( insert graphic)</a:t>
            </a:r>
            <a:endParaRPr sz="900"/>
          </a:p>
        </p:txBody>
      </p:sp>
      <p:sp>
        <p:nvSpPr>
          <p:cNvPr id="67" name="Google Shape;67;p13"/>
          <p:cNvSpPr txBox="1"/>
          <p:nvPr/>
        </p:nvSpPr>
        <p:spPr>
          <a:xfrm>
            <a:off x="5631450" y="2532413"/>
            <a:ext cx="2565600" cy="2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Hydrogen Production Plant ( Insert graphic)</a:t>
            </a:r>
            <a:endParaRPr sz="900"/>
          </a:p>
          <a:p>
            <a:pPr indent="0" lvl="0" marL="0" rtl="0" algn="l">
              <a:spcBef>
                <a:spcPts val="0"/>
              </a:spcBef>
              <a:spcAft>
                <a:spcPts val="0"/>
              </a:spcAft>
              <a:buNone/>
            </a:pPr>
            <a:r>
              <a:t/>
            </a:r>
            <a:endParaRPr sz="900"/>
          </a:p>
        </p:txBody>
      </p:sp>
      <p:sp>
        <p:nvSpPr>
          <p:cNvPr id="68" name="Google Shape;68;p13"/>
          <p:cNvSpPr txBox="1"/>
          <p:nvPr/>
        </p:nvSpPr>
        <p:spPr>
          <a:xfrm>
            <a:off x="5683925" y="2780100"/>
            <a:ext cx="2715600" cy="1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Renewable Energy Sources ( insert graphic)</a:t>
            </a:r>
            <a:br>
              <a:rPr lang="en" sz="900"/>
            </a:br>
            <a:endParaRPr sz="900"/>
          </a:p>
        </p:txBody>
      </p:sp>
      <p:sp>
        <p:nvSpPr>
          <p:cNvPr id="69" name="Google Shape;69;p13"/>
          <p:cNvSpPr txBox="1"/>
          <p:nvPr/>
        </p:nvSpPr>
        <p:spPr>
          <a:xfrm>
            <a:off x="5418825" y="3504100"/>
            <a:ext cx="3307800" cy="63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Matlab and Simulink were used to characterize the system. </a:t>
            </a:r>
            <a:endParaRPr sz="900"/>
          </a:p>
          <a:p>
            <a:pPr indent="0" lvl="0" marL="0" rtl="0" algn="l">
              <a:spcBef>
                <a:spcPts val="0"/>
              </a:spcBef>
              <a:spcAft>
                <a:spcPts val="0"/>
              </a:spcAft>
              <a:buNone/>
            </a:pPr>
            <a:r>
              <a:rPr lang="en" sz="900"/>
              <a:t>This code identified the expected energy and hydrogen output</a:t>
            </a:r>
            <a:r>
              <a:rPr lang="en" sz="900"/>
              <a:t> given changing energy demands.</a:t>
            </a:r>
            <a:endParaRPr sz="900"/>
          </a:p>
        </p:txBody>
      </p:sp>
      <p:sp>
        <p:nvSpPr>
          <p:cNvPr id="70" name="Google Shape;70;p13"/>
          <p:cNvSpPr txBox="1"/>
          <p:nvPr/>
        </p:nvSpPr>
        <p:spPr>
          <a:xfrm>
            <a:off x="3835950" y="4138125"/>
            <a:ext cx="3378900" cy="8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t>An economic analysis was performed to determine the feasibility of the </a:t>
            </a:r>
            <a:r>
              <a:rPr lang="en" sz="900"/>
              <a:t>interconnection</a:t>
            </a:r>
            <a:r>
              <a:rPr lang="en" sz="900"/>
              <a:t> and to determine the optimal plant configuration. This </a:t>
            </a:r>
            <a:r>
              <a:rPr lang="en" sz="900"/>
              <a:t>optimization</a:t>
            </a:r>
            <a:r>
              <a:rPr lang="en" sz="900"/>
              <a:t> balanced plant efficiency and component cost.</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