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9" r:id="rId8"/>
    <p:sldId id="262" r:id="rId9"/>
    <p:sldId id="263" r:id="rId10"/>
    <p:sldId id="264" r:id="rId11"/>
    <p:sldId id="265" r:id="rId12"/>
    <p:sldId id="266" r:id="rId13"/>
    <p:sldId id="267" r:id="rId14"/>
    <p:sldId id="272"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100" d="100"/>
          <a:sy n="100" d="100"/>
        </p:scale>
        <p:origin x="-420" y="-414"/>
      </p:cViewPr>
      <p:guideLst/>
    </p:cSldViewPr>
  </p:slideViewPr>
  <p:notesTextViewPr>
    <p:cViewPr>
      <p:scale>
        <a:sx n="1" d="1"/>
        <a:sy n="1" d="1"/>
      </p:scale>
      <p:origin x="0" y="0"/>
    </p:cViewPr>
  </p:notesTextViewPr>
  <p:sorterViewPr>
    <p:cViewPr>
      <p:scale>
        <a:sx n="100" d="100"/>
        <a:sy n="100" d="100"/>
      </p:scale>
      <p:origin x="0" y="-72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B1811A1-F49D-43F2-A71B-1BA050676427}" type="datetimeFigureOut">
              <a:rPr lang="en-US" smtClean="0"/>
              <a:t>10/29/2021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1EEC14-2276-4718-938D-DA9D5F7EDD50}" type="slidenum">
              <a:rPr lang="en-US" smtClean="0"/>
              <a:t>‹#›</a:t>
            </a:fld>
            <a:endParaRPr lang="en-US"/>
          </a:p>
        </p:txBody>
      </p:sp>
    </p:spTree>
    <p:extLst>
      <p:ext uri="{BB962C8B-B14F-4D97-AF65-F5344CB8AC3E}">
        <p14:creationId xmlns:p14="http://schemas.microsoft.com/office/powerpoint/2010/main" val="34651322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B1811A1-F49D-43F2-A71B-1BA050676427}" type="datetimeFigureOut">
              <a:rPr lang="en-US" smtClean="0"/>
              <a:t>10/29/2021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1EEC14-2276-4718-938D-DA9D5F7EDD50}" type="slidenum">
              <a:rPr lang="en-US" smtClean="0"/>
              <a:t>‹#›</a:t>
            </a:fld>
            <a:endParaRPr lang="en-US"/>
          </a:p>
        </p:txBody>
      </p:sp>
    </p:spTree>
    <p:extLst>
      <p:ext uri="{BB962C8B-B14F-4D97-AF65-F5344CB8AC3E}">
        <p14:creationId xmlns:p14="http://schemas.microsoft.com/office/powerpoint/2010/main" val="9125782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B1811A1-F49D-43F2-A71B-1BA050676427}" type="datetimeFigureOut">
              <a:rPr lang="en-US" smtClean="0"/>
              <a:t>10/29/2021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1EEC14-2276-4718-938D-DA9D5F7EDD50}"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6717088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B1811A1-F49D-43F2-A71B-1BA050676427}" type="datetimeFigureOut">
              <a:rPr lang="en-US" smtClean="0"/>
              <a:t>10/29/2021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1EEC14-2276-4718-938D-DA9D5F7EDD50}" type="slidenum">
              <a:rPr lang="en-US" smtClean="0"/>
              <a:t>‹#›</a:t>
            </a:fld>
            <a:endParaRPr lang="en-US"/>
          </a:p>
        </p:txBody>
      </p:sp>
    </p:spTree>
    <p:extLst>
      <p:ext uri="{BB962C8B-B14F-4D97-AF65-F5344CB8AC3E}">
        <p14:creationId xmlns:p14="http://schemas.microsoft.com/office/powerpoint/2010/main" val="34462404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B1811A1-F49D-43F2-A71B-1BA050676427}" type="datetimeFigureOut">
              <a:rPr lang="en-US" smtClean="0"/>
              <a:t>10/29/2021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1EEC14-2276-4718-938D-DA9D5F7EDD50}"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4225813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B1811A1-F49D-43F2-A71B-1BA050676427}" type="datetimeFigureOut">
              <a:rPr lang="en-US" smtClean="0"/>
              <a:t>10/29/2021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1EEC14-2276-4718-938D-DA9D5F7EDD50}" type="slidenum">
              <a:rPr lang="en-US" smtClean="0"/>
              <a:t>‹#›</a:t>
            </a:fld>
            <a:endParaRPr lang="en-US"/>
          </a:p>
        </p:txBody>
      </p:sp>
    </p:spTree>
    <p:extLst>
      <p:ext uri="{BB962C8B-B14F-4D97-AF65-F5344CB8AC3E}">
        <p14:creationId xmlns:p14="http://schemas.microsoft.com/office/powerpoint/2010/main" val="16285819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1811A1-F49D-43F2-A71B-1BA050676427}" type="datetimeFigureOut">
              <a:rPr lang="en-US" smtClean="0"/>
              <a:t>10/29/2021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1EEC14-2276-4718-938D-DA9D5F7EDD50}" type="slidenum">
              <a:rPr lang="en-US" smtClean="0"/>
              <a:t>‹#›</a:t>
            </a:fld>
            <a:endParaRPr lang="en-US"/>
          </a:p>
        </p:txBody>
      </p:sp>
    </p:spTree>
    <p:extLst>
      <p:ext uri="{BB962C8B-B14F-4D97-AF65-F5344CB8AC3E}">
        <p14:creationId xmlns:p14="http://schemas.microsoft.com/office/powerpoint/2010/main" val="4323600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1811A1-F49D-43F2-A71B-1BA050676427}" type="datetimeFigureOut">
              <a:rPr lang="en-US" smtClean="0"/>
              <a:t>10/29/2021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1EEC14-2276-4718-938D-DA9D5F7EDD50}" type="slidenum">
              <a:rPr lang="en-US" smtClean="0"/>
              <a:t>‹#›</a:t>
            </a:fld>
            <a:endParaRPr lang="en-US"/>
          </a:p>
        </p:txBody>
      </p:sp>
    </p:spTree>
    <p:extLst>
      <p:ext uri="{BB962C8B-B14F-4D97-AF65-F5344CB8AC3E}">
        <p14:creationId xmlns:p14="http://schemas.microsoft.com/office/powerpoint/2010/main" val="39294005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1811A1-F49D-43F2-A71B-1BA050676427}" type="datetimeFigureOut">
              <a:rPr lang="en-US" smtClean="0"/>
              <a:t>10/29/2021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1EEC14-2276-4718-938D-DA9D5F7EDD50}" type="slidenum">
              <a:rPr lang="en-US" smtClean="0"/>
              <a:t>‹#›</a:t>
            </a:fld>
            <a:endParaRPr lang="en-US"/>
          </a:p>
        </p:txBody>
      </p:sp>
    </p:spTree>
    <p:extLst>
      <p:ext uri="{BB962C8B-B14F-4D97-AF65-F5344CB8AC3E}">
        <p14:creationId xmlns:p14="http://schemas.microsoft.com/office/powerpoint/2010/main" val="19361298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B1811A1-F49D-43F2-A71B-1BA050676427}" type="datetimeFigureOut">
              <a:rPr lang="en-US" smtClean="0"/>
              <a:t>10/29/2021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1EEC14-2276-4718-938D-DA9D5F7EDD50}" type="slidenum">
              <a:rPr lang="en-US" smtClean="0"/>
              <a:t>‹#›</a:t>
            </a:fld>
            <a:endParaRPr lang="en-US"/>
          </a:p>
        </p:txBody>
      </p:sp>
    </p:spTree>
    <p:extLst>
      <p:ext uri="{BB962C8B-B14F-4D97-AF65-F5344CB8AC3E}">
        <p14:creationId xmlns:p14="http://schemas.microsoft.com/office/powerpoint/2010/main" val="29837309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B1811A1-F49D-43F2-A71B-1BA050676427}" type="datetimeFigureOut">
              <a:rPr lang="en-US" smtClean="0"/>
              <a:t>10/29/2021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1EEC14-2276-4718-938D-DA9D5F7EDD50}" type="slidenum">
              <a:rPr lang="en-US" smtClean="0"/>
              <a:t>‹#›</a:t>
            </a:fld>
            <a:endParaRPr lang="en-US"/>
          </a:p>
        </p:txBody>
      </p:sp>
    </p:spTree>
    <p:extLst>
      <p:ext uri="{BB962C8B-B14F-4D97-AF65-F5344CB8AC3E}">
        <p14:creationId xmlns:p14="http://schemas.microsoft.com/office/powerpoint/2010/main" val="23715653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B1811A1-F49D-43F2-A71B-1BA050676427}" type="datetimeFigureOut">
              <a:rPr lang="en-US" smtClean="0"/>
              <a:t>10/29/2021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11EEC14-2276-4718-938D-DA9D5F7EDD50}" type="slidenum">
              <a:rPr lang="en-US" smtClean="0"/>
              <a:t>‹#›</a:t>
            </a:fld>
            <a:endParaRPr lang="en-US"/>
          </a:p>
        </p:txBody>
      </p:sp>
    </p:spTree>
    <p:extLst>
      <p:ext uri="{BB962C8B-B14F-4D97-AF65-F5344CB8AC3E}">
        <p14:creationId xmlns:p14="http://schemas.microsoft.com/office/powerpoint/2010/main" val="25215703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B1811A1-F49D-43F2-A71B-1BA050676427}" type="datetimeFigureOut">
              <a:rPr lang="en-US" smtClean="0"/>
              <a:t>10/29/2021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11EEC14-2276-4718-938D-DA9D5F7EDD50}" type="slidenum">
              <a:rPr lang="en-US" smtClean="0"/>
              <a:t>‹#›</a:t>
            </a:fld>
            <a:endParaRPr lang="en-US"/>
          </a:p>
        </p:txBody>
      </p:sp>
    </p:spTree>
    <p:extLst>
      <p:ext uri="{BB962C8B-B14F-4D97-AF65-F5344CB8AC3E}">
        <p14:creationId xmlns:p14="http://schemas.microsoft.com/office/powerpoint/2010/main" val="36048427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1811A1-F49D-43F2-A71B-1BA050676427}" type="datetimeFigureOut">
              <a:rPr lang="en-US" smtClean="0"/>
              <a:t>10/29/2021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11EEC14-2276-4718-938D-DA9D5F7EDD50}" type="slidenum">
              <a:rPr lang="en-US" smtClean="0"/>
              <a:t>‹#›</a:t>
            </a:fld>
            <a:endParaRPr lang="en-US"/>
          </a:p>
        </p:txBody>
      </p:sp>
    </p:spTree>
    <p:extLst>
      <p:ext uri="{BB962C8B-B14F-4D97-AF65-F5344CB8AC3E}">
        <p14:creationId xmlns:p14="http://schemas.microsoft.com/office/powerpoint/2010/main" val="16450986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B1811A1-F49D-43F2-A71B-1BA050676427}" type="datetimeFigureOut">
              <a:rPr lang="en-US" smtClean="0"/>
              <a:t>10/29/2021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1EEC14-2276-4718-938D-DA9D5F7EDD50}" type="slidenum">
              <a:rPr lang="en-US" smtClean="0"/>
              <a:t>‹#›</a:t>
            </a:fld>
            <a:endParaRPr lang="en-US"/>
          </a:p>
        </p:txBody>
      </p:sp>
    </p:spTree>
    <p:extLst>
      <p:ext uri="{BB962C8B-B14F-4D97-AF65-F5344CB8AC3E}">
        <p14:creationId xmlns:p14="http://schemas.microsoft.com/office/powerpoint/2010/main" val="126655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B1811A1-F49D-43F2-A71B-1BA050676427}" type="datetimeFigureOut">
              <a:rPr lang="en-US" smtClean="0"/>
              <a:t>10/29/2021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1EEC14-2276-4718-938D-DA9D5F7EDD50}" type="slidenum">
              <a:rPr lang="en-US" smtClean="0"/>
              <a:t>‹#›</a:t>
            </a:fld>
            <a:endParaRPr lang="en-US"/>
          </a:p>
        </p:txBody>
      </p:sp>
    </p:spTree>
    <p:extLst>
      <p:ext uri="{BB962C8B-B14F-4D97-AF65-F5344CB8AC3E}">
        <p14:creationId xmlns:p14="http://schemas.microsoft.com/office/powerpoint/2010/main" val="19642964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B1811A1-F49D-43F2-A71B-1BA050676427}" type="datetimeFigureOut">
              <a:rPr lang="en-US" smtClean="0"/>
              <a:t>10/29/2021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11EEC14-2276-4718-938D-DA9D5F7EDD50}" type="slidenum">
              <a:rPr lang="en-US" smtClean="0"/>
              <a:t>‹#›</a:t>
            </a:fld>
            <a:endParaRPr lang="en-US"/>
          </a:p>
        </p:txBody>
      </p:sp>
    </p:spTree>
    <p:extLst>
      <p:ext uri="{BB962C8B-B14F-4D97-AF65-F5344CB8AC3E}">
        <p14:creationId xmlns:p14="http://schemas.microsoft.com/office/powerpoint/2010/main" val="423178081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A8F90-37B5-476E-AEFB-58AD017AA5C1}"/>
              </a:ext>
            </a:extLst>
          </p:cNvPr>
          <p:cNvSpPr>
            <a:spLocks noGrp="1"/>
          </p:cNvSpPr>
          <p:nvPr>
            <p:ph type="ctrTitle"/>
          </p:nvPr>
        </p:nvSpPr>
        <p:spPr>
          <a:xfrm>
            <a:off x="857362" y="1227220"/>
            <a:ext cx="7766936" cy="1179095"/>
          </a:xfrm>
        </p:spPr>
        <p:txBody>
          <a:bodyPr/>
          <a:lstStyle/>
          <a:p>
            <a:r>
              <a:rPr lang="en-US" b="1" spc="300" dirty="0">
                <a:effectLst>
                  <a:outerShdw blurRad="38100" dist="38100" dir="2700000" algn="tl">
                    <a:srgbClr val="000000">
                      <a:alpha val="43137"/>
                    </a:srgbClr>
                  </a:outerShdw>
                </a:effectLst>
              </a:rPr>
              <a:t>Online Plant Nursery</a:t>
            </a:r>
          </a:p>
        </p:txBody>
      </p:sp>
      <p:sp>
        <p:nvSpPr>
          <p:cNvPr id="3" name="Subtitle 2">
            <a:extLst>
              <a:ext uri="{FF2B5EF4-FFF2-40B4-BE49-F238E27FC236}">
                <a16:creationId xmlns:a16="http://schemas.microsoft.com/office/drawing/2014/main" id="{788EE9A1-2D7F-4CB7-8CA0-49FCC9BDDA37}"/>
              </a:ext>
            </a:extLst>
          </p:cNvPr>
          <p:cNvSpPr>
            <a:spLocks noGrp="1"/>
          </p:cNvSpPr>
          <p:nvPr>
            <p:ph type="subTitle" idx="1"/>
          </p:nvPr>
        </p:nvSpPr>
        <p:spPr>
          <a:xfrm>
            <a:off x="1548064" y="3590005"/>
            <a:ext cx="7964557" cy="1963875"/>
          </a:xfrm>
        </p:spPr>
        <p:txBody>
          <a:bodyPr/>
          <a:lstStyle/>
          <a:p>
            <a:r>
              <a:rPr lang="en-US" dirty="0" smtClean="0">
                <a:solidFill>
                  <a:srgbClr val="92D050"/>
                </a:solidFill>
              </a:rPr>
              <a:t>Group Members</a:t>
            </a:r>
            <a:r>
              <a:rPr lang="en-US" dirty="0" smtClean="0"/>
              <a:t>:</a:t>
            </a:r>
          </a:p>
          <a:p>
            <a:pPr marL="457200" indent="-457200">
              <a:buFont typeface="+mj-lt"/>
              <a:buAutoNum type="alphaLcParenR"/>
            </a:pPr>
            <a:r>
              <a:rPr lang="en-US" dirty="0" smtClean="0">
                <a:solidFill>
                  <a:srgbClr val="92D050"/>
                </a:solidFill>
              </a:rPr>
              <a:t>Shubham Palav (30)</a:t>
            </a:r>
          </a:p>
          <a:p>
            <a:pPr marL="457200" indent="-457200">
              <a:buFont typeface="+mj-lt"/>
              <a:buAutoNum type="alphaLcParenR"/>
            </a:pPr>
            <a:r>
              <a:rPr lang="en-US" dirty="0" smtClean="0">
                <a:solidFill>
                  <a:srgbClr val="92D050"/>
                </a:solidFill>
              </a:rPr>
              <a:t>Dinesh Shinde(42)</a:t>
            </a:r>
          </a:p>
          <a:p>
            <a:pPr marL="457200" indent="-457200">
              <a:buFont typeface="+mj-lt"/>
              <a:buAutoNum type="alphaLcParenR"/>
            </a:pPr>
            <a:r>
              <a:rPr lang="en-US" dirty="0" smtClean="0">
                <a:solidFill>
                  <a:srgbClr val="92D050"/>
                </a:solidFill>
              </a:rPr>
              <a:t>Vishal </a:t>
            </a:r>
            <a:r>
              <a:rPr lang="en-US" dirty="0">
                <a:solidFill>
                  <a:srgbClr val="92D050"/>
                </a:solidFill>
              </a:rPr>
              <a:t>Singh(44)</a:t>
            </a:r>
          </a:p>
        </p:txBody>
      </p:sp>
    </p:spTree>
    <p:extLst>
      <p:ext uri="{BB962C8B-B14F-4D97-AF65-F5344CB8AC3E}">
        <p14:creationId xmlns:p14="http://schemas.microsoft.com/office/powerpoint/2010/main" val="1968047031"/>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17861-31A3-43E5-98D5-E83709FEA70B}"/>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GUI OF WEBPAGES(register page)</a:t>
            </a:r>
          </a:p>
        </p:txBody>
      </p:sp>
      <p:pic>
        <p:nvPicPr>
          <p:cNvPr id="4" name="Image1">
            <a:extLst>
              <a:ext uri="{FF2B5EF4-FFF2-40B4-BE49-F238E27FC236}">
                <a16:creationId xmlns:a16="http://schemas.microsoft.com/office/drawing/2014/main" id="{1AA4EEEE-31C6-43D9-AE79-533C7F1009F0}"/>
              </a:ext>
            </a:extLst>
          </p:cNvPr>
          <p:cNvPicPr>
            <a:picLocks noGrp="1"/>
          </p:cNvPicPr>
          <p:nvPr>
            <p:ph idx="1"/>
          </p:nvPr>
        </p:nvPicPr>
        <p:blipFill>
          <a:blip r:embed="rId2" cstate="print"/>
          <a:stretch/>
        </p:blipFill>
        <p:spPr>
          <a:xfrm>
            <a:off x="2713146" y="2160588"/>
            <a:ext cx="4525745" cy="3881437"/>
          </a:xfrm>
          <a:prstGeom prst="rect">
            <a:avLst/>
          </a:prstGeom>
        </p:spPr>
      </p:pic>
    </p:spTree>
    <p:extLst>
      <p:ext uri="{BB962C8B-B14F-4D97-AF65-F5344CB8AC3E}">
        <p14:creationId xmlns:p14="http://schemas.microsoft.com/office/powerpoint/2010/main" val="103612233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6216C-91EC-4800-9822-45005DAFB8C6}"/>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GUI OF WEBPAGES(categories)</a:t>
            </a:r>
            <a:endParaRPr lang="en-US" dirty="0"/>
          </a:p>
        </p:txBody>
      </p:sp>
      <p:pic>
        <p:nvPicPr>
          <p:cNvPr id="4" name="Image1">
            <a:extLst>
              <a:ext uri="{FF2B5EF4-FFF2-40B4-BE49-F238E27FC236}">
                <a16:creationId xmlns:a16="http://schemas.microsoft.com/office/drawing/2014/main" id="{FC03185C-B669-46F3-8119-6E336FED12A6}"/>
              </a:ext>
            </a:extLst>
          </p:cNvPr>
          <p:cNvPicPr>
            <a:picLocks noGrp="1"/>
          </p:cNvPicPr>
          <p:nvPr>
            <p:ph idx="1"/>
          </p:nvPr>
        </p:nvPicPr>
        <p:blipFill>
          <a:blip r:embed="rId2" cstate="print"/>
          <a:stretch/>
        </p:blipFill>
        <p:spPr>
          <a:xfrm>
            <a:off x="677863" y="2744701"/>
            <a:ext cx="8596312" cy="2713210"/>
          </a:xfrm>
          <a:prstGeom prst="rect">
            <a:avLst/>
          </a:prstGeom>
        </p:spPr>
      </p:pic>
    </p:spTree>
    <p:extLst>
      <p:ext uri="{BB962C8B-B14F-4D97-AF65-F5344CB8AC3E}">
        <p14:creationId xmlns:p14="http://schemas.microsoft.com/office/powerpoint/2010/main" val="2637261813"/>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F772C-963C-4630-B792-6609FC1440CD}"/>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GUI OF WEBPAGES(cart)</a:t>
            </a:r>
            <a:endParaRPr lang="en-US" dirty="0"/>
          </a:p>
        </p:txBody>
      </p:sp>
      <p:pic>
        <p:nvPicPr>
          <p:cNvPr id="4" name="Image1">
            <a:extLst>
              <a:ext uri="{FF2B5EF4-FFF2-40B4-BE49-F238E27FC236}">
                <a16:creationId xmlns:a16="http://schemas.microsoft.com/office/drawing/2014/main" id="{0D162E41-347B-499B-85F1-7047F4A90934}"/>
              </a:ext>
            </a:extLst>
          </p:cNvPr>
          <p:cNvPicPr>
            <a:picLocks noGrp="1"/>
          </p:cNvPicPr>
          <p:nvPr>
            <p:ph idx="1"/>
          </p:nvPr>
        </p:nvPicPr>
        <p:blipFill rotWithShape="1">
          <a:blip r:embed="rId2" cstate="print"/>
          <a:srcRect l="-16019" t="-1832" r="15316" b="1832"/>
          <a:stretch/>
        </p:blipFill>
        <p:spPr>
          <a:xfrm>
            <a:off x="184569" y="2415295"/>
            <a:ext cx="8622548" cy="2626064"/>
          </a:xfrm>
          <a:prstGeom prst="rect">
            <a:avLst/>
          </a:prstGeom>
        </p:spPr>
      </p:pic>
    </p:spTree>
    <p:extLst>
      <p:ext uri="{BB962C8B-B14F-4D97-AF65-F5344CB8AC3E}">
        <p14:creationId xmlns:p14="http://schemas.microsoft.com/office/powerpoint/2010/main" val="2916957676"/>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FEC15-E91B-47AF-B8BF-0D1FA3A8CBCD}"/>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GUI OF WEBPAGES(buying page)</a:t>
            </a:r>
            <a:endParaRPr lang="en-US" dirty="0"/>
          </a:p>
        </p:txBody>
      </p:sp>
      <p:pic>
        <p:nvPicPr>
          <p:cNvPr id="4" name="Image1">
            <a:extLst>
              <a:ext uri="{FF2B5EF4-FFF2-40B4-BE49-F238E27FC236}">
                <a16:creationId xmlns:a16="http://schemas.microsoft.com/office/drawing/2014/main" id="{6C2A57DC-B020-48A9-8362-212B6CCE1EBA}"/>
              </a:ext>
            </a:extLst>
          </p:cNvPr>
          <p:cNvPicPr>
            <a:picLocks noGrp="1"/>
          </p:cNvPicPr>
          <p:nvPr>
            <p:ph idx="1"/>
          </p:nvPr>
        </p:nvPicPr>
        <p:blipFill>
          <a:blip r:embed="rId2" cstate="print"/>
          <a:stretch/>
        </p:blipFill>
        <p:spPr>
          <a:xfrm>
            <a:off x="677863" y="2432413"/>
            <a:ext cx="8596312" cy="3337786"/>
          </a:xfrm>
          <a:prstGeom prst="rect">
            <a:avLst/>
          </a:prstGeom>
        </p:spPr>
      </p:pic>
    </p:spTree>
    <p:extLst>
      <p:ext uri="{BB962C8B-B14F-4D97-AF65-F5344CB8AC3E}">
        <p14:creationId xmlns:p14="http://schemas.microsoft.com/office/powerpoint/2010/main" val="1529394519"/>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Hosted Website:</a:t>
            </a:r>
            <a:endParaRPr lang="en-IN"/>
          </a:p>
        </p:txBody>
      </p:sp>
      <p:pic>
        <p:nvPicPr>
          <p:cNvPr id="4" name="Content Placeholder 3"/>
          <p:cNvPicPr>
            <a:picLocks noGrp="1" noChangeAspect="1"/>
          </p:cNvPicPr>
          <p:nvPr>
            <p:ph idx="1"/>
          </p:nvPr>
        </p:nvPicPr>
        <p:blipFill>
          <a:blip r:embed="rId2"/>
          <a:stretch>
            <a:fillRect/>
          </a:stretch>
        </p:blipFill>
        <p:spPr>
          <a:xfrm>
            <a:off x="410294" y="1677737"/>
            <a:ext cx="8863708" cy="4494463"/>
          </a:xfrm>
          <a:prstGeom prst="rect">
            <a:avLst/>
          </a:prstGeom>
        </p:spPr>
      </p:pic>
    </p:spTree>
    <p:extLst>
      <p:ext uri="{BB962C8B-B14F-4D97-AF65-F5344CB8AC3E}">
        <p14:creationId xmlns:p14="http://schemas.microsoft.com/office/powerpoint/2010/main" val="4068849456"/>
      </p:ext>
    </p:extLst>
  </p:cSld>
  <p:clrMapOvr>
    <a:masterClrMapping/>
  </p:clrMapOvr>
  <mc:AlternateContent xmlns:mc="http://schemas.openxmlformats.org/markup-compatibility/2006">
    <mc:Choice xmlns:p14="http://schemas.microsoft.com/office/powerpoint/2010/main" Requires="p14">
      <p:transition spd="slow" p14:dur="3900">
        <p14:glitter pattern="hexagon"/>
      </p:transition>
    </mc:Choice>
    <mc:Fallback>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EDB78-2D31-4F4F-8C6F-66DB03AFEC7A}"/>
              </a:ext>
            </a:extLst>
          </p:cNvPr>
          <p:cNvSpPr>
            <a:spLocks noGrp="1"/>
          </p:cNvSpPr>
          <p:nvPr>
            <p:ph type="title"/>
          </p:nvPr>
        </p:nvSpPr>
        <p:spPr/>
        <p:txBody>
          <a:bodyPr>
            <a:normAutofit/>
          </a:bodyPr>
          <a:lstStyle/>
          <a:p>
            <a:r>
              <a:rPr lang="en-US" sz="4400"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FF72281B-D0D9-461B-A01B-1464B5E4FC02}"/>
              </a:ext>
            </a:extLst>
          </p:cNvPr>
          <p:cNvSpPr>
            <a:spLocks noGrp="1"/>
          </p:cNvSpPr>
          <p:nvPr>
            <p:ph idx="1"/>
          </p:nvPr>
        </p:nvSpPr>
        <p:spPr>
          <a:xfrm>
            <a:off x="677334" y="1660358"/>
            <a:ext cx="8596668" cy="4716379"/>
          </a:xfrm>
        </p:spPr>
        <p:txBody>
          <a:bodyPr>
            <a:normAutofit/>
          </a:bodyPr>
          <a:lstStyle/>
          <a:p>
            <a:r>
              <a:rPr lang="en-US" sz="2800" dirty="0">
                <a:latin typeface="Times New Roman" panose="02020603050405020304" pitchFamily="18" charset="0"/>
                <a:cs typeface="Times New Roman" panose="02020603050405020304" pitchFamily="18" charset="0"/>
              </a:rPr>
              <a:t>Our project is made in such a way that modification can be done easily</a:t>
            </a:r>
            <a:r>
              <a:rPr lang="en-US" sz="2800" dirty="0" smtClean="0">
                <a:latin typeface="Times New Roman" panose="02020603050405020304" pitchFamily="18" charset="0"/>
                <a:cs typeface="Times New Roman" panose="02020603050405020304" pitchFamily="18" charset="0"/>
              </a:rPr>
              <a:t>.</a:t>
            </a:r>
          </a:p>
          <a:p>
            <a:r>
              <a:rPr lang="en-US" sz="2800" dirty="0">
                <a:latin typeface="Times New Roman" panose="02020603050405020304" pitchFamily="18" charset="0"/>
                <a:ea typeface="Wingdings" panose="05000000000000000000" pitchFamily="2" charset="2"/>
                <a:cs typeface="Wingdings" panose="05000000000000000000" pitchFamily="2" charset="2"/>
              </a:rPr>
              <a:t>It</a:t>
            </a:r>
            <a:r>
              <a:rPr lang="en-US" sz="2800" spc="230" dirty="0">
                <a:latin typeface="Times New Roman" panose="02020603050405020304" pitchFamily="18" charset="0"/>
                <a:ea typeface="Wingdings" panose="05000000000000000000" pitchFamily="2" charset="2"/>
                <a:cs typeface="Wingdings" panose="05000000000000000000" pitchFamily="2" charset="2"/>
              </a:rPr>
              <a:t> </a:t>
            </a:r>
            <a:r>
              <a:rPr lang="en-US" sz="2800" dirty="0">
                <a:latin typeface="Times New Roman" panose="02020603050405020304" pitchFamily="18" charset="0"/>
                <a:ea typeface="Wingdings" panose="05000000000000000000" pitchFamily="2" charset="2"/>
                <a:cs typeface="Wingdings" panose="05000000000000000000" pitchFamily="2" charset="2"/>
              </a:rPr>
              <a:t>provides</a:t>
            </a:r>
            <a:r>
              <a:rPr lang="en-US" sz="2800" spc="245" dirty="0">
                <a:latin typeface="Times New Roman" panose="02020603050405020304" pitchFamily="18" charset="0"/>
                <a:ea typeface="Wingdings" panose="05000000000000000000" pitchFamily="2" charset="2"/>
                <a:cs typeface="Wingdings" panose="05000000000000000000" pitchFamily="2" charset="2"/>
              </a:rPr>
              <a:t> </a:t>
            </a:r>
            <a:r>
              <a:rPr lang="en-US" sz="2800" dirty="0">
                <a:latin typeface="Times New Roman" panose="02020603050405020304" pitchFamily="18" charset="0"/>
                <a:ea typeface="Wingdings" panose="05000000000000000000" pitchFamily="2" charset="2"/>
                <a:cs typeface="Wingdings" panose="05000000000000000000" pitchFamily="2" charset="2"/>
              </a:rPr>
              <a:t>a</a:t>
            </a:r>
            <a:r>
              <a:rPr lang="en-US" sz="2800" spc="250" dirty="0">
                <a:latin typeface="Times New Roman" panose="02020603050405020304" pitchFamily="18" charset="0"/>
                <a:ea typeface="Wingdings" panose="05000000000000000000" pitchFamily="2" charset="2"/>
                <a:cs typeface="Wingdings" panose="05000000000000000000" pitchFamily="2" charset="2"/>
              </a:rPr>
              <a:t> </a:t>
            </a:r>
            <a:r>
              <a:rPr lang="en-US" sz="2800" dirty="0">
                <a:latin typeface="Times New Roman" panose="02020603050405020304" pitchFamily="18" charset="0"/>
                <a:ea typeface="Wingdings" panose="05000000000000000000" pitchFamily="2" charset="2"/>
                <a:cs typeface="Wingdings" panose="05000000000000000000" pitchFamily="2" charset="2"/>
              </a:rPr>
              <a:t>friendly</a:t>
            </a:r>
            <a:r>
              <a:rPr lang="en-US" sz="2800" spc="195" dirty="0">
                <a:latin typeface="Times New Roman" panose="02020603050405020304" pitchFamily="18" charset="0"/>
                <a:ea typeface="Wingdings" panose="05000000000000000000" pitchFamily="2" charset="2"/>
                <a:cs typeface="Wingdings" panose="05000000000000000000" pitchFamily="2" charset="2"/>
              </a:rPr>
              <a:t> </a:t>
            </a:r>
            <a:r>
              <a:rPr lang="en-US" sz="2800" dirty="0">
                <a:latin typeface="Times New Roman" panose="02020603050405020304" pitchFamily="18" charset="0"/>
                <a:ea typeface="Wingdings" panose="05000000000000000000" pitchFamily="2" charset="2"/>
                <a:cs typeface="Wingdings" panose="05000000000000000000" pitchFamily="2" charset="2"/>
              </a:rPr>
              <a:t>graphical</a:t>
            </a:r>
            <a:r>
              <a:rPr lang="en-US" sz="2800" spc="175" dirty="0">
                <a:latin typeface="Times New Roman" panose="02020603050405020304" pitchFamily="18" charset="0"/>
                <a:ea typeface="Wingdings" panose="05000000000000000000" pitchFamily="2" charset="2"/>
                <a:cs typeface="Wingdings" panose="05000000000000000000" pitchFamily="2" charset="2"/>
              </a:rPr>
              <a:t> </a:t>
            </a:r>
            <a:r>
              <a:rPr lang="en-US" sz="2800" dirty="0">
                <a:latin typeface="Times New Roman" panose="02020603050405020304" pitchFamily="18" charset="0"/>
                <a:ea typeface="Wingdings" panose="05000000000000000000" pitchFamily="2" charset="2"/>
                <a:cs typeface="Wingdings" panose="05000000000000000000" pitchFamily="2" charset="2"/>
              </a:rPr>
              <a:t>user</a:t>
            </a:r>
            <a:r>
              <a:rPr lang="en-US" sz="2800" spc="235" dirty="0">
                <a:latin typeface="Times New Roman" panose="02020603050405020304" pitchFamily="18" charset="0"/>
                <a:ea typeface="Wingdings" panose="05000000000000000000" pitchFamily="2" charset="2"/>
                <a:cs typeface="Wingdings" panose="05000000000000000000" pitchFamily="2" charset="2"/>
              </a:rPr>
              <a:t> </a:t>
            </a:r>
            <a:r>
              <a:rPr lang="en-US" sz="2800" dirty="0">
                <a:latin typeface="Times New Roman" panose="02020603050405020304" pitchFamily="18" charset="0"/>
                <a:ea typeface="Wingdings" panose="05000000000000000000" pitchFamily="2" charset="2"/>
                <a:cs typeface="Wingdings" panose="05000000000000000000" pitchFamily="2" charset="2"/>
              </a:rPr>
              <a:t>interface</a:t>
            </a:r>
            <a:r>
              <a:rPr lang="en-US" sz="2800" spc="250" dirty="0">
                <a:latin typeface="Times New Roman" panose="02020603050405020304" pitchFamily="18" charset="0"/>
                <a:ea typeface="Wingdings" panose="05000000000000000000" pitchFamily="2" charset="2"/>
                <a:cs typeface="Wingdings" panose="05000000000000000000" pitchFamily="2" charset="2"/>
              </a:rPr>
              <a:t> </a:t>
            </a:r>
            <a:r>
              <a:rPr lang="en-US" sz="2800" dirty="0">
                <a:latin typeface="Times New Roman" panose="02020603050405020304" pitchFamily="18" charset="0"/>
                <a:ea typeface="Wingdings" panose="05000000000000000000" pitchFamily="2" charset="2"/>
                <a:cs typeface="Wingdings" panose="05000000000000000000" pitchFamily="2" charset="2"/>
              </a:rPr>
              <a:t>which</a:t>
            </a:r>
            <a:r>
              <a:rPr lang="en-US" sz="2800" spc="200" dirty="0">
                <a:latin typeface="Times New Roman" panose="02020603050405020304" pitchFamily="18" charset="0"/>
                <a:ea typeface="Wingdings" panose="05000000000000000000" pitchFamily="2" charset="2"/>
                <a:cs typeface="Wingdings" panose="05000000000000000000" pitchFamily="2" charset="2"/>
              </a:rPr>
              <a:t> </a:t>
            </a:r>
            <a:r>
              <a:rPr lang="en-US" sz="2800" dirty="0">
                <a:latin typeface="Times New Roman" panose="02020603050405020304" pitchFamily="18" charset="0"/>
                <a:ea typeface="Wingdings" panose="05000000000000000000" pitchFamily="2" charset="2"/>
                <a:cs typeface="Wingdings" panose="05000000000000000000" pitchFamily="2" charset="2"/>
              </a:rPr>
              <a:t>proves</a:t>
            </a:r>
            <a:r>
              <a:rPr lang="en-US" sz="2800" spc="190" dirty="0">
                <a:latin typeface="Times New Roman" panose="02020603050405020304" pitchFamily="18" charset="0"/>
                <a:ea typeface="Wingdings" panose="05000000000000000000" pitchFamily="2" charset="2"/>
                <a:cs typeface="Wingdings" panose="05000000000000000000" pitchFamily="2" charset="2"/>
              </a:rPr>
              <a:t> </a:t>
            </a:r>
            <a:r>
              <a:rPr lang="en-US" sz="2800" dirty="0">
                <a:latin typeface="Times New Roman" panose="02020603050405020304" pitchFamily="18" charset="0"/>
                <a:ea typeface="Wingdings" panose="05000000000000000000" pitchFamily="2" charset="2"/>
                <a:cs typeface="Wingdings" panose="05000000000000000000" pitchFamily="2" charset="2"/>
              </a:rPr>
              <a:t>to</a:t>
            </a:r>
            <a:r>
              <a:rPr lang="en-US" sz="2800" spc="195" dirty="0">
                <a:latin typeface="Times New Roman" panose="02020603050405020304" pitchFamily="18" charset="0"/>
                <a:ea typeface="Wingdings" panose="05000000000000000000" pitchFamily="2" charset="2"/>
                <a:cs typeface="Wingdings" panose="05000000000000000000" pitchFamily="2" charset="2"/>
              </a:rPr>
              <a:t> </a:t>
            </a:r>
            <a:r>
              <a:rPr lang="en-US" sz="2800" dirty="0">
                <a:latin typeface="Times New Roman" panose="02020603050405020304" pitchFamily="18" charset="0"/>
                <a:ea typeface="Wingdings" panose="05000000000000000000" pitchFamily="2" charset="2"/>
                <a:cs typeface="Wingdings" panose="05000000000000000000" pitchFamily="2" charset="2"/>
              </a:rPr>
              <a:t>be</a:t>
            </a:r>
            <a:r>
              <a:rPr lang="en-US" sz="2800" spc="195" dirty="0">
                <a:latin typeface="Times New Roman" panose="02020603050405020304" pitchFamily="18" charset="0"/>
                <a:ea typeface="Wingdings" panose="05000000000000000000" pitchFamily="2" charset="2"/>
                <a:cs typeface="Wingdings" panose="05000000000000000000" pitchFamily="2" charset="2"/>
              </a:rPr>
              <a:t> </a:t>
            </a:r>
            <a:r>
              <a:rPr lang="en-US" sz="2800" dirty="0">
                <a:latin typeface="Times New Roman" panose="02020603050405020304" pitchFamily="18" charset="0"/>
                <a:ea typeface="Wingdings" panose="05000000000000000000" pitchFamily="2" charset="2"/>
                <a:cs typeface="Wingdings" panose="05000000000000000000" pitchFamily="2" charset="2"/>
              </a:rPr>
              <a:t>better</a:t>
            </a:r>
            <a:r>
              <a:rPr lang="en-US" sz="2800" spc="180" dirty="0">
                <a:latin typeface="Times New Roman" panose="02020603050405020304" pitchFamily="18" charset="0"/>
                <a:ea typeface="Wingdings" panose="05000000000000000000" pitchFamily="2" charset="2"/>
                <a:cs typeface="Wingdings" panose="05000000000000000000" pitchFamily="2" charset="2"/>
              </a:rPr>
              <a:t> </a:t>
            </a:r>
            <a:r>
              <a:rPr lang="en-US" sz="2800" dirty="0">
                <a:latin typeface="Times New Roman" panose="02020603050405020304" pitchFamily="18" charset="0"/>
                <a:ea typeface="Wingdings" panose="05000000000000000000" pitchFamily="2" charset="2"/>
                <a:cs typeface="Wingdings" panose="05000000000000000000" pitchFamily="2" charset="2"/>
              </a:rPr>
              <a:t>when</a:t>
            </a:r>
            <a:r>
              <a:rPr lang="en-US" sz="2800" spc="-285" dirty="0">
                <a:latin typeface="Times New Roman" panose="02020603050405020304" pitchFamily="18" charset="0"/>
                <a:ea typeface="Wingdings" panose="05000000000000000000" pitchFamily="2" charset="2"/>
                <a:cs typeface="Wingdings" panose="05000000000000000000" pitchFamily="2" charset="2"/>
              </a:rPr>
              <a:t> </a:t>
            </a:r>
            <a:r>
              <a:rPr lang="en-US" sz="2800" dirty="0">
                <a:latin typeface="Times New Roman" panose="02020603050405020304" pitchFamily="18" charset="0"/>
                <a:ea typeface="Wingdings" panose="05000000000000000000" pitchFamily="2" charset="2"/>
                <a:cs typeface="Wingdings" panose="05000000000000000000" pitchFamily="2" charset="2"/>
              </a:rPr>
              <a:t>compared</a:t>
            </a:r>
            <a:r>
              <a:rPr lang="en-US" sz="2800" spc="125" dirty="0">
                <a:latin typeface="Times New Roman" panose="02020603050405020304" pitchFamily="18" charset="0"/>
                <a:ea typeface="Wingdings" panose="05000000000000000000" pitchFamily="2" charset="2"/>
                <a:cs typeface="Wingdings" panose="05000000000000000000" pitchFamily="2" charset="2"/>
              </a:rPr>
              <a:t> </a:t>
            </a:r>
            <a:r>
              <a:rPr lang="en-US" sz="2800" dirty="0">
                <a:latin typeface="Times New Roman" panose="02020603050405020304" pitchFamily="18" charset="0"/>
                <a:ea typeface="Wingdings" panose="05000000000000000000" pitchFamily="2" charset="2"/>
                <a:cs typeface="Wingdings" panose="05000000000000000000" pitchFamily="2" charset="2"/>
              </a:rPr>
              <a:t>to</a:t>
            </a:r>
            <a:r>
              <a:rPr lang="en-US" sz="2800" spc="60" dirty="0">
                <a:latin typeface="Times New Roman" panose="02020603050405020304" pitchFamily="18" charset="0"/>
                <a:ea typeface="Wingdings" panose="05000000000000000000" pitchFamily="2" charset="2"/>
                <a:cs typeface="Wingdings" panose="05000000000000000000" pitchFamily="2" charset="2"/>
              </a:rPr>
              <a:t> </a:t>
            </a:r>
            <a:r>
              <a:rPr lang="en-US" sz="2800" dirty="0">
                <a:latin typeface="Times New Roman" panose="02020603050405020304" pitchFamily="18" charset="0"/>
                <a:ea typeface="Wingdings" panose="05000000000000000000" pitchFamily="2" charset="2"/>
                <a:cs typeface="Wingdings" panose="05000000000000000000" pitchFamily="2" charset="2"/>
              </a:rPr>
              <a:t>the</a:t>
            </a:r>
            <a:r>
              <a:rPr lang="en-US" sz="2800" spc="50" dirty="0">
                <a:latin typeface="Times New Roman" panose="02020603050405020304" pitchFamily="18" charset="0"/>
                <a:ea typeface="Wingdings" panose="05000000000000000000" pitchFamily="2" charset="2"/>
                <a:cs typeface="Wingdings" panose="05000000000000000000" pitchFamily="2" charset="2"/>
              </a:rPr>
              <a:t> </a:t>
            </a:r>
            <a:r>
              <a:rPr lang="en-US" sz="2800" dirty="0">
                <a:latin typeface="Times New Roman" panose="02020603050405020304" pitchFamily="18" charset="0"/>
                <a:ea typeface="Wingdings" panose="05000000000000000000" pitchFamily="2" charset="2"/>
                <a:cs typeface="Wingdings" panose="05000000000000000000" pitchFamily="2" charset="2"/>
              </a:rPr>
              <a:t>existing</a:t>
            </a:r>
            <a:r>
              <a:rPr lang="en-US" sz="2800" spc="275" dirty="0">
                <a:latin typeface="Times New Roman" panose="02020603050405020304" pitchFamily="18" charset="0"/>
                <a:ea typeface="Wingdings" panose="05000000000000000000" pitchFamily="2" charset="2"/>
                <a:cs typeface="Wingdings" panose="05000000000000000000" pitchFamily="2" charset="2"/>
              </a:rPr>
              <a:t> </a:t>
            </a:r>
            <a:r>
              <a:rPr lang="en-US" sz="2800" dirty="0">
                <a:latin typeface="Times New Roman" panose="02020603050405020304" pitchFamily="18" charset="0"/>
                <a:ea typeface="Wingdings" panose="05000000000000000000" pitchFamily="2" charset="2"/>
                <a:cs typeface="Wingdings" panose="05000000000000000000" pitchFamily="2" charset="2"/>
              </a:rPr>
              <a:t>system</a:t>
            </a:r>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Only authorized workers can edit the website.</a:t>
            </a:r>
          </a:p>
          <a:p>
            <a:r>
              <a:rPr lang="en-US" sz="2800" dirty="0">
                <a:latin typeface="Times New Roman" panose="02020603050405020304" pitchFamily="18" charset="0"/>
                <a:cs typeface="Times New Roman" panose="02020603050405020304" pitchFamily="18" charset="0"/>
              </a:rPr>
              <a:t>Customers have to login for buying any product.</a:t>
            </a:r>
          </a:p>
          <a:p>
            <a:r>
              <a:rPr lang="en-US" sz="2800" dirty="0">
                <a:latin typeface="Times New Roman" panose="02020603050405020304" pitchFamily="18" charset="0"/>
                <a:cs typeface="Times New Roman" panose="02020603050405020304" pitchFamily="18" charset="0"/>
              </a:rPr>
              <a:t>Payment can be made by cash on </a:t>
            </a:r>
            <a:r>
              <a:rPr lang="en-US" sz="2800" dirty="0" smtClean="0">
                <a:latin typeface="Times New Roman" panose="02020603050405020304" pitchFamily="18" charset="0"/>
                <a:cs typeface="Times New Roman" panose="02020603050405020304" pitchFamily="18" charset="0"/>
              </a:rPr>
              <a:t>delivery.</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8439868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andwritten thank you and smiley face on a sticky note">
            <a:extLst>
              <a:ext uri="{FF2B5EF4-FFF2-40B4-BE49-F238E27FC236}">
                <a16:creationId xmlns:a16="http://schemas.microsoft.com/office/drawing/2014/main" id="{315D9116-1539-4B86-BFB1-FF63EE4875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9687" y="583096"/>
            <a:ext cx="6385063" cy="52876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8356264"/>
      </p:ext>
    </p:extLst>
  </p:cSld>
  <p:clrMapOvr>
    <a:masterClrMapping/>
  </p:clrMapOvr>
  <p:transition spd="slow">
    <p:wheel spokes="1"/>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D2C4B-191A-4B91-BD45-8BEC3919CF81}"/>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A8E68035-F83E-4F3B-AE5F-EAA40903D866}"/>
              </a:ext>
            </a:extLst>
          </p:cNvPr>
          <p:cNvSpPr>
            <a:spLocks noGrp="1"/>
          </p:cNvSpPr>
          <p:nvPr>
            <p:ph idx="1"/>
          </p:nvPr>
        </p:nvSpPr>
        <p:spPr/>
        <p:txBody>
          <a:bodyPr>
            <a:normAutofit fontScale="92500" lnSpcReduction="20000"/>
          </a:bodyPr>
          <a:lstStyle/>
          <a:p>
            <a:pPr marL="0" marR="0"/>
            <a:r>
              <a:rPr lang="en-US" sz="2400" dirty="0">
                <a:solidFill>
                  <a:srgbClr val="212529"/>
                </a:solidFill>
                <a:effectLst/>
                <a:latin typeface="Times New Roman" panose="02020603050405020304" pitchFamily="18" charset="0"/>
                <a:ea typeface="Times New Roman" panose="02020603050405020304" pitchFamily="18" charset="0"/>
              </a:rPr>
              <a:t>As our economy grows, more and more people are moving to cities from villages and small towns. The direct result of urbanisation is the mushrooming of concrete jungle in cities. This leads to less and less space for greenery and planting, which results in city-dwellers losing contact with nature.</a:t>
            </a:r>
            <a:endParaRPr lang="en-US" sz="2400" dirty="0">
              <a:effectLst/>
              <a:latin typeface="Times New Roman" panose="02020603050405020304" pitchFamily="18" charset="0"/>
              <a:ea typeface="Times New Roman" panose="02020603050405020304" pitchFamily="18" charset="0"/>
            </a:endParaRPr>
          </a:p>
          <a:p>
            <a:pPr marL="0" marR="0"/>
            <a:r>
              <a:rPr lang="en-US" sz="2400" dirty="0">
                <a:solidFill>
                  <a:srgbClr val="212529"/>
                </a:solidFill>
                <a:effectLst/>
                <a:latin typeface="Times New Roman" panose="02020603050405020304" pitchFamily="18" charset="0"/>
                <a:ea typeface="Times New Roman" panose="02020603050405020304" pitchFamily="18" charset="0"/>
              </a:rPr>
              <a:t>That's why people living in cities are inclined to develop mini gardens or planting areas according to the space available in their house or offices. Moreover, people are now more aware of the benefits of greenery around them, which is another reason for them to consider planting.</a:t>
            </a:r>
            <a:endParaRPr lang="en-US" sz="2400" dirty="0">
              <a:effectLst/>
              <a:latin typeface="Times New Roman" panose="02020603050405020304" pitchFamily="18" charset="0"/>
              <a:ea typeface="Times New Roman" panose="02020603050405020304" pitchFamily="18" charset="0"/>
            </a:endParaRPr>
          </a:p>
          <a:p>
            <a:pPr marL="0" marR="0"/>
            <a:r>
              <a:rPr lang="en-US" sz="2400" dirty="0">
                <a:solidFill>
                  <a:srgbClr val="212529"/>
                </a:solidFill>
                <a:effectLst/>
                <a:latin typeface="Times New Roman" panose="02020603050405020304" pitchFamily="18" charset="0"/>
                <a:ea typeface="Times New Roman" panose="02020603050405020304" pitchFamily="18" charset="0"/>
              </a:rPr>
              <a:t>So, by the utmost love for nature and having enthusiasm for gardening, we are starting an online plant nursery and help others fulfill their desire to be near plants and nature all the time.</a:t>
            </a:r>
            <a:endParaRPr lang="en-US" sz="2400" dirty="0">
              <a:effectLst/>
              <a:latin typeface="Times New Roman" panose="02020603050405020304" pitchFamily="18" charset="0"/>
              <a:ea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41357539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40A72-4289-4D0E-AC97-5FB80B231B23}"/>
              </a:ext>
            </a:extLst>
          </p:cNvPr>
          <p:cNvSpPr>
            <a:spLocks noGrp="1"/>
          </p:cNvSpPr>
          <p:nvPr>
            <p:ph type="title"/>
          </p:nvPr>
        </p:nvSpPr>
        <p:spPr/>
        <p:txBody>
          <a:bodyPr/>
          <a:lstStyle/>
          <a:p>
            <a:r>
              <a:rPr lang="en-US" dirty="0" smtClean="0">
                <a:effectLst/>
                <a:latin typeface="Times New Roman" panose="02020603050405020304" pitchFamily="18" charset="0"/>
                <a:ea typeface="Times New Roman" panose="02020603050405020304" pitchFamily="18" charset="0"/>
              </a:rPr>
              <a:t>PROBLEM </a:t>
            </a:r>
            <a:r>
              <a:rPr lang="en-US" sz="1800" dirty="0" smtClean="0">
                <a:effectLst/>
                <a:latin typeface="Times New Roman" panose="02020603050405020304" pitchFamily="18" charset="0"/>
                <a:ea typeface="Times New Roman" panose="02020603050405020304" pitchFamily="18" charset="0"/>
              </a:rPr>
              <a:t> </a:t>
            </a:r>
            <a:r>
              <a:rPr lang="en-US" dirty="0" smtClean="0">
                <a:effectLst/>
                <a:latin typeface="Times New Roman" panose="02020603050405020304" pitchFamily="18" charset="0"/>
                <a:ea typeface="Times New Roman" panose="02020603050405020304" pitchFamily="18" charset="0"/>
              </a:rPr>
              <a:t>STATEMENT</a:t>
            </a:r>
            <a:endParaRPr lang="en-US" dirty="0"/>
          </a:p>
        </p:txBody>
      </p:sp>
      <p:sp>
        <p:nvSpPr>
          <p:cNvPr id="3" name="Content Placeholder 2">
            <a:extLst>
              <a:ext uri="{FF2B5EF4-FFF2-40B4-BE49-F238E27FC236}">
                <a16:creationId xmlns:a16="http://schemas.microsoft.com/office/drawing/2014/main" id="{343C49D9-54ED-4C47-8784-36AF8843C89E}"/>
              </a:ext>
            </a:extLst>
          </p:cNvPr>
          <p:cNvSpPr>
            <a:spLocks noGrp="1"/>
          </p:cNvSpPr>
          <p:nvPr>
            <p:ph idx="1"/>
          </p:nvPr>
        </p:nvSpPr>
        <p:spPr/>
        <p:txBody>
          <a:bodyPr>
            <a:normAutofit fontScale="92500"/>
          </a:bodyPr>
          <a:lstStyle/>
          <a:p>
            <a:pPr marL="0" marR="0">
              <a:lnSpc>
                <a:spcPct val="115000"/>
              </a:lnSpc>
              <a:spcBef>
                <a:spcPts val="0"/>
              </a:spcBef>
              <a:spcAft>
                <a:spcPts val="1000"/>
              </a:spcAft>
            </a:pPr>
            <a:r>
              <a:rPr lang="en-US" sz="2400" dirty="0">
                <a:effectLst/>
                <a:latin typeface="Times New Roman" panose="02020603050405020304" pitchFamily="18" charset="0"/>
                <a:ea typeface="Arial Unicode MS"/>
              </a:rPr>
              <a:t>Many people who wants to buy plants directly go to the nearby nursery and buy the plants. However the problem is that most of them have some information about popular plant items and same goes for the sellers which is not good for expansion of the nursery business. </a:t>
            </a:r>
          </a:p>
          <a:p>
            <a:pPr marL="0" marR="0">
              <a:lnSpc>
                <a:spcPct val="115000"/>
              </a:lnSpc>
              <a:spcBef>
                <a:spcPts val="0"/>
              </a:spcBef>
              <a:spcAft>
                <a:spcPts val="1000"/>
              </a:spcAft>
            </a:pPr>
            <a:r>
              <a:rPr lang="en-US" sz="2400" dirty="0">
                <a:effectLst/>
                <a:latin typeface="Times New Roman" panose="02020603050405020304" pitchFamily="18" charset="0"/>
                <a:ea typeface="Arial Unicode MS"/>
              </a:rPr>
              <a:t>Customer does not compare plant price with other shopkeepers at the same time .In nursery there is no facility for online payment only cash may be consumed .we cannot purchase plants through online mode. The number of nurseries is not growing nowadays which limits it's reach. </a:t>
            </a:r>
          </a:p>
          <a:p>
            <a:endParaRPr lang="en-US" dirty="0"/>
          </a:p>
        </p:txBody>
      </p:sp>
    </p:spTree>
    <p:extLst>
      <p:ext uri="{BB962C8B-B14F-4D97-AF65-F5344CB8AC3E}">
        <p14:creationId xmlns:p14="http://schemas.microsoft.com/office/powerpoint/2010/main" val="34819214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B1201-5664-4693-AC57-D5EA506EA965}"/>
              </a:ext>
            </a:extLst>
          </p:cNvPr>
          <p:cNvSpPr>
            <a:spLocks noGrp="1"/>
          </p:cNvSpPr>
          <p:nvPr>
            <p:ph type="title"/>
          </p:nvPr>
        </p:nvSpPr>
        <p:spPr/>
        <p:txBody>
          <a:bodyPr>
            <a:normAutofit/>
          </a:bodyPr>
          <a:lstStyle/>
          <a:p>
            <a:r>
              <a:rPr lang="en-US" dirty="0">
                <a:effectLst/>
                <a:latin typeface="Times New Roman" panose="02020603050405020304" pitchFamily="18" charset="0"/>
                <a:ea typeface="Times New Roman" panose="02020603050405020304" pitchFamily="18" charset="0"/>
              </a:rPr>
              <a:t>AIM AND OBJECTIVES</a:t>
            </a:r>
            <a:endParaRPr lang="en-US" dirty="0"/>
          </a:p>
        </p:txBody>
      </p:sp>
      <p:sp>
        <p:nvSpPr>
          <p:cNvPr id="3" name="Content Placeholder 2">
            <a:extLst>
              <a:ext uri="{FF2B5EF4-FFF2-40B4-BE49-F238E27FC236}">
                <a16:creationId xmlns:a16="http://schemas.microsoft.com/office/drawing/2014/main" id="{AAA02AE5-300B-43B4-807F-DC013688DE18}"/>
              </a:ext>
            </a:extLst>
          </p:cNvPr>
          <p:cNvSpPr>
            <a:spLocks noGrp="1"/>
          </p:cNvSpPr>
          <p:nvPr>
            <p:ph idx="1"/>
          </p:nvPr>
        </p:nvSpPr>
        <p:spPr/>
        <p:txBody>
          <a:bodyPr>
            <a:normAutofit/>
          </a:bodyPr>
          <a:lstStyle/>
          <a:p>
            <a:pPr marL="342900" marR="0" lvl="0" indent="-342900">
              <a:spcBef>
                <a:spcPts val="0"/>
              </a:spcBef>
              <a:spcAft>
                <a:spcPts val="0"/>
              </a:spcAft>
              <a:buFont typeface="Symbol" panose="05050102010706020507" pitchFamily="18" charset="2"/>
              <a:buChar char=""/>
            </a:pPr>
            <a:r>
              <a:rPr lang="en-US" sz="2400" dirty="0">
                <a:effectLst/>
                <a:latin typeface="Times New Roman" panose="02020603050405020304" pitchFamily="18" charset="0"/>
                <a:ea typeface="Times New Roman" panose="02020603050405020304" pitchFamily="18" charset="0"/>
              </a:rPr>
              <a:t>To provide plants in online way.</a:t>
            </a:r>
          </a:p>
          <a:p>
            <a:pPr marL="342900" marR="0" lvl="0" indent="-342900">
              <a:spcBef>
                <a:spcPts val="0"/>
              </a:spcBef>
              <a:spcAft>
                <a:spcPts val="0"/>
              </a:spcAft>
              <a:buFont typeface="Symbol" panose="05050102010706020507" pitchFamily="18" charset="2"/>
              <a:buChar char=""/>
            </a:pPr>
            <a:r>
              <a:rPr lang="en-US" sz="2400" dirty="0">
                <a:effectLst/>
                <a:latin typeface="Times New Roman" panose="02020603050405020304" pitchFamily="18" charset="0"/>
                <a:ea typeface="Times New Roman" panose="02020603050405020304" pitchFamily="18" charset="0"/>
              </a:rPr>
              <a:t>To provide rare plants to plants lovers which are difficult </a:t>
            </a:r>
            <a:endParaRPr lang="en-US" sz="2400" dirty="0" smtClean="0">
              <a:effectLst/>
              <a:latin typeface="Times New Roman" panose="02020603050405020304" pitchFamily="18" charset="0"/>
              <a:ea typeface="Times New Roman" panose="02020603050405020304" pitchFamily="18" charset="0"/>
            </a:endParaRPr>
          </a:p>
          <a:p>
            <a:pPr marL="0" marR="0" lvl="0" indent="0">
              <a:spcBef>
                <a:spcPts val="0"/>
              </a:spcBef>
              <a:spcAft>
                <a:spcPts val="0"/>
              </a:spcAft>
              <a:buNone/>
            </a:pPr>
            <a:r>
              <a:rPr lang="en-US" sz="2400" dirty="0" smtClean="0">
                <a:latin typeface="Times New Roman" panose="02020603050405020304" pitchFamily="18" charset="0"/>
                <a:ea typeface="Times New Roman" panose="02020603050405020304" pitchFamily="18" charset="0"/>
              </a:rPr>
              <a:t>     </a:t>
            </a:r>
            <a:r>
              <a:rPr lang="en-US" sz="2400" dirty="0" smtClean="0">
                <a:effectLst/>
                <a:latin typeface="Times New Roman" panose="02020603050405020304" pitchFamily="18" charset="0"/>
                <a:ea typeface="Times New Roman" panose="02020603050405020304" pitchFamily="18" charset="0"/>
              </a:rPr>
              <a:t>to </a:t>
            </a:r>
            <a:r>
              <a:rPr lang="en-US" sz="2400" dirty="0">
                <a:effectLst/>
                <a:latin typeface="Times New Roman" panose="02020603050405020304" pitchFamily="18" charset="0"/>
                <a:ea typeface="Times New Roman" panose="02020603050405020304" pitchFamily="18" charset="0"/>
              </a:rPr>
              <a:t>find in their surrounding.</a:t>
            </a:r>
          </a:p>
          <a:p>
            <a:pPr marL="342900" marR="0" lvl="0" indent="-342900">
              <a:spcBef>
                <a:spcPts val="0"/>
              </a:spcBef>
              <a:spcAft>
                <a:spcPts val="0"/>
              </a:spcAft>
              <a:buFont typeface="Symbol" panose="05050102010706020507" pitchFamily="18" charset="2"/>
              <a:buChar char=""/>
            </a:pPr>
            <a:r>
              <a:rPr lang="en-US" sz="2400" dirty="0">
                <a:effectLst/>
                <a:latin typeface="Times New Roman" panose="02020603050405020304" pitchFamily="18" charset="0"/>
                <a:ea typeface="Times New Roman" panose="02020603050405020304" pitchFamily="18" charset="0"/>
              </a:rPr>
              <a:t>To expand the scope of plant nurseries by going online.</a:t>
            </a:r>
          </a:p>
          <a:p>
            <a:pPr marL="342900" marR="0" lvl="0" indent="-342900">
              <a:spcBef>
                <a:spcPts val="0"/>
              </a:spcBef>
              <a:spcAft>
                <a:spcPts val="0"/>
              </a:spcAft>
              <a:buFont typeface="Symbol" panose="05050102010706020507" pitchFamily="18" charset="2"/>
              <a:buChar char=""/>
            </a:pPr>
            <a:r>
              <a:rPr lang="en-US" sz="2400" dirty="0">
                <a:effectLst/>
                <a:latin typeface="Times New Roman" panose="02020603050405020304" pitchFamily="18" charset="0"/>
                <a:ea typeface="Times New Roman" panose="02020603050405020304" pitchFamily="18" charset="0"/>
              </a:rPr>
              <a:t>To provide </a:t>
            </a:r>
            <a:r>
              <a:rPr lang="en-US" sz="2400" dirty="0" smtClean="0">
                <a:effectLst/>
                <a:latin typeface="Times New Roman" panose="02020603050405020304" pitchFamily="18" charset="0"/>
                <a:ea typeface="Times New Roman" panose="02020603050405020304" pitchFamily="18" charset="0"/>
              </a:rPr>
              <a:t>information </a:t>
            </a:r>
            <a:r>
              <a:rPr lang="en-US" sz="2400" dirty="0">
                <a:effectLst/>
                <a:latin typeface="Times New Roman" panose="02020603050405020304" pitchFamily="18" charset="0"/>
                <a:ea typeface="Times New Roman" panose="02020603050405020304" pitchFamily="18" charset="0"/>
              </a:rPr>
              <a:t>about plants in deep to the customers from beginning to end. </a:t>
            </a:r>
          </a:p>
          <a:p>
            <a:pPr marL="342900" marR="0" lvl="0" indent="-342900">
              <a:spcBef>
                <a:spcPts val="0"/>
              </a:spcBef>
              <a:spcAft>
                <a:spcPts val="0"/>
              </a:spcAft>
              <a:buFont typeface="Symbol" panose="05050102010706020507" pitchFamily="18" charset="2"/>
              <a:buChar char=""/>
            </a:pPr>
            <a:r>
              <a:rPr lang="en-US" sz="2400" dirty="0">
                <a:effectLst/>
                <a:latin typeface="Times New Roman" panose="02020603050405020304" pitchFamily="18" charset="0"/>
                <a:ea typeface="Times New Roman" panose="02020603050405020304" pitchFamily="18" charset="0"/>
              </a:rPr>
              <a:t>To make people aware of plants other than ordinary ones.</a:t>
            </a:r>
          </a:p>
          <a:p>
            <a:pPr marL="0" indent="0">
              <a:buNone/>
            </a:pPr>
            <a:endParaRPr lang="en-US" sz="2400" dirty="0"/>
          </a:p>
        </p:txBody>
      </p:sp>
    </p:spTree>
    <p:extLst>
      <p:ext uri="{BB962C8B-B14F-4D97-AF65-F5344CB8AC3E}">
        <p14:creationId xmlns:p14="http://schemas.microsoft.com/office/powerpoint/2010/main" val="21134602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D11A3-C203-4587-BB60-43C5B1A1C556}"/>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FEATURES</a:t>
            </a:r>
          </a:p>
        </p:txBody>
      </p:sp>
      <p:sp>
        <p:nvSpPr>
          <p:cNvPr id="3" name="Content Placeholder 2">
            <a:extLst>
              <a:ext uri="{FF2B5EF4-FFF2-40B4-BE49-F238E27FC236}">
                <a16:creationId xmlns:a16="http://schemas.microsoft.com/office/drawing/2014/main" id="{6AF87FF8-6CCC-42FC-ACE0-04016BC8E483}"/>
              </a:ext>
            </a:extLst>
          </p:cNvPr>
          <p:cNvSpPr>
            <a:spLocks noGrp="1"/>
          </p:cNvSpPr>
          <p:nvPr>
            <p:ph idx="1"/>
          </p:nvPr>
        </p:nvSpPr>
        <p:spPr/>
        <p:txBody>
          <a:bodyPr>
            <a:normAutofit lnSpcReduction="10000"/>
          </a:bodyPr>
          <a:lstStyle/>
          <a:p>
            <a:r>
              <a:rPr lang="en-US" sz="2400" b="0" spc="15" dirty="0">
                <a:solidFill>
                  <a:srgbClr val="333333"/>
                </a:solidFill>
                <a:effectLst/>
                <a:latin typeface="Times New Roman" panose="02020603050405020304" pitchFamily="18" charset="0"/>
                <a:ea typeface="Helvetica Neue"/>
                <a:cs typeface="Helvetica Neue"/>
              </a:rPr>
              <a:t>We will grow our own plants in a backyard nursery and also buy some plants wholesale for extra help. </a:t>
            </a:r>
          </a:p>
          <a:p>
            <a:r>
              <a:rPr lang="en-US" sz="2400" spc="15" dirty="0">
                <a:solidFill>
                  <a:srgbClr val="333333"/>
                </a:solidFill>
                <a:latin typeface="Times New Roman" panose="02020603050405020304" pitchFamily="18" charset="0"/>
                <a:ea typeface="Helvetica Neue"/>
                <a:cs typeface="Helvetica Neue"/>
              </a:rPr>
              <a:t>Only owners/worker will be able to add, delete any products or update the website.</a:t>
            </a:r>
            <a:r>
              <a:rPr lang="en-US" sz="2400" b="0" spc="15" dirty="0">
                <a:solidFill>
                  <a:srgbClr val="333333"/>
                </a:solidFill>
                <a:effectLst/>
                <a:latin typeface="Times New Roman" panose="02020603050405020304" pitchFamily="18" charset="0"/>
                <a:ea typeface="Helvetica Neue"/>
                <a:cs typeface="Helvetica Neue"/>
              </a:rPr>
              <a:t> </a:t>
            </a:r>
          </a:p>
          <a:p>
            <a:r>
              <a:rPr lang="en-US" sz="2400" b="0" spc="15" dirty="0">
                <a:solidFill>
                  <a:srgbClr val="333333"/>
                </a:solidFill>
                <a:effectLst/>
                <a:latin typeface="Times New Roman" panose="02020603050405020304" pitchFamily="18" charset="0"/>
                <a:ea typeface="Helvetica Neue"/>
                <a:cs typeface="Helvetica Neue"/>
              </a:rPr>
              <a:t>For shipping we will not only protect the plants from damage, but also keep them alive. Plants will be wrapped in a moist paper towel and then it will be wrapped by plastic and newspaper to keep them safe. </a:t>
            </a:r>
          </a:p>
          <a:p>
            <a:r>
              <a:rPr lang="en-US" sz="2400" b="0" spc="15" dirty="0">
                <a:solidFill>
                  <a:srgbClr val="333333"/>
                </a:solidFill>
                <a:effectLst/>
                <a:latin typeface="Times New Roman" panose="02020603050405020304" pitchFamily="18" charset="0"/>
                <a:ea typeface="Helvetica Neue"/>
                <a:cs typeface="Helvetica Neue"/>
              </a:rPr>
              <a:t>Door to door service will be provided. Payment mode is cash on delivery.</a:t>
            </a:r>
            <a:endParaRPr lang="en-US" sz="2400" b="1" dirty="0">
              <a:solidFill>
                <a:srgbClr val="5B9BD5"/>
              </a:solidFill>
              <a:effectLst/>
              <a:latin typeface="Helvetica Neue"/>
              <a:ea typeface="Helvetica Neue"/>
              <a:cs typeface="Helvetica Neue"/>
            </a:endParaRPr>
          </a:p>
          <a:p>
            <a:endParaRPr lang="en-US" sz="2400" dirty="0"/>
          </a:p>
        </p:txBody>
      </p:sp>
    </p:spTree>
    <p:extLst>
      <p:ext uri="{BB962C8B-B14F-4D97-AF65-F5344CB8AC3E}">
        <p14:creationId xmlns:p14="http://schemas.microsoft.com/office/powerpoint/2010/main" val="33565691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84EF6-28F6-4742-832E-17CBFC27C7A2}"/>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HARDWARE AND SOFTWARE </a:t>
            </a:r>
          </a:p>
        </p:txBody>
      </p:sp>
      <p:sp>
        <p:nvSpPr>
          <p:cNvPr id="3" name="Content Placeholder 2">
            <a:extLst>
              <a:ext uri="{FF2B5EF4-FFF2-40B4-BE49-F238E27FC236}">
                <a16:creationId xmlns:a16="http://schemas.microsoft.com/office/drawing/2014/main" id="{7F9757FB-E4D0-4C14-9CA4-39C8A228FC43}"/>
              </a:ext>
            </a:extLst>
          </p:cNvPr>
          <p:cNvSpPr>
            <a:spLocks noGrp="1"/>
          </p:cNvSpPr>
          <p:nvPr>
            <p:ph idx="1"/>
          </p:nvPr>
        </p:nvSpPr>
        <p:spPr>
          <a:xfrm>
            <a:off x="806116" y="1696453"/>
            <a:ext cx="8867272" cy="4957009"/>
          </a:xfrm>
        </p:spPr>
        <p:txBody>
          <a:bodyPr>
            <a:normAutofit lnSpcReduction="10000"/>
          </a:bodyPr>
          <a:lstStyle/>
          <a:p>
            <a:pPr marR="0">
              <a:lnSpc>
                <a:spcPct val="150000"/>
              </a:lnSpc>
              <a:spcBef>
                <a:spcPts val="0"/>
              </a:spcBef>
              <a:spcAft>
                <a:spcPts val="800"/>
              </a:spcAft>
              <a:buFont typeface="Wingdings" panose="05000000000000000000" pitchFamily="2" charset="2"/>
              <a:buChar char="Ø"/>
            </a:pPr>
            <a:r>
              <a:rPr lang="en-US" sz="1800" b="1" dirty="0" smtClean="0">
                <a:solidFill>
                  <a:schemeClr val="accent2"/>
                </a:solidFill>
                <a:effectLst/>
                <a:uFill>
                  <a:solidFill>
                    <a:srgbClr val="000000"/>
                  </a:solidFill>
                </a:uFill>
                <a:latin typeface="Times New Roman" panose="02020603050405020304" pitchFamily="18" charset="0"/>
                <a:ea typeface="Arial Unicode MS"/>
                <a:cs typeface="Times New Roman" panose="02020603050405020304" pitchFamily="18" charset="0"/>
              </a:rPr>
              <a:t>Front End	:												</a:t>
            </a:r>
            <a:endParaRPr lang="en-US" sz="1800" dirty="0">
              <a:solidFill>
                <a:schemeClr val="accent2"/>
              </a:solidFill>
              <a:effectLst/>
              <a:uFill>
                <a:solidFill>
                  <a:srgbClr val="000000"/>
                </a:solidFill>
              </a:uFill>
              <a:latin typeface="Times New Roman" panose="02020603050405020304" pitchFamily="18" charset="0"/>
              <a:ea typeface="Arial Unicode MS"/>
              <a:cs typeface="Arial Unicode MS"/>
            </a:endParaRPr>
          </a:p>
          <a:p>
            <a:pPr marL="342900" marR="0" indent="-342900">
              <a:lnSpc>
                <a:spcPct val="150000"/>
              </a:lnSpc>
              <a:spcBef>
                <a:spcPts val="0"/>
              </a:spcBef>
              <a:spcAft>
                <a:spcPts val="800"/>
              </a:spcAft>
              <a:buFont typeface="+mj-lt"/>
              <a:buAutoNum type="arabicPeriod"/>
            </a:pPr>
            <a:r>
              <a:rPr lang="en-US" sz="1800" dirty="0" smtClean="0">
                <a:solidFill>
                  <a:srgbClr val="92D050"/>
                </a:solidFill>
                <a:effectLst/>
                <a:uFill>
                  <a:solidFill>
                    <a:srgbClr val="000000"/>
                  </a:solidFill>
                </a:uFill>
                <a:latin typeface="Times New Roman" panose="02020603050405020304" pitchFamily="18" charset="0"/>
                <a:ea typeface="Arial Unicode MS"/>
                <a:cs typeface="Arial Unicode MS"/>
              </a:rPr>
              <a:t>HTML							</a:t>
            </a:r>
          </a:p>
          <a:p>
            <a:pPr marL="342900" marR="0" indent="-342900">
              <a:lnSpc>
                <a:spcPct val="150000"/>
              </a:lnSpc>
              <a:spcBef>
                <a:spcPts val="0"/>
              </a:spcBef>
              <a:spcAft>
                <a:spcPts val="800"/>
              </a:spcAft>
              <a:buFont typeface="+mj-lt"/>
              <a:buAutoNum type="arabicPeriod"/>
            </a:pPr>
            <a:r>
              <a:rPr lang="en-US" sz="1800" dirty="0" smtClean="0">
                <a:solidFill>
                  <a:srgbClr val="92D050"/>
                </a:solidFill>
                <a:effectLst/>
                <a:uFill>
                  <a:solidFill>
                    <a:srgbClr val="000000"/>
                  </a:solidFill>
                </a:uFill>
                <a:latin typeface="Times New Roman" panose="02020603050405020304" pitchFamily="18" charset="0"/>
                <a:ea typeface="Arial Unicode MS"/>
                <a:cs typeface="Arial Unicode MS"/>
              </a:rPr>
              <a:t>CSS</a:t>
            </a:r>
          </a:p>
          <a:p>
            <a:pPr marL="342900" marR="0" indent="-342900">
              <a:lnSpc>
                <a:spcPct val="150000"/>
              </a:lnSpc>
              <a:spcBef>
                <a:spcPts val="0"/>
              </a:spcBef>
              <a:spcAft>
                <a:spcPts val="800"/>
              </a:spcAft>
              <a:buFont typeface="+mj-lt"/>
              <a:buAutoNum type="arabicPeriod"/>
            </a:pPr>
            <a:r>
              <a:rPr lang="en-US" sz="1800" dirty="0" smtClean="0">
                <a:solidFill>
                  <a:srgbClr val="92D050"/>
                </a:solidFill>
                <a:effectLst/>
                <a:uFill>
                  <a:solidFill>
                    <a:srgbClr val="000000"/>
                  </a:solidFill>
                </a:uFill>
                <a:latin typeface="Times New Roman" panose="02020603050405020304" pitchFamily="18" charset="0"/>
                <a:ea typeface="Arial Unicode MS"/>
                <a:cs typeface="Arial Unicode MS"/>
              </a:rPr>
              <a:t>JavaScript</a:t>
            </a:r>
            <a:endParaRPr lang="en-US" sz="1800" dirty="0">
              <a:solidFill>
                <a:srgbClr val="92D050"/>
              </a:solidFill>
              <a:effectLst/>
              <a:uFill>
                <a:solidFill>
                  <a:srgbClr val="000000"/>
                </a:solidFill>
              </a:uFill>
              <a:latin typeface="Times New Roman" panose="02020603050405020304" pitchFamily="18" charset="0"/>
              <a:ea typeface="Arial Unicode MS"/>
              <a:cs typeface="Arial Unicode MS"/>
            </a:endParaRPr>
          </a:p>
          <a:p>
            <a:pPr marL="342900" marR="0" indent="-342900">
              <a:lnSpc>
                <a:spcPct val="150000"/>
              </a:lnSpc>
              <a:spcBef>
                <a:spcPts val="0"/>
              </a:spcBef>
              <a:spcAft>
                <a:spcPts val="800"/>
              </a:spcAft>
              <a:buFont typeface="+mj-lt"/>
              <a:buAutoNum type="arabicPeriod"/>
            </a:pPr>
            <a:r>
              <a:rPr lang="en-US" sz="1800" dirty="0">
                <a:solidFill>
                  <a:srgbClr val="92D050"/>
                </a:solidFill>
                <a:effectLst/>
                <a:uFill>
                  <a:solidFill>
                    <a:srgbClr val="000000"/>
                  </a:solidFill>
                </a:uFill>
                <a:latin typeface="Times New Roman" panose="02020603050405020304" pitchFamily="18" charset="0"/>
                <a:ea typeface="Arial Unicode MS"/>
                <a:cs typeface="Arial Unicode MS"/>
              </a:rPr>
              <a:t>Bootstrap</a:t>
            </a:r>
          </a:p>
          <a:p>
            <a:pPr marL="228600" marR="0">
              <a:lnSpc>
                <a:spcPct val="150000"/>
              </a:lnSpc>
              <a:spcBef>
                <a:spcPts val="0"/>
              </a:spcBef>
              <a:spcAft>
                <a:spcPts val="800"/>
              </a:spcAft>
              <a:buFont typeface="Wingdings" panose="05000000000000000000" pitchFamily="2" charset="2"/>
              <a:buChar char="Ø"/>
            </a:pPr>
            <a:r>
              <a:rPr lang="en-US" sz="1800" b="1" dirty="0" smtClean="0">
                <a:solidFill>
                  <a:schemeClr val="accent2"/>
                </a:solidFill>
                <a:effectLst/>
                <a:uFill>
                  <a:solidFill>
                    <a:srgbClr val="000000"/>
                  </a:solidFill>
                </a:uFill>
                <a:latin typeface="Times New Roman" panose="02020603050405020304" pitchFamily="18" charset="0"/>
                <a:ea typeface="Arial Unicode MS"/>
                <a:cs typeface="Times New Roman" panose="02020603050405020304" pitchFamily="18" charset="0"/>
              </a:rPr>
              <a:t>Back End</a:t>
            </a:r>
            <a:endParaRPr lang="en-US" sz="1800" dirty="0">
              <a:solidFill>
                <a:schemeClr val="accent2"/>
              </a:solidFill>
              <a:effectLst/>
              <a:uFill>
                <a:solidFill>
                  <a:srgbClr val="000000"/>
                </a:solidFill>
              </a:uFill>
              <a:latin typeface="Times New Roman" panose="02020603050405020304" pitchFamily="18" charset="0"/>
              <a:ea typeface="Arial Unicode MS"/>
              <a:cs typeface="Arial Unicode MS"/>
            </a:endParaRPr>
          </a:p>
          <a:p>
            <a:pPr marL="342900" marR="0" indent="-342900">
              <a:lnSpc>
                <a:spcPct val="150000"/>
              </a:lnSpc>
              <a:spcBef>
                <a:spcPts val="0"/>
              </a:spcBef>
              <a:spcAft>
                <a:spcPts val="800"/>
              </a:spcAft>
              <a:buFont typeface="+mj-lt"/>
              <a:buAutoNum type="arabicPeriod"/>
            </a:pPr>
            <a:r>
              <a:rPr lang="en-US" sz="1800" dirty="0" smtClean="0">
                <a:solidFill>
                  <a:schemeClr val="accent1"/>
                </a:solidFill>
                <a:effectLst/>
                <a:uFill>
                  <a:solidFill>
                    <a:srgbClr val="000000"/>
                  </a:solidFill>
                </a:uFill>
                <a:latin typeface="Times New Roman" panose="02020603050405020304" pitchFamily="18" charset="0"/>
                <a:ea typeface="Arial Unicode MS"/>
                <a:cs typeface="Times New Roman" panose="02020603050405020304" pitchFamily="18" charset="0"/>
              </a:rPr>
              <a:t>PHP</a:t>
            </a:r>
            <a:endParaRPr lang="en-US" dirty="0">
              <a:solidFill>
                <a:schemeClr val="accent1"/>
              </a:solidFill>
              <a:uFill>
                <a:solidFill>
                  <a:srgbClr val="000000"/>
                </a:solidFill>
              </a:uFill>
              <a:latin typeface="Times New Roman" panose="02020603050405020304" pitchFamily="18" charset="0"/>
              <a:ea typeface="Arial Unicode MS"/>
              <a:cs typeface="Times New Roman" panose="02020603050405020304" pitchFamily="18" charset="0"/>
            </a:endParaRPr>
          </a:p>
          <a:p>
            <a:pPr marL="342900" marR="0" indent="-342900">
              <a:lnSpc>
                <a:spcPct val="150000"/>
              </a:lnSpc>
              <a:spcBef>
                <a:spcPts val="0"/>
              </a:spcBef>
              <a:spcAft>
                <a:spcPts val="800"/>
              </a:spcAft>
              <a:buFont typeface="+mj-lt"/>
              <a:buAutoNum type="arabicPeriod"/>
            </a:pPr>
            <a:r>
              <a:rPr lang="en-US" dirty="0" smtClean="0">
                <a:solidFill>
                  <a:schemeClr val="accent1"/>
                </a:solidFill>
              </a:rPr>
              <a:t>MYSQL</a:t>
            </a:r>
          </a:p>
          <a:p>
            <a:pPr>
              <a:lnSpc>
                <a:spcPct val="150000"/>
              </a:lnSpc>
              <a:spcBef>
                <a:spcPts val="0"/>
              </a:spcBef>
              <a:spcAft>
                <a:spcPts val="800"/>
              </a:spcAft>
              <a:buFont typeface="Wingdings" panose="05000000000000000000" pitchFamily="2" charset="2"/>
              <a:buChar char="Ø"/>
            </a:pPr>
            <a:r>
              <a:rPr lang="en-US" dirty="0" smtClean="0">
                <a:solidFill>
                  <a:schemeClr val="accent2"/>
                </a:solidFill>
              </a:rPr>
              <a:t>Website Hosting:</a:t>
            </a:r>
          </a:p>
          <a:p>
            <a:pPr marL="0" indent="0">
              <a:lnSpc>
                <a:spcPct val="150000"/>
              </a:lnSpc>
              <a:spcBef>
                <a:spcPts val="0"/>
              </a:spcBef>
              <a:spcAft>
                <a:spcPts val="800"/>
              </a:spcAft>
              <a:buNone/>
            </a:pPr>
            <a:r>
              <a:rPr lang="en-US" dirty="0">
                <a:solidFill>
                  <a:schemeClr val="accent1"/>
                </a:solidFill>
              </a:rPr>
              <a:t>	</a:t>
            </a:r>
            <a:r>
              <a:rPr lang="en-US" dirty="0" smtClean="0">
                <a:solidFill>
                  <a:schemeClr val="accent1"/>
                </a:solidFill>
              </a:rPr>
              <a:t>000webhost(Free Hosting)</a:t>
            </a:r>
          </a:p>
          <a:p>
            <a:pPr>
              <a:lnSpc>
                <a:spcPct val="150000"/>
              </a:lnSpc>
              <a:spcBef>
                <a:spcPts val="0"/>
              </a:spcBef>
              <a:spcAft>
                <a:spcPts val="800"/>
              </a:spcAft>
            </a:pPr>
            <a:endParaRPr lang="en-US" dirty="0">
              <a:solidFill>
                <a:schemeClr val="accent1"/>
              </a:solidFill>
            </a:endParaRPr>
          </a:p>
        </p:txBody>
      </p:sp>
    </p:spTree>
    <p:extLst>
      <p:ext uri="{BB962C8B-B14F-4D97-AF65-F5344CB8AC3E}">
        <p14:creationId xmlns:p14="http://schemas.microsoft.com/office/powerpoint/2010/main" val="1340777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7837F-F398-4D85-B877-1E06D09657C4}"/>
              </a:ext>
            </a:extLst>
          </p:cNvPr>
          <p:cNvSpPr>
            <a:spLocks noGrp="1"/>
          </p:cNvSpPr>
          <p:nvPr>
            <p:ph type="title"/>
          </p:nvPr>
        </p:nvSpPr>
        <p:spPr/>
        <p:txBody>
          <a:bodyPr/>
          <a:lstStyle/>
          <a:p>
            <a:r>
              <a:rPr lang="en-US" dirty="0"/>
              <a:t>CONSTRAINTS</a:t>
            </a:r>
          </a:p>
        </p:txBody>
      </p:sp>
      <p:sp>
        <p:nvSpPr>
          <p:cNvPr id="3" name="Content Placeholder 2">
            <a:extLst>
              <a:ext uri="{FF2B5EF4-FFF2-40B4-BE49-F238E27FC236}">
                <a16:creationId xmlns:a16="http://schemas.microsoft.com/office/drawing/2014/main" id="{B4BD8F59-41A4-411E-9A93-1FD7555DBB13}"/>
              </a:ext>
            </a:extLst>
          </p:cNvPr>
          <p:cNvSpPr>
            <a:spLocks noGrp="1"/>
          </p:cNvSpPr>
          <p:nvPr>
            <p:ph idx="1"/>
          </p:nvPr>
        </p:nvSpPr>
        <p:spPr/>
        <p:txBody>
          <a:bodyPr>
            <a:normAutofit/>
          </a:bodyPr>
          <a:lstStyle/>
          <a:p>
            <a:pPr marL="342900" marR="0" lvl="0" indent="-342900">
              <a:lnSpc>
                <a:spcPct val="150000"/>
              </a:lnSpc>
              <a:spcBef>
                <a:spcPts val="0"/>
              </a:spcBef>
              <a:spcAft>
                <a:spcPts val="800"/>
              </a:spcAft>
              <a:buFont typeface="Symbol" panose="05050102010706020507" pitchFamily="18" charset="2"/>
              <a:buChar char=""/>
            </a:pPr>
            <a:r>
              <a:rPr lang="en-US" sz="2400" dirty="0">
                <a:solidFill>
                  <a:srgbClr val="000000"/>
                </a:solidFill>
                <a:effectLst/>
                <a:uFill>
                  <a:solidFill>
                    <a:srgbClr val="000000"/>
                  </a:solidFill>
                </a:uFill>
                <a:latin typeface="Times New Roman" panose="02020603050405020304" pitchFamily="18" charset="0"/>
                <a:ea typeface="Arial Unicode MS"/>
                <a:cs typeface="Times New Roman" panose="02020603050405020304" pitchFamily="18" charset="0"/>
              </a:rPr>
              <a:t>There will be no instant gratification because the item will be shipped to the customers.</a:t>
            </a:r>
            <a:endParaRPr lang="en-US" sz="2400" dirty="0">
              <a:solidFill>
                <a:srgbClr val="000000"/>
              </a:solidFill>
              <a:effectLst/>
              <a:uFill>
                <a:solidFill>
                  <a:srgbClr val="000000"/>
                </a:solidFill>
              </a:uFill>
              <a:latin typeface="Times New Roman" panose="02020603050405020304" pitchFamily="18" charset="0"/>
              <a:ea typeface="Arial Unicode MS"/>
              <a:cs typeface="Arial Unicode MS"/>
            </a:endParaRPr>
          </a:p>
          <a:p>
            <a:pPr marL="342900" marR="0" lvl="0" indent="-342900">
              <a:lnSpc>
                <a:spcPct val="150000"/>
              </a:lnSpc>
              <a:spcBef>
                <a:spcPts val="0"/>
              </a:spcBef>
              <a:spcAft>
                <a:spcPts val="800"/>
              </a:spcAft>
              <a:buFont typeface="Symbol" panose="05050102010706020507" pitchFamily="18" charset="2"/>
              <a:buChar char=""/>
            </a:pPr>
            <a:r>
              <a:rPr lang="en-US" sz="2400" dirty="0">
                <a:solidFill>
                  <a:srgbClr val="000000"/>
                </a:solidFill>
                <a:effectLst/>
                <a:uFill>
                  <a:solidFill>
                    <a:srgbClr val="000000"/>
                  </a:solidFill>
                </a:uFill>
                <a:latin typeface="Times New Roman" panose="02020603050405020304" pitchFamily="18" charset="0"/>
                <a:ea typeface="Arial Unicode MS"/>
                <a:cs typeface="Times New Roman" panose="02020603050405020304" pitchFamily="18" charset="0"/>
              </a:rPr>
              <a:t>Shipping charges and delays can be common problems.</a:t>
            </a:r>
            <a:endParaRPr lang="en-US" sz="2400" dirty="0">
              <a:solidFill>
                <a:srgbClr val="000000"/>
              </a:solidFill>
              <a:effectLst/>
              <a:uFill>
                <a:solidFill>
                  <a:srgbClr val="000000"/>
                </a:solidFill>
              </a:uFill>
              <a:latin typeface="Times New Roman" panose="02020603050405020304" pitchFamily="18" charset="0"/>
              <a:ea typeface="Arial Unicode MS"/>
              <a:cs typeface="Arial Unicode MS"/>
            </a:endParaRPr>
          </a:p>
          <a:p>
            <a:pPr marL="342900" marR="0" lvl="0" indent="-342900">
              <a:lnSpc>
                <a:spcPct val="150000"/>
              </a:lnSpc>
              <a:spcBef>
                <a:spcPts val="0"/>
              </a:spcBef>
              <a:spcAft>
                <a:spcPts val="800"/>
              </a:spcAft>
              <a:buFont typeface="Symbol" panose="05050102010706020507" pitchFamily="18" charset="2"/>
              <a:buChar char=""/>
            </a:pPr>
            <a:r>
              <a:rPr lang="en-US" sz="2400" dirty="0">
                <a:solidFill>
                  <a:srgbClr val="000000"/>
                </a:solidFill>
                <a:effectLst/>
                <a:uFill>
                  <a:solidFill>
                    <a:srgbClr val="000000"/>
                  </a:solidFill>
                </a:uFill>
                <a:latin typeface="Times New Roman" panose="02020603050405020304" pitchFamily="18" charset="0"/>
                <a:ea typeface="Arial Unicode MS"/>
                <a:cs typeface="Times New Roman" panose="02020603050405020304" pitchFamily="18" charset="0"/>
              </a:rPr>
              <a:t>There will be a delivery risk.</a:t>
            </a:r>
            <a:endParaRPr lang="en-US" sz="2400" dirty="0">
              <a:solidFill>
                <a:srgbClr val="000000"/>
              </a:solidFill>
              <a:effectLst/>
              <a:uFill>
                <a:solidFill>
                  <a:srgbClr val="000000"/>
                </a:solidFill>
              </a:uFill>
              <a:latin typeface="Times New Roman" panose="02020603050405020304" pitchFamily="18" charset="0"/>
              <a:ea typeface="Arial Unicode MS"/>
              <a:cs typeface="Arial Unicode MS"/>
            </a:endParaRPr>
          </a:p>
          <a:p>
            <a:pPr marL="0" indent="0">
              <a:buNone/>
            </a:pPr>
            <a:endParaRPr lang="en-US" sz="2400" dirty="0"/>
          </a:p>
        </p:txBody>
      </p:sp>
    </p:spTree>
    <p:extLst>
      <p:ext uri="{BB962C8B-B14F-4D97-AF65-F5344CB8AC3E}">
        <p14:creationId xmlns:p14="http://schemas.microsoft.com/office/powerpoint/2010/main" val="41427561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BF45E-73AA-4693-BA32-1CF8BC4A5EC8}"/>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SYSTEM FLOWCHART </a:t>
            </a:r>
          </a:p>
        </p:txBody>
      </p:sp>
      <p:pic>
        <p:nvPicPr>
          <p:cNvPr id="4" name="Content Placeholder 3">
            <a:extLst>
              <a:ext uri="{FF2B5EF4-FFF2-40B4-BE49-F238E27FC236}">
                <a16:creationId xmlns:a16="http://schemas.microsoft.com/office/drawing/2014/main" id="{134FCBDF-400C-4DD3-A059-A823F13CD9A6}"/>
              </a:ext>
            </a:extLst>
          </p:cNvPr>
          <p:cNvPicPr>
            <a:picLocks noGrp="1"/>
          </p:cNvPicPr>
          <p:nvPr>
            <p:ph idx="1"/>
          </p:nvPr>
        </p:nvPicPr>
        <p:blipFill>
          <a:blip r:embed="rId2" cstate="print"/>
          <a:srcRect l="26474" t="22992" r="50011" b="30471"/>
          <a:stretch/>
        </p:blipFill>
        <p:spPr>
          <a:xfrm>
            <a:off x="1098439" y="1930400"/>
            <a:ext cx="6132540" cy="4802187"/>
          </a:xfrm>
          <a:prstGeom prst="rect">
            <a:avLst/>
          </a:prstGeom>
          <a:ln>
            <a:noFill/>
          </a:ln>
        </p:spPr>
      </p:pic>
    </p:spTree>
    <p:extLst>
      <p:ext uri="{BB962C8B-B14F-4D97-AF65-F5344CB8AC3E}">
        <p14:creationId xmlns:p14="http://schemas.microsoft.com/office/powerpoint/2010/main" val="3951218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D5AF0-7ED6-4454-9F00-490A55972D4A}"/>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GUI OF WEBPAGES(home page)</a:t>
            </a:r>
          </a:p>
        </p:txBody>
      </p:sp>
      <p:pic>
        <p:nvPicPr>
          <p:cNvPr id="5" name="Content Placeholder 4"/>
          <p:cNvPicPr>
            <a:picLocks noGrp="1"/>
          </p:cNvPicPr>
          <p:nvPr>
            <p:ph idx="1"/>
          </p:nvPr>
        </p:nvPicPr>
        <p:blipFill>
          <a:blip r:embed="rId2"/>
          <a:stretch>
            <a:fillRect/>
          </a:stretch>
        </p:blipFill>
        <p:spPr>
          <a:xfrm>
            <a:off x="748580" y="1823704"/>
            <a:ext cx="8454175" cy="3881437"/>
          </a:xfrm>
          <a:prstGeom prst="rect">
            <a:avLst/>
          </a:prstGeom>
        </p:spPr>
      </p:pic>
    </p:spTree>
    <p:extLst>
      <p:ext uri="{BB962C8B-B14F-4D97-AF65-F5344CB8AC3E}">
        <p14:creationId xmlns:p14="http://schemas.microsoft.com/office/powerpoint/2010/main" val="2430122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167</TotalTime>
  <Words>527</Words>
  <Application>Microsoft Office PowerPoint</Application>
  <PresentationFormat>Widescreen</PresentationFormat>
  <Paragraphs>52</Paragraphs>
  <Slides>16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Arial</vt:lpstr>
      <vt:lpstr>Arial Unicode MS</vt:lpstr>
      <vt:lpstr>Helvetica Neue</vt:lpstr>
      <vt:lpstr>Symbol</vt:lpstr>
      <vt:lpstr>Times New Roman</vt:lpstr>
      <vt:lpstr>Trebuchet MS</vt:lpstr>
      <vt:lpstr>Wingdings</vt:lpstr>
      <vt:lpstr>Wingdings 3</vt:lpstr>
      <vt:lpstr>Facet</vt:lpstr>
      <vt:lpstr>Online Plant Nursery</vt:lpstr>
      <vt:lpstr>INTRODUCTION</vt:lpstr>
      <vt:lpstr>PROBLEM  STATEMENT</vt:lpstr>
      <vt:lpstr>AIM AND OBJECTIVES</vt:lpstr>
      <vt:lpstr>FEATURES</vt:lpstr>
      <vt:lpstr>HARDWARE AND SOFTWARE </vt:lpstr>
      <vt:lpstr>CONSTRAINTS</vt:lpstr>
      <vt:lpstr>SYSTEM FLOWCHART </vt:lpstr>
      <vt:lpstr>GUI OF WEBPAGES(home page)</vt:lpstr>
      <vt:lpstr>GUI OF WEBPAGES(register page)</vt:lpstr>
      <vt:lpstr>GUI OF WEBPAGES(categories)</vt:lpstr>
      <vt:lpstr>GUI OF WEBPAGES(cart)</vt:lpstr>
      <vt:lpstr>GUI OF WEBPAGES(buying page)</vt:lpstr>
      <vt:lpstr>Hosted Website:</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Plant Nursury</dc:title>
  <dc:creator>Dell</dc:creator>
  <cp:lastModifiedBy>Dinesh</cp:lastModifiedBy>
  <cp:revision>16</cp:revision>
  <dcterms:created xsi:type="dcterms:W3CDTF">2021-10-29T09:59:09Z</dcterms:created>
  <dcterms:modified xsi:type="dcterms:W3CDTF">2021-10-29T18:13:15Z</dcterms:modified>
</cp:coreProperties>
</file>