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2"/>
  </p:notesMasterIdLst>
  <p:handoutMasterIdLst>
    <p:handoutMasterId r:id="rId23"/>
  </p:handoutMasterIdLst>
  <p:sldIdLst>
    <p:sldId id="338" r:id="rId5"/>
    <p:sldId id="327" r:id="rId6"/>
    <p:sldId id="354" r:id="rId7"/>
    <p:sldId id="355" r:id="rId8"/>
    <p:sldId id="315" r:id="rId9"/>
    <p:sldId id="329" r:id="rId10"/>
    <p:sldId id="302" r:id="rId11"/>
    <p:sldId id="339" r:id="rId12"/>
    <p:sldId id="343" r:id="rId13"/>
    <p:sldId id="350" r:id="rId14"/>
    <p:sldId id="349" r:id="rId15"/>
    <p:sldId id="347" r:id="rId16"/>
    <p:sldId id="348" r:id="rId17"/>
    <p:sldId id="351" r:id="rId18"/>
    <p:sldId id="352" r:id="rId19"/>
    <p:sldId id="35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3/3/2024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hyperlink" Target="mailto:shubhampandharpatte30@gmail.com" TargetMode="Externa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9200" y="4141999"/>
            <a:ext cx="4683761" cy="1213772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Name: Shubham S Pandharpatte</a:t>
            </a:r>
          </a:p>
          <a:p>
            <a:r>
              <a:rPr lang="en-IN" dirty="0">
                <a:solidFill>
                  <a:schemeClr val="tx1"/>
                </a:solidFill>
              </a:rPr>
              <a:t>AICTE-ID:STU65d77210b8b181708618256</a:t>
            </a:r>
          </a:p>
          <a:p>
            <a:r>
              <a:rPr lang="en-IN" dirty="0">
                <a:solidFill>
                  <a:schemeClr val="tx1"/>
                </a:solidFill>
              </a:rPr>
              <a:t>Email:</a:t>
            </a:r>
            <a:r>
              <a:rPr lang="en-IN" dirty="0">
                <a:solidFill>
                  <a:schemeClr val="tx1"/>
                </a:solidFill>
                <a:hlinkClick r:id="rId2"/>
              </a:rPr>
              <a:t>shubhampandharpatte30</a:t>
            </a:r>
            <a:r>
              <a:rPr lang="en-IN" dirty="0">
                <a:solidFill>
                  <a:schemeClr val="tx1"/>
                </a:solidFill>
              </a:rPr>
              <a:t>@gmail.com</a:t>
            </a:r>
          </a:p>
          <a:p>
            <a:r>
              <a:rPr lang="en-IN" dirty="0">
                <a:solidFill>
                  <a:schemeClr val="tx1"/>
                </a:solidFill>
              </a:rPr>
              <a:t>GitHub: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algn="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0" y="2050553"/>
            <a:ext cx="6151762" cy="743448"/>
          </a:xfrm>
        </p:spPr>
        <p:txBody>
          <a:bodyPr>
            <a:noAutofit/>
          </a:bodyPr>
          <a:lstStyle/>
          <a:p>
            <a:r>
              <a:rPr lang="en-GB" sz="3200" b="1" dirty="0"/>
              <a:t>Project Title:– Superstore     Data </a:t>
            </a:r>
            <a:r>
              <a:rPr lang="en-US" sz="3200" b="1" dirty="0"/>
              <a:t>Analysis </a:t>
            </a:r>
            <a:endParaRPr lang="en-IN" sz="32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89B0C-2275-F3FA-6A31-7ED95DB7C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1941C-93A9-349E-6FC1-6CA24624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92" y="159979"/>
            <a:ext cx="8458933" cy="6332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FA7FA8-8FD2-7EFE-5255-F7EC64E903EB}"/>
              </a:ext>
            </a:extLst>
          </p:cNvPr>
          <p:cNvSpPr txBox="1"/>
          <p:nvPr/>
        </p:nvSpPr>
        <p:spPr>
          <a:xfrm>
            <a:off x="1222310" y="66247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84050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F8054-8811-7829-27AC-E81954B4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E213D-A390-83F3-D19D-05B392D7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19" y="110295"/>
            <a:ext cx="8359864" cy="6264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2F8C4-04D3-9E29-8228-39B9A27C9466}"/>
              </a:ext>
            </a:extLst>
          </p:cNvPr>
          <p:cNvSpPr txBox="1"/>
          <p:nvPr/>
        </p:nvSpPr>
        <p:spPr>
          <a:xfrm>
            <a:off x="1156996" y="5318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52822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F8046-374C-1C7A-A7CA-03A05136D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3BB73-A609-47E1-E573-67DA7F6B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93884"/>
            <a:ext cx="8093141" cy="640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72123-4971-8DEC-D730-BDD3B768C5DE}"/>
              </a:ext>
            </a:extLst>
          </p:cNvPr>
          <p:cNvSpPr txBox="1"/>
          <p:nvPr/>
        </p:nvSpPr>
        <p:spPr>
          <a:xfrm>
            <a:off x="1296955" y="61582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20660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9013-7AC9-4A2B-4BE7-F9A775B5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255F1-8D9A-D76B-59EB-C9D1B24B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7" y="241316"/>
            <a:ext cx="8131245" cy="622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AA813-D365-9878-C49E-9FA9D17EF5E8}"/>
              </a:ext>
            </a:extLst>
          </p:cNvPr>
          <p:cNvSpPr txBox="1"/>
          <p:nvPr/>
        </p:nvSpPr>
        <p:spPr>
          <a:xfrm>
            <a:off x="1194318" y="49452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32977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6232A-9504-ECF0-9A4E-31DAF9180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3BF89-DC87-752D-E80E-671CC42A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67" y="140685"/>
            <a:ext cx="7623111" cy="6232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0BDD6-EC28-C395-F4F4-DB30254C7AF3}"/>
              </a:ext>
            </a:extLst>
          </p:cNvPr>
          <p:cNvSpPr txBox="1"/>
          <p:nvPr/>
        </p:nvSpPr>
        <p:spPr>
          <a:xfrm>
            <a:off x="1268963" y="58782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01420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2F631-CEC4-FDBD-45F8-8AA515A6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AABCB-1959-5059-2326-3729A0B1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48" y="129254"/>
            <a:ext cx="7660433" cy="6346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1235E-D2BC-9C99-BCA8-2C0B58852642}"/>
              </a:ext>
            </a:extLst>
          </p:cNvPr>
          <p:cNvSpPr txBox="1"/>
          <p:nvPr/>
        </p:nvSpPr>
        <p:spPr>
          <a:xfrm>
            <a:off x="1017037" y="64381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346107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5130A-8713-AE59-72DD-8DC23EE47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BD8F-DA4D-E055-9788-2BE22152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269"/>
            <a:ext cx="8596668" cy="1320800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1D768-9A7C-CB1A-AFC4-22F28D1B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company exhibits strong overall performance, with notable sales and profits concentrated in specific regions and product categories.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Regional variations significantly impact sales and profitability, highlighting the importance of region-specific strategies.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Strategic discounting is essential, as higher discounts are linked to decreased profits.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Consumer segment plays a pivotal role, suggesting potential for targeted marketing efforts.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Opportunities for improvement include addressing profitability challenges in certain regions, optimizing discount strategies, and exploring avenues for cost reduction.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3756B-6116-01A1-2D8B-BCDD16A51077}"/>
              </a:ext>
            </a:extLst>
          </p:cNvPr>
          <p:cNvSpPr txBox="1"/>
          <p:nvPr/>
        </p:nvSpPr>
        <p:spPr>
          <a:xfrm>
            <a:off x="858416" y="1819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7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949204" cy="431968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1.	Visualizing total profit by region to identify the 	highest 	contributing regions for a store’s profitability.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2.	Analyzing regional sales distribution to identify key 	contributors to overall sales performance within a 	store’s operational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3.	Examining the distribution of total sales across 	different product categories to gain insights into the 	revenue contribution of each category within a store.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B43F-38CD-DFF9-B5EC-A1037025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82236-AEB4-928D-F435-1A6E1AD94F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567300" cy="43196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4.	Analyzing total profit by product category to 	pinpoint the most profitable segments within a 	store’s product lineup.</a:t>
            </a:r>
            <a:r>
              <a:rPr lang="en-IN" sz="2800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	Visualizing total sales across different customer 	segments to identify sales performance variations 	among segments within a store’s customer base.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6.	Analyzing total profit across different customer 	segments to discern profitability disparities among 	segments within a store’s customer base.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ECC96-599A-6931-3A52-97CAC4C9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4BC21-BB75-2495-0149-7C7F3675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EF9C5-7966-E8C4-762D-C58E1D3A1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6CDA-34D3-7B83-A103-D43D33F7C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4D832D-7A07-9B90-4481-05CA9FA010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66225"/>
            <a:ext cx="6949204" cy="43196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7.	Exploring sales distribution across different states to 	discern geographical variations in sales performance 	within a store’s operational regions.</a:t>
            </a:r>
            <a:endParaRPr lang="en-I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8.	Investigating profit distribution across different 	states to identify geographical variations in 	profitability within a store’s operational regions.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8B95E2-9960-2DA7-2C71-09183B1C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B9CE7-B4D9-231C-E22B-CE9FE577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DD366-67B1-B2A5-6824-1FF266186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6129-AF01-EF97-DE72-6B4195BF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About Project: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447C5-667B-AADB-A5C6-26622D6A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The</a:t>
            </a: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objective of this project is to conduct a comprehensive analysis of the sales transactions dataset to derive actionable insights for the business. By leveraging statistical analysis and data visualization techniques, </a:t>
            </a:r>
          </a:p>
          <a:p>
            <a:pPr algn="l"/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we aim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Identify key sales trends and patterns across different dimensions such as geographical regions, customer segments, and product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Assess the effectiveness of various marketing strategies, including discounting practices, in driving sales and profitability.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Understand the factors influencing profitability and identify opportunities for cost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Provide actionable recommendations to enhance overall sales performance, streamline operations, and maximize profitability.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091682"/>
            <a:ext cx="7904481" cy="488970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Söhne"/>
              </a:rPr>
              <a:t>Business analysts, sales managers, marketing teams, and executives within retail or e-commerce companies.</a:t>
            </a:r>
          </a:p>
          <a:p>
            <a:pPr algn="just"/>
            <a:r>
              <a:rPr lang="en-US" dirty="0">
                <a:latin typeface="Söhne"/>
              </a:rPr>
              <a:t>Supply chain managers responsible for optimizing logistics and inventory planning.</a:t>
            </a:r>
          </a:p>
          <a:p>
            <a:pPr algn="just"/>
            <a:r>
              <a:rPr lang="en-US" dirty="0">
                <a:latin typeface="Söhne"/>
              </a:rPr>
              <a:t>Financial analysts assessing the company's financial health and identifying opportunities for cost reduction or revenue enhancement.</a:t>
            </a:r>
          </a:p>
          <a:p>
            <a:pPr algn="just"/>
            <a:r>
              <a:rPr lang="en-US" dirty="0">
                <a:latin typeface="Söhne"/>
              </a:rPr>
              <a:t>Customer service teams utilizing insights to tailor services and support based on customer needs.</a:t>
            </a:r>
          </a:p>
          <a:p>
            <a:pPr algn="just"/>
            <a:r>
              <a:rPr lang="en-US" dirty="0">
                <a:latin typeface="Söhne"/>
              </a:rPr>
              <a:t>Data analytics professionals extracting insights and building predictive models for data-driven decision-making.</a:t>
            </a:r>
          </a:p>
          <a:p>
            <a:pPr algn="just"/>
            <a:r>
              <a:rPr lang="en-US" dirty="0">
                <a:latin typeface="Söhne"/>
              </a:rPr>
              <a:t>External stakeholders such as investors, suppliers, and regulatory bodies, depending on the organization's structure and partnerships.</a:t>
            </a:r>
            <a:endParaRPr lang="en-IN" dirty="0">
              <a:latin typeface="Söhne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569168"/>
            <a:ext cx="10046070" cy="671804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Programming Language: Python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Libraries: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NumPy: For numerical computing, particularly for arrays, matrices, and mathematical operations.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Matplotlib: For creating static, animated, and interactive visualizations in Python.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Seaborn: Functionalities for statistical analysis, such as grouping data, fitting regression models, and adding emphasis on distributions.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RESULTS: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762701" cy="4775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2889B-162B-5BA8-D835-E33D3421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47" y="1286471"/>
            <a:ext cx="6572132" cy="48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10DDA-6299-A857-BB78-E224D4998134}"/>
              </a:ext>
            </a:extLst>
          </p:cNvPr>
          <p:cNvSpPr txBox="1"/>
          <p:nvPr/>
        </p:nvSpPr>
        <p:spPr>
          <a:xfrm>
            <a:off x="886409" y="783771"/>
            <a:ext cx="4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0F5FC-00DE-21F8-0BB0-D3935E4F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4" y="783771"/>
            <a:ext cx="6680982" cy="56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3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652</TotalTime>
  <Words>602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Söhne</vt:lpstr>
      <vt:lpstr>Trebuchet MS</vt:lpstr>
      <vt:lpstr>Wingdings</vt:lpstr>
      <vt:lpstr>Wingdings 3</vt:lpstr>
      <vt:lpstr>Facet</vt:lpstr>
      <vt:lpstr>Project Title:– Superstore     Data Analysis </vt:lpstr>
      <vt:lpstr>PROBLEM  STATEMENTS:</vt:lpstr>
      <vt:lpstr>PROBLEM  STATEMENTS:</vt:lpstr>
      <vt:lpstr>PROBLEM  STATEMENTS:</vt:lpstr>
      <vt:lpstr>About Project:</vt:lpstr>
      <vt:lpstr>WHO ARE THE END USERS?</vt:lpstr>
      <vt:lpstr>Technology Used</vt:lpstr>
      <vt:lpstr>RESULTS: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32349_SHUBHAM_23_24 1</cp:lastModifiedBy>
  <cp:revision>74</cp:revision>
  <dcterms:created xsi:type="dcterms:W3CDTF">2021-07-11T13:13:15Z</dcterms:created>
  <dcterms:modified xsi:type="dcterms:W3CDTF">2024-03-03T10:25:40Z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