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UWY8tuU3qAQjLsCFE6bER8zb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7D856A-6A59-4CA8-97FE-671CAC44F140}">
  <a:tblStyle styleId="{E47D856A-6A59-4CA8-97FE-671CAC44F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27ca41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27ca41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61115d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a61115d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27ca41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27ca41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27ca41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27ca41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27ca41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27ca41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a6111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a6111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27ca411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27ca411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27ca41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27ca41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a61115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a61115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a61115d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a61115d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1f8e32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1f8e32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91f8e32f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91f8e32f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91f8e32f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91f8e32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27ca411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27ca411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27ca41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27ca41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927ca4116_0_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7927ca4116_0_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7927ca4116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7927ca4116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7927ca4116_0_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7927ca4116_0_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7927ca4116_0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7927ca4116_0_6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7927ca4116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927ca4116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7927ca4116_0_6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7927ca4116_0_6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7927ca4116_0_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27ca4116_0_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91f8e32f_2_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g7591f8e32f_2_150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7591f8e32f_2_150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g7591f8e32f_2_150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7" name="Google Shape;87;g7591f8e32f_2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7927ca4116_0_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7927ca4116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7927ca4116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7927ca4116_0_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7927ca4116_0_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927ca4116_0_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7927ca4116_0_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7927ca4116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927ca4116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7927ca4116_0_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7927ca4116_0_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7927ca4116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927ca4116_0_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7927ca4116_0_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7927ca4116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927ca4116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7927ca4116_0_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7927ca4116_0_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7927ca4116_0_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7927ca4116_0_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927ca4116_0_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7927ca4116_0_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7927ca4116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927ca4116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7927ca4116_0_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7927ca4116_0_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927ca4116_0_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7927ca4116_0_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7927ca4116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7927ca4116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7927ca4116_0_4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7927ca4116_0_4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7927ca4116_0_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7927ca4116_0_5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7927ca4116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7927ca4116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7927ca4116_0_5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7927ca4116_0_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27ca4116_0_5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7927ca4116_0_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7927ca4116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7927ca4116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7927ca4116_0_5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7927ca4116_0_5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7927ca4116_0_5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7927ca4116_0_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27ca4116_0_6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7927ca4116_0_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927ca411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7927ca4116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7927ca4116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en.wikipedia.org/wiki/Ensemble_learn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understanding-random-forest-58381e0602d2" TargetMode="External"/><Relationship Id="rId4" Type="http://schemas.openxmlformats.org/officeDocument/2006/relationships/hyperlink" Target="https://towardsdatascience.com/the-best-classification-metric-youve-never-heard-of-the-matthews-correlation-coefficient-3bf50a2f3e9a" TargetMode="External"/><Relationship Id="rId5" Type="http://schemas.openxmlformats.org/officeDocument/2006/relationships/hyperlink" Target="https://en.wikipedia.org/wiki/Matthews_correlation_coefficient#Advantages_of_MCC_over_accuracy_and_F1_score" TargetMode="External"/><Relationship Id="rId6" Type="http://schemas.openxmlformats.org/officeDocument/2006/relationships/hyperlink" Target="https://www.kaggle.com/c/ieee-fraud-detection/discussion/101203" TargetMode="External"/><Relationship Id="rId7" Type="http://schemas.openxmlformats.org/officeDocument/2006/relationships/hyperlink" Target="https://www.kaggle.com/c/ieee-fraud-detection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29450" y="1322450"/>
            <a:ext cx="7688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5" y="2721200"/>
            <a:ext cx="7688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033800" y="3383900"/>
            <a:ext cx="2450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Shivangi Nagpal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Mohdi Habibi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Rakesh Amireddy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Saumil Shah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Mahesh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7927ca4116_0_108"/>
          <p:cNvPicPr preferRelativeResize="0"/>
          <p:nvPr/>
        </p:nvPicPr>
        <p:blipFill rotWithShape="1">
          <a:blip r:embed="rId3">
            <a:alphaModFix/>
          </a:blip>
          <a:srcRect b="1699" l="0" r="0" t="1709"/>
          <a:stretch/>
        </p:blipFill>
        <p:spPr>
          <a:xfrm>
            <a:off x="3278400" y="0"/>
            <a:ext cx="5865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7927ca4116_0_108"/>
          <p:cNvSpPr txBox="1"/>
          <p:nvPr>
            <p:ph type="title"/>
          </p:nvPr>
        </p:nvSpPr>
        <p:spPr>
          <a:xfrm>
            <a:off x="188425" y="12295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57" name="Google Shape;157;g7927ca4116_0_108"/>
          <p:cNvSpPr txBox="1"/>
          <p:nvPr>
            <p:ph idx="1" type="body"/>
          </p:nvPr>
        </p:nvSpPr>
        <p:spPr>
          <a:xfrm>
            <a:off x="266900" y="12376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Consists of a large number of individual decision trees that operate as an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ensemble</a:t>
            </a:r>
            <a:r>
              <a:rPr lang="en" sz="1200"/>
              <a:t>. Each individual tree in the random forest gives a class prediction and the class with the most votes becomes the  model’s prediction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wisdom of crowds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large number of relatively uncorrelated trees operating together will outperform any of the individual constituent model(tree)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Trees protect each other from their individual errors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a61115d6_0_139"/>
          <p:cNvSpPr txBox="1"/>
          <p:nvPr>
            <p:ph type="title"/>
          </p:nvPr>
        </p:nvSpPr>
        <p:spPr>
          <a:xfrm>
            <a:off x="184575" y="58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Matthews correlation coefficient (MCC)</a:t>
            </a:r>
            <a:endParaRPr sz="2400" u="sng"/>
          </a:p>
        </p:txBody>
      </p:sp>
      <p:sp>
        <p:nvSpPr>
          <p:cNvPr id="163" name="Google Shape;163;g6ba61115d6_0_139"/>
          <p:cNvSpPr txBox="1"/>
          <p:nvPr>
            <p:ph idx="1" type="body"/>
          </p:nvPr>
        </p:nvSpPr>
        <p:spPr>
          <a:xfrm>
            <a:off x="242325" y="1276075"/>
            <a:ext cx="85089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Treat the true class and the predicted class as two (binary) variables, and compute their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correlation coefficient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(in a similar way to computing correlation coefficient between any two variables).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correlation between true and predicted values, the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better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prediction.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the classifier is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perfect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(FP = FN = 0 ) the value of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MCC is 1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indicating perfect positive correlation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Conversely, when the classifier always misclassifies (TP = TN = 0), we get a value of -1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4" name="Google Shape;164;g6ba61115d6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875" y="2571738"/>
            <a:ext cx="5289976" cy="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27ca4116_0_93"/>
          <p:cNvSpPr txBox="1"/>
          <p:nvPr>
            <p:ph type="title"/>
          </p:nvPr>
        </p:nvSpPr>
        <p:spPr>
          <a:xfrm>
            <a:off x="3048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0" name="Google Shape;170;g7927ca4116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584675"/>
            <a:ext cx="4777925" cy="337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7927ca4116_0_93"/>
          <p:cNvGraphicFramePr/>
          <p:nvPr/>
        </p:nvGraphicFramePr>
        <p:xfrm>
          <a:off x="5075775" y="8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{E47D856A-6A59-4CA8-97FE-671CAC44F140}</a:tableStyleId>
              </a:tblPr>
              <a:tblGrid>
                <a:gridCol w="863850"/>
                <a:gridCol w="559850"/>
                <a:gridCol w="570625"/>
                <a:gridCol w="527575"/>
                <a:gridCol w="592175"/>
                <a:gridCol w="613700"/>
              </a:tblGrid>
              <a:tr h="34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Classifiers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322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RF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0.0953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0.7932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0.5148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0.8548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0.9654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0.6442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0.5172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0.8120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0.0280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0.0360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0.1039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0.0372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0.1702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0.1157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Mathews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correlation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0.0221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0.1974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0.0117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0.3294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0.0406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2" name="Google Shape;172;g7927ca4116_0_93"/>
          <p:cNvSpPr txBox="1"/>
          <p:nvPr/>
        </p:nvSpPr>
        <p:spPr>
          <a:xfrm>
            <a:off x="404550" y="4053700"/>
            <a:ext cx="7224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SVM has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Accuracy score ( 95%) but  MCC score is very less when compared with other models.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 Forest performs better in all the evaluation metrics with Accuracy value of 0.85, Area under ROC curve as 0.83 and MCC value of 0.33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7927ca4116_0_93"/>
          <p:cNvSpPr/>
          <p:nvPr/>
        </p:nvSpPr>
        <p:spPr>
          <a:xfrm>
            <a:off x="8135125" y="2837375"/>
            <a:ext cx="492300" cy="39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927ca4116_0_93"/>
          <p:cNvSpPr/>
          <p:nvPr/>
        </p:nvSpPr>
        <p:spPr>
          <a:xfrm>
            <a:off x="8135125" y="1510850"/>
            <a:ext cx="492300" cy="3963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27ca4116_0_98"/>
          <p:cNvSpPr txBox="1"/>
          <p:nvPr>
            <p:ph type="title"/>
          </p:nvPr>
        </p:nvSpPr>
        <p:spPr>
          <a:xfrm>
            <a:off x="489600" y="69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Encountered</a:t>
            </a:r>
            <a:endParaRPr/>
          </a:p>
        </p:txBody>
      </p:sp>
      <p:sp>
        <p:nvSpPr>
          <p:cNvPr id="180" name="Google Shape;180;g7927ca4116_0_98"/>
          <p:cNvSpPr txBox="1"/>
          <p:nvPr>
            <p:ph idx="1" type="body"/>
          </p:nvPr>
        </p:nvSpPr>
        <p:spPr>
          <a:xfrm>
            <a:off x="489600" y="1510350"/>
            <a:ext cx="76887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the features as most features have masked meanings.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highly skewed with very large number of transactions in genuine class.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 why model are giving less accuracy with PCA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complexity of working with upsampled data was high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Replacing null values with mean in the dataset and applying polynomial features in the regularization process crashed Python Notebook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27ca4116_0_103"/>
          <p:cNvSpPr txBox="1"/>
          <p:nvPr>
            <p:ph type="title"/>
          </p:nvPr>
        </p:nvSpPr>
        <p:spPr>
          <a:xfrm>
            <a:off x="498500" y="687950"/>
            <a:ext cx="7688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186" name="Google Shape;186;g7927ca4116_0_103"/>
          <p:cNvSpPr txBox="1"/>
          <p:nvPr>
            <p:ph idx="1" type="body"/>
          </p:nvPr>
        </p:nvSpPr>
        <p:spPr>
          <a:xfrm>
            <a:off x="603975" y="1602950"/>
            <a:ext cx="8141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Work with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masked</a:t>
            </a:r>
            <a:r>
              <a:rPr lang="en">
                <a:solidFill>
                  <a:srgbClr val="000000"/>
                </a:solidFill>
              </a:rPr>
              <a:t>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Downsampling and Upsampling of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PCA analysis</a:t>
            </a:r>
            <a:r>
              <a:rPr lang="en">
                <a:solidFill>
                  <a:srgbClr val="000000"/>
                </a:solidFill>
              </a:rPr>
              <a:t> - when to use and when not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Importance of data preprocessing-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one hot encoding</a:t>
            </a:r>
            <a:r>
              <a:rPr lang="en">
                <a:solidFill>
                  <a:srgbClr val="000000"/>
                </a:solidFill>
              </a:rPr>
              <a:t> (without that </a:t>
            </a:r>
            <a:r>
              <a:rPr lang="en">
                <a:solidFill>
                  <a:srgbClr val="000000"/>
                </a:solidFill>
              </a:rPr>
              <a:t>Accuracy</a:t>
            </a:r>
            <a:r>
              <a:rPr lang="en">
                <a:solidFill>
                  <a:srgbClr val="000000"/>
                </a:solidFill>
              </a:rPr>
              <a:t> and Area_Roc is less)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Importance of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laplacian correction</a:t>
            </a:r>
            <a:r>
              <a:rPr lang="en">
                <a:solidFill>
                  <a:srgbClr val="000000"/>
                </a:solidFill>
              </a:rPr>
              <a:t> in naive bayes model if the data set has null values replaced by </a:t>
            </a:r>
            <a:r>
              <a:rPr b="1" lang="en">
                <a:solidFill>
                  <a:srgbClr val="000000"/>
                </a:solidFill>
                <a:highlight>
                  <a:srgbClr val="FFFF00"/>
                </a:highlight>
              </a:rPr>
              <a:t>zero</a:t>
            </a:r>
            <a:r>
              <a:rPr lang="en">
                <a:solidFill>
                  <a:srgbClr val="000000"/>
                </a:solidFill>
              </a:rPr>
              <a:t> which will make the conditional probability zero as result predicted probability will be zero.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Random Forest Algorithm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ROC &amp;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Matthews correlation coefficient</a:t>
            </a:r>
            <a:r>
              <a:rPr lang="en">
                <a:solidFill>
                  <a:srgbClr val="000000"/>
                </a:solidFill>
              </a:rPr>
              <a:t>  V/s  Accuracy and F1-score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6ba61115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" y="152400"/>
            <a:ext cx="363591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g6ba61115d6_0_0"/>
          <p:cNvPicPr preferRelativeResize="0"/>
          <p:nvPr/>
        </p:nvPicPr>
        <p:blipFill rotWithShape="1">
          <a:blip r:embed="rId4">
            <a:alphaModFix/>
          </a:blip>
          <a:srcRect b="9820" l="0" r="0" t="0"/>
          <a:stretch/>
        </p:blipFill>
        <p:spPr>
          <a:xfrm>
            <a:off x="4334400" y="837650"/>
            <a:ext cx="3635901" cy="3499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g6ba61115d6_0_0"/>
          <p:cNvSpPr txBox="1"/>
          <p:nvPr/>
        </p:nvSpPr>
        <p:spPr>
          <a:xfrm>
            <a:off x="4388400" y="90825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CMPE 255 Project Rubric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27ca4116_0_114"/>
          <p:cNvSpPr txBox="1"/>
          <p:nvPr>
            <p:ph type="title"/>
          </p:nvPr>
        </p:nvSpPr>
        <p:spPr>
          <a:xfrm>
            <a:off x="356350" y="63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g7927ca4116_0_114"/>
          <p:cNvSpPr txBox="1"/>
          <p:nvPr>
            <p:ph idx="1" type="body"/>
          </p:nvPr>
        </p:nvSpPr>
        <p:spPr>
          <a:xfrm>
            <a:off x="729450" y="1766600"/>
            <a:ext cx="76887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https://towardsdatascience.com/understanding-random-forest-58381e0602d2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https://towardsdatascience.com/the-best-classification-metric-youve-never-heard-of-the-matthews-correlation-coefficient-3bf50a2f3e9a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https://en.wikipedia.org/wiki/Matthews_correlation_coefficient#Advantages_of_MCC_over_accuracy_and_F1_score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https://www.kaggle.com/c/ieee-fraud-detection/discussion/101203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https://www.kaggle.com/c/ieee-fraud-detection/data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27ca4116_0_78"/>
          <p:cNvSpPr txBox="1"/>
          <p:nvPr>
            <p:ph type="title"/>
          </p:nvPr>
        </p:nvSpPr>
        <p:spPr>
          <a:xfrm>
            <a:off x="454050" y="69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g7927ca4116_0_78"/>
          <p:cNvSpPr txBox="1"/>
          <p:nvPr>
            <p:ph idx="1" type="body"/>
          </p:nvPr>
        </p:nvSpPr>
        <p:spPr>
          <a:xfrm>
            <a:off x="570000" y="1954250"/>
            <a:ext cx="80340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Financial fraud is an ever growing problem in day-to-day life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Credit card fraud rate increased to a great extent due to the volume of credit card transactions performed both online and offline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mining techniques analyze the credit card usage patterns to identify fraudulent transaction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Credit card fraud detection classifies data into legitimate (genuine) and fraudulent transactions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</a:rPr>
              <a:t>Applied both Supervised and Unsupervised learning techniques to evaluate and compare the results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aim is to detect fraud accurately and before fraud is committed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Challenges include behaviour of genuine and fraudulent transactions, Class Imbalance and Feature selection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a61115d6_0_9"/>
          <p:cNvSpPr txBox="1"/>
          <p:nvPr>
            <p:ph type="title"/>
          </p:nvPr>
        </p:nvSpPr>
        <p:spPr>
          <a:xfrm>
            <a:off x="1857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Understanding Data </a:t>
            </a:r>
            <a:endParaRPr/>
          </a:p>
        </p:txBody>
      </p:sp>
      <p:sp>
        <p:nvSpPr>
          <p:cNvPr id="106" name="Google Shape;106;g6ba61115d6_0_9"/>
          <p:cNvSpPr txBox="1"/>
          <p:nvPr/>
        </p:nvSpPr>
        <p:spPr>
          <a:xfrm>
            <a:off x="1973250" y="53520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1.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Transaction data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g6ba61115d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908150"/>
            <a:ext cx="6056975" cy="39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6ba61115d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450" y="697613"/>
            <a:ext cx="2751124" cy="16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ba61115d6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0400" y="3545800"/>
            <a:ext cx="1921600" cy="14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ba61115d6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689" y="3545800"/>
            <a:ext cx="1883061" cy="1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a61115d6_0_434"/>
          <p:cNvSpPr txBox="1"/>
          <p:nvPr>
            <p:ph type="title"/>
          </p:nvPr>
        </p:nvSpPr>
        <p:spPr>
          <a:xfrm>
            <a:off x="1783300" y="55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2.Identity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6ba61115d6_0_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75" y="1299600"/>
            <a:ext cx="6592899" cy="3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91f8e32f_4_5"/>
          <p:cNvSpPr txBox="1"/>
          <p:nvPr>
            <p:ph type="title"/>
          </p:nvPr>
        </p:nvSpPr>
        <p:spPr>
          <a:xfrm>
            <a:off x="498475" y="69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2" name="Google Shape;122;g7591f8e32f_4_5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Our dataset contains masked real life data for anonymity.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Analysis was a major step for the project, to clearly understanding of the data.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helped to simplify large, complex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Exploring the data </a:t>
            </a:r>
            <a:r>
              <a:rPr lang="en">
                <a:solidFill>
                  <a:srgbClr val="000000"/>
                </a:solidFill>
              </a:rPr>
              <a:t>further helped us for data preprocessing and feature selection.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7591f8e32f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2" y="582775"/>
            <a:ext cx="8144901" cy="23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7591f8e32f_4_11"/>
          <p:cNvPicPr preferRelativeResize="0"/>
          <p:nvPr/>
        </p:nvPicPr>
        <p:blipFill rotWithShape="1">
          <a:blip r:embed="rId4">
            <a:alphaModFix/>
          </a:blip>
          <a:srcRect b="50000" l="0" r="0" t="-10255"/>
          <a:stretch/>
        </p:blipFill>
        <p:spPr>
          <a:xfrm>
            <a:off x="273263" y="2824762"/>
            <a:ext cx="8601075" cy="2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7591f8e32f_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0"/>
            <a:ext cx="8686800" cy="26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7591f8e32f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75" y="2571750"/>
            <a:ext cx="8827300" cy="2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27ca4116_0_88"/>
          <p:cNvSpPr txBox="1"/>
          <p:nvPr>
            <p:ph type="title"/>
          </p:nvPr>
        </p:nvSpPr>
        <p:spPr>
          <a:xfrm>
            <a:off x="480700" y="63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0" name="Google Shape;140;g7927ca4116_0_88"/>
          <p:cNvSpPr txBox="1"/>
          <p:nvPr>
            <p:ph idx="1" type="body"/>
          </p:nvPr>
        </p:nvSpPr>
        <p:spPr>
          <a:xfrm>
            <a:off x="107350" y="1459550"/>
            <a:ext cx="56694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Memory reduction (</a:t>
            </a:r>
            <a:r>
              <a:rPr b="1" lang="en" sz="1400">
                <a:solidFill>
                  <a:srgbClr val="000000"/>
                </a:solidFill>
              </a:rPr>
              <a:t>1.9GB -&gt; 650MB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Replace </a:t>
            </a:r>
            <a:r>
              <a:rPr b="1" lang="en" sz="1400">
                <a:solidFill>
                  <a:srgbClr val="000000"/>
                </a:solidFill>
              </a:rPr>
              <a:t>414</a:t>
            </a:r>
            <a:r>
              <a:rPr lang="en" sz="1400">
                <a:solidFill>
                  <a:srgbClr val="000000"/>
                </a:solidFill>
              </a:rPr>
              <a:t> cells containing NaN with 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Better approach to change with mean but computation extensive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Transform categorical features to </a:t>
            </a:r>
            <a:r>
              <a:rPr lang="en" sz="1400">
                <a:solidFill>
                  <a:srgbClr val="000000"/>
                </a:solidFill>
              </a:rPr>
              <a:t>numerical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Apply one-hot encoding and label encoding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Apply standard scaler to Amount and Date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Original dataset contain 433 features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Apply PCA to overcome curse of dimensionality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After applying PCA, top 2 principal component represent 99% of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PCA reduce our accuracy in this case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1" name="Google Shape;141;g7927ca411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426" y="1304450"/>
            <a:ext cx="3402524" cy="2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7927ca4116_0_88"/>
          <p:cNvSpPr/>
          <p:nvPr/>
        </p:nvSpPr>
        <p:spPr>
          <a:xfrm>
            <a:off x="6142475" y="1568650"/>
            <a:ext cx="272400" cy="181500"/>
          </a:xfrm>
          <a:prstGeom prst="ellipse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927ca4116_0_88"/>
          <p:cNvSpPr/>
          <p:nvPr/>
        </p:nvSpPr>
        <p:spPr>
          <a:xfrm rot="1282318">
            <a:off x="5292161" y="1320930"/>
            <a:ext cx="520277" cy="2477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927ca4116_0_88"/>
          <p:cNvSpPr txBox="1"/>
          <p:nvPr/>
        </p:nvSpPr>
        <p:spPr>
          <a:xfrm>
            <a:off x="4572000" y="90485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First 2 PCAs covering 90% variance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7ca4116_0_83"/>
          <p:cNvSpPr txBox="1"/>
          <p:nvPr>
            <p:ph type="title"/>
          </p:nvPr>
        </p:nvSpPr>
        <p:spPr>
          <a:xfrm>
            <a:off x="462950" y="67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0" name="Google Shape;150;g7927ca4116_0_83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Merge and clean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memory reduction techniques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Exploring the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supervised learning techniques: Naive Bayes, Logistic Regression, Support vector Machine, Random Forest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unsupervised learning techniques: K means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Evaluate Metrics from different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Goal: Improving accuracy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