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818F-EBEE-4EF0-54A8-9E037442F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EB208-09C7-B5B2-C58F-206404311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E4A7-D448-98FA-5689-803B935A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8DDC-080A-8284-6D75-722A96F0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ECE4-0550-3FCA-ED22-18C8FB48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2B3C-725E-C98D-2460-4D225371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37FC5-BE6A-3357-4145-EDEF5A061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833A-89CE-4519-51F5-A2A25E5B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37FDD-2245-1FDA-3141-31B4EC60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397D-9DC6-058E-8F71-667264E4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ECEF6-4C73-3EBA-2F0C-DA121D5D0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D6F71-6206-3FA6-D18E-8C3288A5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1BBD-7326-42A4-F7B3-C42C6474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1AB1-5536-2BF3-A8ED-20886781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3671-57B5-E36F-F244-124B935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1B21-F221-3E53-98D1-047FA79B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38D1-77CA-583F-0A0B-7410152E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6AFA-3291-05CA-78BA-681ED459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88DE-5936-9E2D-6A49-442B6658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C43F-A338-F0FC-5F99-EAE3033D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34CC-6DF9-88B0-7FB9-17EFB89A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E129-065E-AA1F-CA56-1047C9CF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2B34-CFBD-40A5-FC46-F14C3024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8B8F-E578-9049-2F3B-C5871DA9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E732-1E6A-F3B6-1921-6FAC1F7E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DAFD-9342-CE43-E79B-57E0356C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CA40-8977-CD4E-7402-42D6DFFD6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80905-C189-6280-E95B-8982C637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5325B-9F87-4B99-1FBD-6288AA0A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10DA-2D2B-002E-F492-5DA87D92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385F-88D7-068D-E24A-FB0D98DD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602E-03C6-6DB1-8BCD-1A253781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79E9-1DF7-17A1-3C2A-D44DEC52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B4268-1027-0828-DBAD-7D33571D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C333B-00D1-A223-864F-0971A68B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89538-8EE5-0BCD-1BBA-D3F49A95E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24C23-062B-D7A7-CD8C-E6409347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7DB1D-F179-7F5F-B60A-B2F36850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C626C-7F07-DCF1-3D9A-1B9AD1D2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8A36-939D-F7C8-4BB9-4EB36930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CB53B-2154-EFB5-9680-B39357B9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7F94D-5470-495E-14C2-7ED614C0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D1280-FDF7-F004-C51D-73C8ED4C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3100-B34A-5E04-9D89-1E049C17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6FDA9-331C-6AA3-8DF0-B996236E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1E73-6632-010B-7B30-10E21F54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DDFD-5438-341B-D96C-038F20CB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D7C6-288F-0EE2-1480-B947BF8E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CCC04-02A3-9CDB-A1F7-632DB579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38A5E-3851-CCCD-76D7-4119B1AD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1B25B-16BC-E25B-A9D3-33B9BE98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2F107-D752-D58F-424A-6F12EA2D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6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BAF7-0CD7-258C-B66C-2DC4182C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0F893-B612-7971-35D1-F9535A0F5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58D18-D906-41E7-EE7A-0030F525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71318-0631-25C3-2488-AB32ABCD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1DC8F-99D5-0800-14CD-C92D9A4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C41E2-7DDC-DFDA-DCA4-511DC290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1E703-4D16-50CE-A989-91996C47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01F15-08DD-92FA-E964-37A49E12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B24E4-FDE7-AB36-5BF9-29F99590C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8414-37CA-4FB8-8793-5700A836297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71D8-DF3B-01BC-A5C1-EB0178A49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B625-A832-DE45-893E-9A2B31C1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1791-7B71-4F9A-9C58-14DEC8EA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3A17-BD18-2B56-FAF9-2F6182706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701" y="864158"/>
            <a:ext cx="4973934" cy="2341266"/>
          </a:xfrm>
        </p:spPr>
        <p:txBody>
          <a:bodyPr anchor="t">
            <a:normAutofit/>
          </a:bodyPr>
          <a:lstStyle/>
          <a:p>
            <a:r>
              <a:rPr lang="en-US" sz="3300" b="1" dirty="0"/>
              <a:t>Blockchain Technologies for an Advanced and Cyber-Resilient Automotive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BF81-762C-1431-501E-636C49C8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3204" y="3652578"/>
            <a:ext cx="3569133" cy="2224124"/>
          </a:xfrm>
        </p:spPr>
        <p:txBody>
          <a:bodyPr>
            <a:normAutofit/>
          </a:bodyPr>
          <a:lstStyle/>
          <a:p>
            <a:r>
              <a:rPr lang="en-US" sz="2000" b="1" dirty="0"/>
              <a:t>GROUP : DEMON SLAYER</a:t>
            </a:r>
          </a:p>
          <a:p>
            <a:r>
              <a:rPr lang="en-US" sz="2000" b="1" dirty="0"/>
              <a:t>PRESENTED BY : </a:t>
            </a:r>
          </a:p>
          <a:p>
            <a:r>
              <a:rPr lang="en-US" sz="2000" b="1" dirty="0"/>
              <a:t>SHUBHAM PATEL (029414292)</a:t>
            </a:r>
          </a:p>
          <a:p>
            <a:r>
              <a:rPr lang="en-US" sz="2000" b="1" dirty="0"/>
              <a:t>ROHAN BORAD (030753448)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90E37-C1FC-428C-7FC2-FA88E43DB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5" r="39952"/>
          <a:stretch/>
        </p:blipFill>
        <p:spPr>
          <a:xfrm>
            <a:off x="20" y="10"/>
            <a:ext cx="6709729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80C4553-5AA5-ABAD-A86E-A9DB53A55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4806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314F52-50BF-91A2-1CE5-F6BA35C94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C556E2-7688-DAC5-DDA8-DE5C3BE8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01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EF1E8-7A5C-567A-DC89-FD9D3C5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INFORMATION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CFDE-4D6C-49D5-841D-105C17D3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897626"/>
            <a:ext cx="5334197" cy="4342453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Confidentiality:</a:t>
            </a:r>
          </a:p>
          <a:p>
            <a:pPr marL="0" indent="0">
              <a:buNone/>
            </a:pPr>
            <a:r>
              <a:rPr lang="en-US" sz="1700" dirty="0"/>
              <a:t>- Decentralized storage in blockchain enhances data privacy.</a:t>
            </a:r>
          </a:p>
          <a:p>
            <a:pPr marL="0" indent="0">
              <a:buNone/>
            </a:pPr>
            <a:r>
              <a:rPr lang="en-US" sz="1700" dirty="0"/>
              <a:t>- Key management systems protect private keys.</a:t>
            </a:r>
          </a:p>
          <a:p>
            <a:r>
              <a:rPr lang="en-US" sz="1700" b="1" dirty="0"/>
              <a:t>Integrity:</a:t>
            </a:r>
          </a:p>
          <a:p>
            <a:pPr marL="0" indent="0">
              <a:buNone/>
            </a:pPr>
            <a:r>
              <a:rPr lang="en-US" sz="1700" dirty="0"/>
              <a:t>- Blockchain ensures data immutability; hard forks are rare exceptions.</a:t>
            </a:r>
          </a:p>
          <a:p>
            <a:pPr marL="0" indent="0">
              <a:buNone/>
            </a:pPr>
            <a:r>
              <a:rPr lang="en-US" sz="1700" dirty="0"/>
              <a:t>- Proposals for preserving data integrity in third-party information collection.</a:t>
            </a:r>
          </a:p>
          <a:p>
            <a:r>
              <a:rPr lang="en-US" sz="1700" b="1" dirty="0"/>
              <a:t>Availability:</a:t>
            </a:r>
          </a:p>
          <a:p>
            <a:pPr marL="0" indent="0">
              <a:buNone/>
            </a:pPr>
            <a:r>
              <a:rPr lang="en-US" sz="1700" dirty="0"/>
              <a:t>- Data distributed among peers; susceptible to 51% attack.</a:t>
            </a:r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A70A7BFC-3830-2650-EFD6-E51B46D98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4" r="38649" b="2"/>
          <a:stretch/>
        </p:blipFill>
        <p:spPr>
          <a:xfrm>
            <a:off x="6857797" y="-20718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8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4AB10-F865-6792-7875-5F81BDAA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STACKHOLDERS IN AUTOMOTIVE INDUSTRY: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0F661-1A3D-71BD-9ED6-BFF0037A0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17267"/>
            <a:ext cx="6780700" cy="52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45B3A-620B-AC87-1B49-BD1F3F77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Assessing Blockchain Need: A Decision-Making Flowchart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15366-3467-F69A-575E-DD31BF778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110" y="666728"/>
            <a:ext cx="3552764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4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EF6D2-256B-818A-269B-36510511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AUTOMOTIVE BLOCKCHAIN BASED SERVICES: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F6D02-3DDD-9C6F-6528-D5E39DE59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9722"/>
            <a:ext cx="6780700" cy="41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4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AE92B-A8AB-F516-4164-8637A58D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BLOCKCHAIN IMPLEMENTATION AND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6A0-5186-362E-483E-165AAA1B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607447"/>
            <a:ext cx="8426823" cy="39756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SWOT ANALYSIS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44B14-5C56-4445-C98A-539559EAF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76321"/>
              </p:ext>
            </p:extLst>
          </p:nvPr>
        </p:nvGraphicFramePr>
        <p:xfrm>
          <a:off x="723900" y="2659416"/>
          <a:ext cx="10744201" cy="3306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95226">
                  <a:extLst>
                    <a:ext uri="{9D8B030D-6E8A-4147-A177-3AD203B41FA5}">
                      <a16:colId xmlns:a16="http://schemas.microsoft.com/office/drawing/2014/main" val="465442435"/>
                    </a:ext>
                  </a:extLst>
                </a:gridCol>
                <a:gridCol w="5548975">
                  <a:extLst>
                    <a:ext uri="{9D8B030D-6E8A-4147-A177-3AD203B41FA5}">
                      <a16:colId xmlns:a16="http://schemas.microsoft.com/office/drawing/2014/main" val="626756392"/>
                    </a:ext>
                  </a:extLst>
                </a:gridCol>
              </a:tblGrid>
              <a:tr h="334993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Strength</a:t>
                      </a:r>
                      <a:r>
                        <a:rPr lang="en-US" sz="19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122087" marR="122087" marT="122087" marB="61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Weakness</a:t>
                      </a:r>
                    </a:p>
                  </a:txBody>
                  <a:tcPr marL="122087" marR="122087" marT="122087" marB="61044" anchor="ctr"/>
                </a:tc>
                <a:extLst>
                  <a:ext uri="{0D108BD9-81ED-4DB2-BD59-A6C34878D82A}">
                    <a16:rowId xmlns:a16="http://schemas.microsoft.com/office/drawing/2014/main" val="3661929354"/>
                  </a:ext>
                </a:extLst>
              </a:tr>
              <a:tr h="47232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Operational Efficiency</a:t>
                      </a:r>
                    </a:p>
                  </a:txBody>
                  <a:tcPr marL="122087" marR="122087" marT="122087" marB="61044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Scalability Issues</a:t>
                      </a:r>
                    </a:p>
                  </a:txBody>
                  <a:tcPr marL="122087" marR="122087" marT="122087" marB="61044"/>
                </a:tc>
                <a:extLst>
                  <a:ext uri="{0D108BD9-81ED-4DB2-BD59-A6C34878D82A}">
                    <a16:rowId xmlns:a16="http://schemas.microsoft.com/office/drawing/2014/main" val="1955071040"/>
                  </a:ext>
                </a:extLst>
              </a:tr>
              <a:tr h="47232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Cyber Resiliency</a:t>
                      </a:r>
                    </a:p>
                  </a:txBody>
                  <a:tcPr marL="122087" marR="122087" marT="122087" marB="61044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Low Performance</a:t>
                      </a:r>
                    </a:p>
                  </a:txBody>
                  <a:tcPr marL="122087" marR="122087" marT="122087" marB="61044"/>
                </a:tc>
                <a:extLst>
                  <a:ext uri="{0D108BD9-81ED-4DB2-BD59-A6C34878D82A}">
                    <a16:rowId xmlns:a16="http://schemas.microsoft.com/office/drawing/2014/main" val="368833615"/>
                  </a:ext>
                </a:extLst>
              </a:tr>
              <a:tr h="47232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Fast and simple transfer with no Fees </a:t>
                      </a:r>
                    </a:p>
                  </a:txBody>
                  <a:tcPr marL="122087" marR="122087" marT="122087" marB="61044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Criminal Activity, Malicious attacks</a:t>
                      </a:r>
                    </a:p>
                  </a:txBody>
                  <a:tcPr marL="122087" marR="122087" marT="122087" marB="61044"/>
                </a:tc>
                <a:extLst>
                  <a:ext uri="{0D108BD9-81ED-4DB2-BD59-A6C34878D82A}">
                    <a16:rowId xmlns:a16="http://schemas.microsoft.com/office/drawing/2014/main" val="885571458"/>
                  </a:ext>
                </a:extLst>
              </a:tr>
              <a:tr h="47232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Transparency</a:t>
                      </a:r>
                    </a:p>
                  </a:txBody>
                  <a:tcPr marL="122087" marR="122087" marT="122087" marB="61044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Privacy Issues</a:t>
                      </a:r>
                    </a:p>
                  </a:txBody>
                  <a:tcPr marL="122087" marR="122087" marT="122087" marB="61044"/>
                </a:tc>
                <a:extLst>
                  <a:ext uri="{0D108BD9-81ED-4DB2-BD59-A6C34878D82A}">
                    <a16:rowId xmlns:a16="http://schemas.microsoft.com/office/drawing/2014/main" val="840988627"/>
                  </a:ext>
                </a:extLst>
              </a:tr>
              <a:tr h="47232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Global Accessibility</a:t>
                      </a:r>
                    </a:p>
                  </a:txBody>
                  <a:tcPr marL="122087" marR="122087" marT="122087" marB="61044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Poor user Experience, User Unfamiliarity </a:t>
                      </a:r>
                    </a:p>
                  </a:txBody>
                  <a:tcPr marL="122087" marR="122087" marT="122087" marB="61044"/>
                </a:tc>
                <a:extLst>
                  <a:ext uri="{0D108BD9-81ED-4DB2-BD59-A6C34878D82A}">
                    <a16:rowId xmlns:a16="http://schemas.microsoft.com/office/drawing/2014/main" val="711702691"/>
                  </a:ext>
                </a:extLst>
              </a:tr>
              <a:tr h="472329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Reduction in Human Errors</a:t>
                      </a:r>
                    </a:p>
                  </a:txBody>
                  <a:tcPr marL="122087" marR="122087" marT="122087" marB="61044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High energy consumption</a:t>
                      </a:r>
                    </a:p>
                  </a:txBody>
                  <a:tcPr marL="122087" marR="122087" marT="122087" marB="61044"/>
                </a:tc>
                <a:extLst>
                  <a:ext uri="{0D108BD9-81ED-4DB2-BD59-A6C34878D82A}">
                    <a16:rowId xmlns:a16="http://schemas.microsoft.com/office/drawing/2014/main" val="173540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81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7F89AA-E739-6ABF-0340-5C6C1BFE8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50787"/>
              </p:ext>
            </p:extLst>
          </p:nvPr>
        </p:nvGraphicFramePr>
        <p:xfrm>
          <a:off x="1322773" y="643467"/>
          <a:ext cx="9546454" cy="557106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516449">
                  <a:extLst>
                    <a:ext uri="{9D8B030D-6E8A-4147-A177-3AD203B41FA5}">
                      <a16:colId xmlns:a16="http://schemas.microsoft.com/office/drawing/2014/main" val="1740024441"/>
                    </a:ext>
                  </a:extLst>
                </a:gridCol>
                <a:gridCol w="5030005">
                  <a:extLst>
                    <a:ext uri="{9D8B030D-6E8A-4147-A177-3AD203B41FA5}">
                      <a16:colId xmlns:a16="http://schemas.microsoft.com/office/drawing/2014/main" val="4204356639"/>
                    </a:ext>
                  </a:extLst>
                </a:gridCol>
              </a:tblGrid>
              <a:tr h="996986">
                <a:tc>
                  <a:txBody>
                    <a:bodyPr/>
                    <a:lstStyle/>
                    <a:p>
                      <a:pPr algn="ctr"/>
                      <a:r>
                        <a:rPr lang="en-US" sz="2900" b="0" cap="all" spc="150">
                          <a:solidFill>
                            <a:schemeClr val="lt1"/>
                          </a:solidFill>
                        </a:rPr>
                        <a:t>Opportunity</a:t>
                      </a:r>
                    </a:p>
                  </a:txBody>
                  <a:tcPr marL="246507" marR="246507" marT="246507" marB="2465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0" cap="all" spc="150">
                          <a:solidFill>
                            <a:schemeClr val="lt1"/>
                          </a:solidFill>
                        </a:rPr>
                        <a:t>Threats</a:t>
                      </a:r>
                    </a:p>
                  </a:txBody>
                  <a:tcPr marL="246507" marR="246507" marT="246507" marB="2465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93403"/>
                  </a:ext>
                </a:extLst>
              </a:tr>
              <a:tr h="914816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Fraud Reduction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Technological  vulnerabilities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620311"/>
                  </a:ext>
                </a:extLst>
              </a:tr>
              <a:tr h="914816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Reduced systemic risk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Perception of Insecurity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6455"/>
                  </a:ext>
                </a:extLst>
              </a:tr>
              <a:tr h="914816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Ease in cross border trade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Medium or long-term investment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225011"/>
                  </a:ext>
                </a:extLst>
              </a:tr>
              <a:tr h="914816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Network effect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Unreliability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680208"/>
                  </a:ext>
                </a:extLst>
              </a:tr>
              <a:tr h="914816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New business model enabler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Unfavorable government policies</a:t>
                      </a:r>
                    </a:p>
                  </a:txBody>
                  <a:tcPr marL="246507" marR="246507" marT="246507" marB="2465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7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18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6D9C-1DC4-4439-F353-8FE56536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2"/>
            <a:ext cx="4491821" cy="775910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CHALLENGES:</a:t>
            </a:r>
          </a:p>
        </p:txBody>
      </p:sp>
      <p:pic>
        <p:nvPicPr>
          <p:cNvPr id="17" name="Picture 16" descr="A 3D pattern of ring shapes connected by lines">
            <a:extLst>
              <a:ext uri="{FF2B5EF4-FFF2-40B4-BE49-F238E27FC236}">
                <a16:creationId xmlns:a16="http://schemas.microsoft.com/office/drawing/2014/main" id="{F5E354FD-0784-8E1D-B238-F90075D8A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9" r="4136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EF38-805F-2233-2804-5F98A053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1748413"/>
            <a:ext cx="4491820" cy="4232895"/>
          </a:xfrm>
        </p:spPr>
        <p:txBody>
          <a:bodyPr anchor="t">
            <a:normAutofit/>
          </a:bodyPr>
          <a:lstStyle/>
          <a:p>
            <a:r>
              <a:rPr lang="en-US" sz="2000" b="1"/>
              <a:t>Technical Complexity:</a:t>
            </a:r>
          </a:p>
          <a:p>
            <a:pPr marL="0" indent="0">
              <a:buNone/>
            </a:pPr>
            <a:r>
              <a:rPr lang="en-US" sz="2000"/>
              <a:t>- Focus on scalability, privacy, security, and quantum resistance.</a:t>
            </a:r>
          </a:p>
          <a:p>
            <a:pPr marL="0" indent="0">
              <a:buNone/>
            </a:pPr>
            <a:r>
              <a:rPr lang="en-US" sz="2000"/>
              <a:t>- Need for decentralized business processes.</a:t>
            </a:r>
          </a:p>
          <a:p>
            <a:r>
              <a:rPr lang="en-US" sz="2000" b="1"/>
              <a:t>Interoperability:</a:t>
            </a:r>
          </a:p>
          <a:p>
            <a:pPr marL="0" indent="0">
              <a:buNone/>
            </a:pPr>
            <a:r>
              <a:rPr lang="en-US" sz="2000"/>
              <a:t>- Critical for integrating with legacy systems.</a:t>
            </a:r>
          </a:p>
          <a:p>
            <a:pPr marL="0" indent="0">
              <a:buNone/>
            </a:pPr>
            <a:r>
              <a:rPr lang="en-US" sz="2000"/>
              <a:t>- Adoption of international standards essential.</a:t>
            </a:r>
          </a:p>
          <a:p>
            <a:pPr marL="0" indent="0">
              <a:buNone/>
            </a:pPr>
            <a:r>
              <a:rPr lang="en-US" sz="2000"/>
              <a:t>- Federated Identity Management for cross-enterprise authentication.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1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A8C76451-99F0-0656-D84E-E587D246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70DAA-2AA9-FB89-35E5-44DB0DB6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34AE-D183-58A8-7609-5E16EB58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blockchain technology holds transformative potential for the automotive industry, offering a secure, decentralized platform for various applications. However, careful consideration and objective evaluation are essential before widespread adoption and investment.</a:t>
            </a:r>
          </a:p>
        </p:txBody>
      </p:sp>
    </p:spTree>
    <p:extLst>
      <p:ext uri="{BB962C8B-B14F-4D97-AF65-F5344CB8AC3E}">
        <p14:creationId xmlns:p14="http://schemas.microsoft.com/office/powerpoint/2010/main" val="392178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0D42D-599C-34A5-3C1C-67B7E24F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30360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pic>
        <p:nvPicPr>
          <p:cNvPr id="20" name="Graphic 19" descr="Handshake">
            <a:extLst>
              <a:ext uri="{FF2B5EF4-FFF2-40B4-BE49-F238E27FC236}">
                <a16:creationId xmlns:a16="http://schemas.microsoft.com/office/drawing/2014/main" id="{3C7504B4-BFA2-46DD-9DF5-76F88079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83453-A351-1D81-5716-8B2314BB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Introduction: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7B9FB18-0F7C-6221-945C-E2D51A25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emergence of blockchain technology and its impact on various industries, particularly its application in the automotive sector.</a:t>
            </a:r>
          </a:p>
          <a:p>
            <a:r>
              <a:rPr lang="en-US" sz="2000" dirty="0"/>
              <a:t>The potential of blockchain to revolutionize aspects of vehicle manufacturing, supply chain management, and customer experience.</a:t>
            </a:r>
          </a:p>
          <a:p>
            <a:r>
              <a:rPr lang="en-US" sz="2000" dirty="0"/>
              <a:t>The significance of blockchain in enhancing cybersecurity in automotive applications, crucial with the advent of connected and autonomous vehicles.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phere of mesh and nodes">
            <a:extLst>
              <a:ext uri="{FF2B5EF4-FFF2-40B4-BE49-F238E27FC236}">
                <a16:creationId xmlns:a16="http://schemas.microsoft.com/office/drawing/2014/main" id="{F88D1F64-6A5C-6017-0D9F-3522484A5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EFDFF-1BBA-CB5A-B5A8-A6272CE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Objectives: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6E88-C279-B021-70B1-BB2A5F73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provide a comprehensive review of how blockchain technology is being applied in the automotive industry.</a:t>
            </a:r>
          </a:p>
          <a:p>
            <a:r>
              <a:rPr lang="en-US" sz="2000" dirty="0"/>
              <a:t>To explore the challenges and potential solutions associated with implementing blockchain in this sector.</a:t>
            </a:r>
          </a:p>
          <a:p>
            <a:r>
              <a:rPr lang="en-US" sz="2000" dirty="0"/>
              <a:t>To discuss the future of the automotive industry with blockchain technology, considering advancements, upcoming projects, and long-term prospects.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FB179B87-76DA-DC94-321F-950FAB3A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4" r="1708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C0F9-57F6-C86B-90D8-EE3320E3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Blockchain in Automotive industry: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0346D-CB45-03E5-0EBB-63B313B79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54" y="2354239"/>
            <a:ext cx="107430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9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6FDE0-E9CF-C571-11C1-B4DE9F3D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TAMPER-PROOF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7157-2148-5437-73AF-0F37DB93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Consistent Data Need:</a:t>
            </a:r>
          </a:p>
          <a:p>
            <a:pPr marL="0" indent="0">
              <a:buNone/>
            </a:pPr>
            <a:r>
              <a:rPr lang="en-US" sz="2000"/>
              <a:t>- Essential for multi-stakeholder industries.</a:t>
            </a:r>
          </a:p>
          <a:p>
            <a:r>
              <a:rPr lang="en-US" sz="2000" b="1"/>
              <a:t>Blockchain Timestamping:</a:t>
            </a:r>
          </a:p>
          <a:p>
            <a:pPr marL="0" indent="0">
              <a:buNone/>
            </a:pPr>
            <a:r>
              <a:rPr lang="en-US" sz="2000"/>
              <a:t>- Immutable timestamps for each transaction.</a:t>
            </a:r>
          </a:p>
          <a:p>
            <a:r>
              <a:rPr lang="en-US" sz="2000" b="1"/>
              <a:t>Traditional Risks:</a:t>
            </a:r>
          </a:p>
          <a:p>
            <a:pPr marL="0" indent="0">
              <a:buNone/>
            </a:pPr>
            <a:r>
              <a:rPr lang="en-US" sz="2000"/>
              <a:t>- Malicious backdating by central servers.</a:t>
            </a:r>
          </a:p>
          <a:p>
            <a:r>
              <a:rPr lang="en-US" sz="2000" b="1"/>
              <a:t>Blockchain's Defense:</a:t>
            </a:r>
          </a:p>
          <a:p>
            <a:pPr marL="0" indent="0">
              <a:buNone/>
            </a:pPr>
            <a:r>
              <a:rPr lang="en-US" sz="2000"/>
              <a:t>- Proof-of-Work (PoW) prevents Sybil attacks.</a:t>
            </a:r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8E2A053B-B15F-830A-DAA6-6F8F979B5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6" r="2744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5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AEDD3-946E-DFB6-E3EE-43E065F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0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NO SINGLE POINT OF FAILURE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40A1B81-2278-49DE-75E9-05EE3087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6" r="32010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D54A-2DF4-0D7A-0C2D-36852306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086787"/>
            <a:ext cx="4156512" cy="3769835"/>
          </a:xfrm>
        </p:spPr>
        <p:txBody>
          <a:bodyPr anchor="ctr">
            <a:noAutofit/>
          </a:bodyPr>
          <a:lstStyle/>
          <a:p>
            <a:r>
              <a:rPr lang="en-US" sz="1600" b="1" dirty="0"/>
              <a:t>Open-Source Security:</a:t>
            </a:r>
          </a:p>
          <a:p>
            <a:pPr marL="0" indent="0">
              <a:buNone/>
            </a:pPr>
            <a:r>
              <a:rPr lang="en-US" sz="1600" dirty="0"/>
              <a:t>- Continuous monitoring by multiple contributors reduces malicious alterations.</a:t>
            </a:r>
          </a:p>
          <a:p>
            <a:r>
              <a:rPr lang="en-US" sz="1600" b="1" dirty="0"/>
              <a:t>Centralization Risks:</a:t>
            </a:r>
          </a:p>
          <a:p>
            <a:pPr marL="0" indent="0">
              <a:buNone/>
            </a:pPr>
            <a:r>
              <a:rPr lang="en-US" sz="1600" dirty="0"/>
              <a:t>- Traditional databases vulnerable to system-wide failures.</a:t>
            </a:r>
          </a:p>
          <a:p>
            <a:r>
              <a:rPr lang="en-US" sz="1600" b="1" dirty="0"/>
              <a:t>Blockchain Resilience:</a:t>
            </a:r>
          </a:p>
          <a:p>
            <a:pPr marL="0" indent="0">
              <a:buNone/>
            </a:pPr>
            <a:r>
              <a:rPr lang="en-US" sz="1600" dirty="0"/>
              <a:t>- Each node contains a complete blockchain copy, enhancing fault tolerance.</a:t>
            </a:r>
          </a:p>
          <a:p>
            <a:r>
              <a:rPr lang="en-US" sz="1600" b="1" dirty="0"/>
              <a:t>Cloud Vulnerabilities:</a:t>
            </a:r>
          </a:p>
          <a:p>
            <a:pPr marL="0" indent="0">
              <a:buNone/>
            </a:pPr>
            <a:r>
              <a:rPr lang="en-US" sz="1600" dirty="0"/>
              <a:t>- Susceptible to DoS attacks, maintenance downtime, and data breaches.</a:t>
            </a:r>
          </a:p>
          <a:p>
            <a:r>
              <a:rPr lang="en-US" sz="1600" b="1" dirty="0"/>
              <a:t>Distributed Defense:</a:t>
            </a:r>
          </a:p>
          <a:p>
            <a:pPr marL="0" indent="0">
              <a:buNone/>
            </a:pPr>
            <a:r>
              <a:rPr lang="en-US" sz="1600" dirty="0"/>
              <a:t>-Computing power spread across nodes; malicious nodes can be isolated.</a:t>
            </a:r>
          </a:p>
        </p:txBody>
      </p:sp>
    </p:spTree>
    <p:extLst>
      <p:ext uri="{BB962C8B-B14F-4D97-AF65-F5344CB8AC3E}">
        <p14:creationId xmlns:p14="http://schemas.microsoft.com/office/powerpoint/2010/main" val="9853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D67-A2A6-F185-441E-99A9874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PRIVACY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0C0EA6-3266-02C0-1C6C-C0798256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1" y="1730478"/>
            <a:ext cx="4739510" cy="4461067"/>
          </a:xfrm>
        </p:spPr>
        <p:txBody>
          <a:bodyPr>
            <a:noAutofit/>
          </a:bodyPr>
          <a:lstStyle/>
          <a:p>
            <a:r>
              <a:rPr lang="en-US" sz="1550" b="1" dirty="0"/>
              <a:t>Public-Key Cryptography:</a:t>
            </a:r>
          </a:p>
          <a:p>
            <a:pPr marL="0" indent="0">
              <a:buNone/>
            </a:pPr>
            <a:r>
              <a:rPr lang="en-US" sz="1550" dirty="0"/>
              <a:t>- Ensures security and privacy.</a:t>
            </a:r>
          </a:p>
          <a:p>
            <a:pPr marL="0" indent="0">
              <a:buNone/>
            </a:pPr>
            <a:r>
              <a:rPr lang="en-US" sz="1550" dirty="0"/>
              <a:t>- RSA and ECDHE are the main cipher suites.</a:t>
            </a:r>
          </a:p>
          <a:p>
            <a:r>
              <a:rPr lang="en-US" sz="1550" b="1" dirty="0"/>
              <a:t>ECC vs. RSA: </a:t>
            </a:r>
          </a:p>
          <a:p>
            <a:pPr marL="0" indent="0">
              <a:buNone/>
            </a:pPr>
            <a:r>
              <a:rPr lang="en-US" sz="1550" dirty="0"/>
              <a:t>- ECC: faster and more energy-efficient.</a:t>
            </a:r>
          </a:p>
          <a:p>
            <a:pPr marL="0" indent="0">
              <a:buNone/>
            </a:pPr>
            <a:r>
              <a:rPr lang="en-US" sz="1550" dirty="0"/>
              <a:t>- NSA's shift due to quantum computing advancements.</a:t>
            </a:r>
          </a:p>
          <a:p>
            <a:r>
              <a:rPr lang="en-US" sz="1550" b="1" dirty="0"/>
              <a:t>User Anonymity:</a:t>
            </a:r>
          </a:p>
          <a:p>
            <a:pPr marL="0" indent="0">
              <a:buNone/>
            </a:pPr>
            <a:r>
              <a:rPr lang="en-US" sz="1550" dirty="0"/>
              <a:t>- Users identified by public keys, not personal information.</a:t>
            </a:r>
          </a:p>
          <a:p>
            <a:r>
              <a:rPr lang="en-US" sz="1550" b="1" dirty="0"/>
              <a:t>Enhancing Privacy:</a:t>
            </a:r>
          </a:p>
          <a:p>
            <a:pPr marL="0" indent="0">
              <a:buNone/>
            </a:pPr>
            <a:r>
              <a:rPr lang="en-US" sz="1550" dirty="0"/>
              <a:t>- Techniques like </a:t>
            </a:r>
            <a:r>
              <a:rPr lang="en-US" sz="1550" dirty="0" err="1"/>
              <a:t>multichains</a:t>
            </a:r>
            <a:r>
              <a:rPr lang="en-US" sz="1550" dirty="0"/>
              <a:t>, mixing protocols, and zero-     knowledge proofs protect user identities.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090BA-6FD0-26F0-DCA5-CC41700D1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50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76A6-E77A-9D81-4687-EB714A1E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723615"/>
          </a:xfrm>
        </p:spPr>
        <p:txBody>
          <a:bodyPr anchor="b">
            <a:normAutofit/>
          </a:bodyPr>
          <a:lstStyle/>
          <a:p>
            <a:r>
              <a:rPr lang="en-US" sz="3200" dirty="0"/>
              <a:t>IDENTITY MANAGEMENT</a:t>
            </a:r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DBC168EC-9C2D-C4F1-5154-9CCBE9067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9" r="2089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39CB-2550-4168-BEED-A7ECBEAF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1700981"/>
            <a:ext cx="4837180" cy="4415628"/>
          </a:xfrm>
        </p:spPr>
        <p:txBody>
          <a:bodyPr anchor="t">
            <a:noAutofit/>
          </a:bodyPr>
          <a:lstStyle/>
          <a:p>
            <a:r>
              <a:rPr lang="en-US" sz="1550" b="1" dirty="0"/>
              <a:t>Definition:</a:t>
            </a:r>
          </a:p>
          <a:p>
            <a:pPr marL="0" indent="0">
              <a:buNone/>
            </a:pPr>
            <a:r>
              <a:rPr lang="en-US" sz="1550" dirty="0"/>
              <a:t>- Management of attributes in identities, controlled by the identity provider.</a:t>
            </a:r>
          </a:p>
          <a:p>
            <a:r>
              <a:rPr lang="en-US" sz="1550" b="1" dirty="0"/>
              <a:t>Types of Schemes:</a:t>
            </a:r>
          </a:p>
          <a:p>
            <a:pPr marL="0" indent="0">
              <a:buNone/>
            </a:pPr>
            <a:r>
              <a:rPr lang="en-US" sz="1550" dirty="0"/>
              <a:t>- Centralized: Single entity control, wide application (e.g., national IDs).</a:t>
            </a:r>
          </a:p>
          <a:p>
            <a:pPr marL="0" indent="0">
              <a:buNone/>
            </a:pPr>
            <a:r>
              <a:rPr lang="en-US" sz="1550" dirty="0"/>
              <a:t>- Federated: Cross-domain access (e.g., single sign-on).</a:t>
            </a:r>
          </a:p>
          <a:p>
            <a:pPr marL="0" indent="0">
              <a:buNone/>
            </a:pPr>
            <a:r>
              <a:rPr lang="en-US" sz="1550" dirty="0"/>
              <a:t>- User-Centric: User-owned and controlled (e.g., network anonymization).</a:t>
            </a:r>
          </a:p>
          <a:p>
            <a:r>
              <a:rPr lang="en-US" sz="1550" b="1" dirty="0"/>
              <a:t>Decentralized Identity:</a:t>
            </a:r>
          </a:p>
          <a:p>
            <a:pPr marL="0" indent="0">
              <a:buNone/>
            </a:pPr>
            <a:r>
              <a:rPr lang="en-US" sz="1550" dirty="0"/>
              <a:t>- Emerging trend, increased security via asymmetric key rotation.</a:t>
            </a:r>
          </a:p>
          <a:p>
            <a:r>
              <a:rPr lang="en-US" sz="1550" b="1" dirty="0"/>
              <a:t>DLT in Identity Management:</a:t>
            </a:r>
          </a:p>
          <a:p>
            <a:pPr marL="0" indent="0">
              <a:buNone/>
            </a:pPr>
            <a:r>
              <a:rPr lang="en-US" sz="1550" dirty="0"/>
              <a:t>- Strengths, challenges, and evaluations (</a:t>
            </a:r>
            <a:r>
              <a:rPr lang="en-US" sz="1550" dirty="0" err="1"/>
              <a:t>uPort</a:t>
            </a:r>
            <a:r>
              <a:rPr lang="en-US" sz="1550" dirty="0"/>
              <a:t>, </a:t>
            </a:r>
            <a:r>
              <a:rPr lang="en-US" sz="1550" dirty="0" err="1"/>
              <a:t>ShoCard</a:t>
            </a:r>
            <a:r>
              <a:rPr lang="en-US" sz="1550" dirty="0"/>
              <a:t>, </a:t>
            </a:r>
            <a:r>
              <a:rPr lang="en-US" sz="1550" dirty="0" err="1"/>
              <a:t>Sovrin</a:t>
            </a:r>
            <a:r>
              <a:rPr lang="en-US" sz="155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9522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85C6-CCA8-0834-8E54-FE21A291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ACCESS MANAGEMENT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03E320E2-F249-13D5-8FF8-776B20113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5" r="-1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86C3-790C-F435-8D70-4AB4C4B2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b="1" dirty="0"/>
              <a:t>Control Mechanisms:</a:t>
            </a:r>
          </a:p>
          <a:p>
            <a:pPr marL="0" indent="0">
              <a:buNone/>
            </a:pPr>
            <a:r>
              <a:rPr lang="en-US" sz="2000" dirty="0"/>
              <a:t>- Policies and tools for authorized system/application access.</a:t>
            </a:r>
          </a:p>
          <a:p>
            <a:r>
              <a:rPr lang="en-US" sz="2000" b="1" dirty="0"/>
              <a:t>Blockchain Application:</a:t>
            </a:r>
          </a:p>
          <a:p>
            <a:pPr marL="0" indent="0">
              <a:buNone/>
            </a:pPr>
            <a:r>
              <a:rPr lang="en-US" sz="2000" dirty="0"/>
              <a:t>- Proposal for blockchain-based access control and permissions.</a:t>
            </a:r>
          </a:p>
        </p:txBody>
      </p:sp>
    </p:spTree>
    <p:extLst>
      <p:ext uri="{BB962C8B-B14F-4D97-AF65-F5344CB8AC3E}">
        <p14:creationId xmlns:p14="http://schemas.microsoft.com/office/powerpoint/2010/main" val="304620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718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Blockchain Technologies for an Advanced and Cyber-Resilient Automotive Industry</vt:lpstr>
      <vt:lpstr>Introduction: </vt:lpstr>
      <vt:lpstr>Objectives:</vt:lpstr>
      <vt:lpstr>Blockchain in Automotive industry:</vt:lpstr>
      <vt:lpstr>TAMPER-PROOF DATA</vt:lpstr>
      <vt:lpstr>NO SINGLE POINT OF FAILURE</vt:lpstr>
      <vt:lpstr>PRIVACY</vt:lpstr>
      <vt:lpstr>IDENTITY MANAGEMENT</vt:lpstr>
      <vt:lpstr>ACCESS MANAGEMENT</vt:lpstr>
      <vt:lpstr>INFORMATION SECURITY</vt:lpstr>
      <vt:lpstr>MAIN STACKHOLDERS IN AUTOMOTIVE INDUSTRY: </vt:lpstr>
      <vt:lpstr>Assessing Blockchain Need: A Decision-Making Flowchart</vt:lpstr>
      <vt:lpstr>AUTOMOTIVE BLOCKCHAIN BASED SERVICES:</vt:lpstr>
      <vt:lpstr>BLOCKCHAIN IMPLEMENTATION AND DEPLOYMENT STRATEGY</vt:lpstr>
      <vt:lpstr>PowerPoint Presentation</vt:lpstr>
      <vt:lpstr>CHALLENGES:</vt:lpstr>
      <vt:lpstr>CONCLUSION: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Patel</dc:creator>
  <cp:lastModifiedBy>Shubham Patel</cp:lastModifiedBy>
  <cp:revision>5</cp:revision>
  <dcterms:created xsi:type="dcterms:W3CDTF">2023-10-21T06:31:18Z</dcterms:created>
  <dcterms:modified xsi:type="dcterms:W3CDTF">2023-10-21T08:27:14Z</dcterms:modified>
</cp:coreProperties>
</file>