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77C57A-8BEA-4ED8-AC92-268D8929F3DD}">
  <a:tblStyle styleId="{AB77C57A-8BEA-4ED8-AC92-268D8929F3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23ee25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1f23ee25b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23ee25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11f23ee25b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f23ee25b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1f23ee25bd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f23ee25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11f23ee25bd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f23ee25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11f23ee25bd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f23ee25b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1f23ee25bd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f23ee25b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1f23ee25bd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f23ee25b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11f23ee25b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23ee25b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11f23ee25b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f23ee25bd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f23ee25b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f23ee25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1f23ee25b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f3f6654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11f3f66546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f23ee25b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1f23ee25bd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f23ee25b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1f23ee25bd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f23ee25b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11f23ee25bd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f3f6654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11f3f66546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f23ee25bd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f23ee25b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f23ee25b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11f23ee25b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f58ed37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11f58ed377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f58ed37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11f58ed377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f33f898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11f33f8988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23ee25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11f23ee25bd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f23ee25b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11f23ee25bd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b04c417b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11b04c417b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b04c417b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11b04c417b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b04c417b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11b04c417b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f23ee25bd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f23ee25b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f3f6654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11f3f66546e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b04c417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g11b04c417b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f3f6654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11f3f66546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33b6f24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1233b6f24a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33f898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11f33f8988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b04c417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11b04c417b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f23ee25bd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f23ee25b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f3f6654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g11f3f66546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f3f6654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g11f3f66546e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f3f66546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11f3f66546e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b04c417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11b04c417b9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b04c417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g11b04c417b9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f23ee25bd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f23ee25b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f4124eb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11f4124eb8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f3f66547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g11f3f66547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33f898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11f33f8988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f3f66547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g11f3f665472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f3f66547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g11f3f665472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33b6f24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g1233b6f24a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b04c417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g11b04c417b9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f23ee25bd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f23ee25b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f4124eb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6" name="Google Shape;456;g11f4124eb8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f3f6654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g11f3f665472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f3f66547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g11f3f665472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b04c417b9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1b04c417b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b04c417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2" name="Google Shape;482;g11b04c417b9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4124e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11f4124eb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b04c417b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g11b04c417b9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b04c417b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g11b04c417b9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b04c417b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1" name="Google Shape;501;g11b04c417b9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b04c417b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8" name="Google Shape;508;g11b04c417b9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b04c417b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g11b04c417b9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b04c417b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0" name="Google Shape;520;g11b04c417b9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f62ed6766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1f62ed676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f62ed676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2" name="Google Shape;532;g11f62ed6766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f62ed67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8" name="Google Shape;538;g11f62ed676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f62ed676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4" name="Google Shape;544;g11f62ed6766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f23ee25bd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f23ee25b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f62ed676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0" name="Google Shape;550;g11f62ed6766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f62ed676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6" name="Google Shape;556;g11f62ed6766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f62ed676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2" name="Google Shape;562;g11f62ed6766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f62ed676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8" name="Google Shape;568;g11f62ed6766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f62ed6766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4" name="Google Shape;574;g11f62ed6766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f62ed676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0" name="Google Shape;580;g11f62ed6766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1f62ed676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6" name="Google Shape;586;g11f62ed6766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f62ed676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2" name="Google Shape;592;g11f62ed6766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1f62ed6766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8" name="Google Shape;598;g11f62ed6766_1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f62ed676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4" name="Google Shape;604;g11f62ed6766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f23ee25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11f23ee25b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0" name="Google Shape;610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23ee25b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1f23ee25bd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1" Type="http://schemas.openxmlformats.org/officeDocument/2006/relationships/image" Target="../media/image4.png"/><Relationship Id="rId10" Type="http://schemas.openxmlformats.org/officeDocument/2006/relationships/image" Target="../media/image13.png"/><Relationship Id="rId12" Type="http://schemas.openxmlformats.org/officeDocument/2006/relationships/image" Target="../media/image16.png"/><Relationship Id="rId9" Type="http://schemas.openxmlformats.org/officeDocument/2006/relationships/image" Target="../media/image27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reately.com/lp/state-machine-diagram-tool/" TargetMode="External"/><Relationship Id="rId4" Type="http://schemas.openxmlformats.org/officeDocument/2006/relationships/hyperlink" Target="https://creately.com/diagram-type/objects/database-design" TargetMode="External"/><Relationship Id="rId5" Type="http://schemas.openxmlformats.org/officeDocument/2006/relationships/hyperlink" Target="https://creately.com/diagram/example/h1xtnwwh1/New%20Facebook%20Login%20Activity%20Diagram" TargetMode="External"/><Relationship Id="rId6" Type="http://schemas.openxmlformats.org/officeDocument/2006/relationships/hyperlink" Target="https://creately.com/diagram-community/popular/t/state-chart" TargetMode="External"/><Relationship Id="rId7" Type="http://schemas.openxmlformats.org/officeDocument/2006/relationships/hyperlink" Target="https://creately.com/lp/state-machine-diagram-too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reately.com/lp/state-machine-diagram-too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reately.com/blog/diagrams/importance-of-business-process-modelin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Relationship Id="rId7" Type="http://schemas.openxmlformats.org/officeDocument/2006/relationships/image" Target="../media/image32.png"/><Relationship Id="rId8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reately.com/diagram/example/jgi94q647/Collaboration%20diagra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0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8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7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6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6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5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84125" y="331175"/>
            <a:ext cx="116469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Welcome to</a:t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Software Engineering (IT314)</a:t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t/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Lab 8</a:t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UML Diagrams</a:t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3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rPr lang="en-IN" sz="2850">
                <a:latin typeface="Times New Roman"/>
                <a:ea typeface="Times New Roman"/>
                <a:cs typeface="Times New Roman"/>
                <a:sym typeface="Times New Roman"/>
              </a:rPr>
              <a:t>Kalgi Gandhi, Aman Sinha</a:t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33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164"/>
              <a:buNone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Course Instructor: Prof. Jayprakash Lalchandani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daiict logo images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981" y="4868523"/>
            <a:ext cx="1362835" cy="132116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688666" y="5994515"/>
            <a:ext cx="8619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DA-IICT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Diagram: Important Symbols</a:t>
            </a:r>
            <a:endParaRPr/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838200" y="13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{AB77C57A-8BEA-4ED8-AC92-268D8929F3DD}</a:tableStyleId>
              </a:tblPr>
              <a:tblGrid>
                <a:gridCol w="2389900"/>
                <a:gridCol w="1903625"/>
              </a:tblGrid>
              <a:tr h="71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To be represented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Symbol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11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Lifeline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Actor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5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Activity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State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Object flow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963" y="2313077"/>
            <a:ext cx="821950" cy="100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2"/>
          <p:cNvGraphicFramePr/>
          <p:nvPr/>
        </p:nvGraphicFramePr>
        <p:xfrm>
          <a:off x="6526875" y="13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{AB77C57A-8BEA-4ED8-AC92-268D8929F3DD}</a:tableStyleId>
              </a:tblPr>
              <a:tblGrid>
                <a:gridCol w="2389900"/>
                <a:gridCol w="1903625"/>
              </a:tblGrid>
              <a:tr h="49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To be represented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Symbol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8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Initial State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3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Control Flow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Decision Activity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4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Objects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800" y="3508238"/>
            <a:ext cx="698300" cy="8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8883" y="4595400"/>
            <a:ext cx="1396125" cy="6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8887" y="5365837"/>
            <a:ext cx="1396125" cy="62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6262" y="6133075"/>
            <a:ext cx="1321400" cy="3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61215" y="2313075"/>
            <a:ext cx="938610" cy="7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99897" y="3183335"/>
            <a:ext cx="661251" cy="6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455518" y="4026532"/>
            <a:ext cx="1150019" cy="6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604" y="4743267"/>
            <a:ext cx="1009850" cy="84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369825" y="5646517"/>
            <a:ext cx="1321400" cy="748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Diagram: Important Symbols</a:t>
            </a:r>
            <a:endParaRPr/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838200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{AB77C57A-8BEA-4ED8-AC92-268D8929F3DD}</a:tableStyleId>
              </a:tblPr>
              <a:tblGrid>
                <a:gridCol w="2389900"/>
                <a:gridCol w="1903625"/>
              </a:tblGrid>
              <a:tr h="71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To be represented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Symbol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136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Package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Synchronous message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5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Asynchronous message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0" name="Google Shape;160;p23"/>
          <p:cNvGraphicFramePr/>
          <p:nvPr/>
        </p:nvGraphicFramePr>
        <p:xfrm>
          <a:off x="6526875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{AB77C57A-8BEA-4ED8-AC92-268D8929F3DD}</a:tableStyleId>
              </a:tblPr>
              <a:tblGrid>
                <a:gridCol w="2389900"/>
                <a:gridCol w="1903625"/>
              </a:tblGrid>
              <a:tr h="49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To be represented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Symbol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90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Create message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5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Delete message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3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Self message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522" y="2714300"/>
            <a:ext cx="1638151" cy="11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550" y="4324125"/>
            <a:ext cx="15881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4550" y="5271825"/>
            <a:ext cx="15881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5150" y="2714300"/>
            <a:ext cx="16958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24475" y="3648425"/>
            <a:ext cx="18771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15150" y="4638039"/>
            <a:ext cx="1695800" cy="63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Diagram: Important Concepts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Objects: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Objects are the classes instances that participate in the interaction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Objects have lifeline 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Actors: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An actor in a UML diagram represents a type of role where it interacts with the system and its objects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An actor is always outside the scope of the system we aim to model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Lifelines: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lifeline is a named element which depicts an individual participant in a sequence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Each instance in a sequence diagram is represented by a lifeline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Lifeline elements are located at the top in a sequence diagram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Difference between lifeline and actor: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lifeline always portrays an object internal to the system whereas actors are used to depict objects external to the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Diagram: Important Concepts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297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Messages</a:t>
            </a: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76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Communication between objects is depicted using messages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76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messages appear in a sequential order on the lifeline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78784"/>
              <a:buFont typeface="Arial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Lifelines and messages form the core of a sequence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76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Types of messages: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76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Synchronous messages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A synchronous message waits for a reply before the interaction can move forward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76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Asynchronous messages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An asynchronous message does not wait for a reply from the receiver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76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Create message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We use a Create message to instantiate a new object in the sequence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76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Delete message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We use a Delete Message to delete an object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76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Self message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Certain scenarios might arise where the object needs to send a message to itself. Such messages are called Self Messages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76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Reply message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Reply messages are used to show the message being sent from the receiver to the sender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76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Found message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A Found message is used to represent a scenario where an unknown source sends the message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76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Lost message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A Lost message is used to represent a scenario where the recipient is not known to the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Diagram: Important Concepts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Guards</a:t>
            </a: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Guards are used to model conditions in sequence diagrams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They are used when we need to restrict the flow of messages on the pretext of a condition being met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Guards play an important role in letting software developers know the constraints attached to a system or a particular process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Diagram: Important Concepts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Activation</a:t>
            </a: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These are also called the method-invocation boxes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Activation elements in the UML sequence diagram are boxes on the lifelines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Indicate that an object is responding to a message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It starts when the message is received and ends when the object is done handling the message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Recursive calls: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call in which an object calls its own operations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725" y="4881425"/>
            <a:ext cx="9525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Diagram: Important Concepts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Control flow types</a:t>
            </a: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Sequence diagrams can be used to easily and visually identify the application’s control flow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Control flow can be centralised or Distributed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888" y="3104800"/>
            <a:ext cx="6310225" cy="3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Diagram: Important Concepts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Fragments</a:t>
            </a: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Fragments are used to represent: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■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■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Conditional branches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■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References to other sequence diagram, etc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389" y="3254425"/>
            <a:ext cx="7075226" cy="352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Diagram: An Example of Hotel Reservation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963" y="1805825"/>
            <a:ext cx="9360072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State Machine Diagrams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503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8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UML Diagrams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503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8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Types of UML Diagrams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Behavioral Diagrams 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State Machine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Communication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Timing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Interaction Overview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Election management system: An example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VP Tool Demo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State Machine Diagram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State machine diagrams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are similar to activity diagrams, although</a:t>
            </a:r>
            <a:r>
              <a:rPr lang="en-IN" sz="1777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notations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and usage change a bit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They are sometimes known as</a:t>
            </a:r>
            <a:r>
              <a:rPr lang="en-IN" sz="1777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state diagrams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or</a:t>
            </a:r>
            <a:r>
              <a:rPr lang="en-IN" sz="1777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 state chart diagrams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as well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These are very useful to describe the behavior of objects that act differently according to the state they are in at the moment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IN" sz="1777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 State machine diagram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below shows the basic states and actions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State Machine Diagram: Important Symbols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838" y="1690831"/>
            <a:ext cx="3134325" cy="4491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State Machine Diagram: Important Concepts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State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state is a stage of existence during which an object: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■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Satisfies certain conditions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■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Executes an activity or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2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■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Waits for an event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state defines how the object reacts to new events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State Machine Diagram: Important Concepts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838200" y="1597025"/>
            <a:ext cx="105156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Representation of state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state is described by a rounded rectangle containing: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2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■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Must be unique within the class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2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■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Entry and Exit actions: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Instantaneous processes executed by the object on entering/exiting the state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2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■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Activity: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Long-lasting processes executed while the object is in that state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Final state: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state diagram can have any number of final states and has no outgoing transitions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final state signifies that the object has terminated its execution, and has no further reason to exist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950" y="3340238"/>
            <a:ext cx="20193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State Machine Diagram: Important Concepts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838200" y="1597025"/>
            <a:ext cx="105156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 state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Any state diagram has exactly one initial state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initial state is the point of creation of the object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transition leaving it is taken when the object is instantiated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This transition may contain a guard condition and an action, but not an event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It may have multiple mutually-exclusive outgoing transitions, but no incoming transitions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Transition:</a:t>
            </a:r>
            <a:endParaRPr b="1"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transition describes how an object moves from one state to another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transition is taken when the event is received if the guard condition is true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When the transition is taken, the action is executed by the object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transition without an event or guard condition is considered to be ‘automatic’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925" y="4168050"/>
            <a:ext cx="7200475" cy="7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State Machine Diagram: An Example of ATM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450" y="1597026"/>
            <a:ext cx="6747096" cy="51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Activity</a:t>
            </a:r>
            <a:r>
              <a:rPr lang="en-IN"/>
              <a:t> Diagrams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Activity diagrams are used to describe the flow of control in a system and consist of activities and links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In other words, Activity Diagrams represent workflows in a graphical way and provide an understanding of how the system will work when executed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flow can be concurrent, sequential, or branched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Activities are nothing but the functions of a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Many activity diagrams may be needed to capture the entire flow in a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These can be used to describe both business workflows and workflow of any component in a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Activity diagrams provide an important feature called as Swimlanes. They are used to represent ‘who is responsible for which activities being performed’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In order to represent swimlanes, we split the Activity diagram into vertical sections, where each section corresponds to one actor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Used to model Workflow or Business Processes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Very expressive to model Use Cases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Instead of sequence diagrams for instance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More exhaustive and precise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From UML 2.0, possible to model complex algorithms and operation’s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bodies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Can be attached to: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class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An operation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use-case (workflow)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Since UML 2.0, we use the notion of action to designate atomic steps in a UML activity diagram (called activities in previous versions)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An activity can be composed of: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Actions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Control Nodes (Fork, Merge, Decision, Join),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Object Nodes (input &amp; output pins, object nodes, activity parameter node)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Arrows (Control Flow &amp; Object Flow)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execution model of UML AD is based on the notion of production/consumption of token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Largely inspired from Petri Nets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Transitions are automatic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Concurrent flow: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Concurrent flows are used to model activities that can happen in parallel in the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It is represented as a straight, slightly thicker line in an activity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Fork Node and Join Node are used to represent concurrent flows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UML Diagrams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503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8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UML stands for Unified Modeling Language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503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8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It’s a rich language to model software solutions, application structures, system behavior and</a:t>
            </a:r>
            <a:r>
              <a:rPr lang="en-IN" sz="1777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business processes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503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8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These diagrams are further classified as: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Structure Diagrams 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Behavioral Diagrams 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Activity Diagram: Important Symbols</a:t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100" y="1915225"/>
            <a:ext cx="506396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2600" y="2338500"/>
            <a:ext cx="533400" cy="40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7719" y="2886750"/>
            <a:ext cx="1843168" cy="6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4876" y="3574700"/>
            <a:ext cx="1128850" cy="5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2162" y="4320000"/>
            <a:ext cx="2114282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4876" y="4773650"/>
            <a:ext cx="1202425" cy="7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8628300" y="5566650"/>
            <a:ext cx="162000" cy="4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42"/>
          <p:cNvCxnSpPr/>
          <p:nvPr/>
        </p:nvCxnSpPr>
        <p:spPr>
          <a:xfrm>
            <a:off x="8231850" y="5729600"/>
            <a:ext cx="4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42"/>
          <p:cNvCxnSpPr/>
          <p:nvPr/>
        </p:nvCxnSpPr>
        <p:spPr>
          <a:xfrm>
            <a:off x="8214000" y="5935475"/>
            <a:ext cx="4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42"/>
          <p:cNvCxnSpPr/>
          <p:nvPr/>
        </p:nvCxnSpPr>
        <p:spPr>
          <a:xfrm>
            <a:off x="8790300" y="5797350"/>
            <a:ext cx="4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42"/>
          <p:cNvSpPr/>
          <p:nvPr/>
        </p:nvSpPr>
        <p:spPr>
          <a:xfrm>
            <a:off x="8628300" y="6268700"/>
            <a:ext cx="162000" cy="4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42"/>
          <p:cNvCxnSpPr/>
          <p:nvPr/>
        </p:nvCxnSpPr>
        <p:spPr>
          <a:xfrm>
            <a:off x="8214000" y="6499400"/>
            <a:ext cx="4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42"/>
          <p:cNvCxnSpPr/>
          <p:nvPr/>
        </p:nvCxnSpPr>
        <p:spPr>
          <a:xfrm>
            <a:off x="8790300" y="6624175"/>
            <a:ext cx="4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2"/>
          <p:cNvCxnSpPr/>
          <p:nvPr/>
        </p:nvCxnSpPr>
        <p:spPr>
          <a:xfrm>
            <a:off x="8790300" y="6379100"/>
            <a:ext cx="4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0" name="Google Shape;300;p42"/>
          <p:cNvGraphicFramePr/>
          <p:nvPr/>
        </p:nvGraphicFramePr>
        <p:xfrm>
          <a:off x="838200" y="13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{AB77C57A-8BEA-4ED8-AC92-268D8929F3DD}</a:tableStyleId>
              </a:tblPr>
              <a:tblGrid>
                <a:gridCol w="5257800"/>
                <a:gridCol w="5257800"/>
              </a:tblGrid>
              <a:tr h="49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To be represented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Symbol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40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77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Initial state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77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state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5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77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Activity box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77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or branching box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77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 flow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1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77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 box</a:t>
                      </a:r>
                      <a:endParaRPr sz="1777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77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Join Node</a:t>
                      </a:r>
                      <a:endParaRPr sz="1777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77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Fork Node</a:t>
                      </a:r>
                      <a:endParaRPr sz="1777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Activity Diagram: An Example of Student Enrollment System</a:t>
            </a:r>
            <a:endParaRPr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900" y="1690825"/>
            <a:ext cx="6895574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Activity Diagram: An Example of Student Enrollment System</a:t>
            </a:r>
            <a:endParaRPr/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25" y="1690825"/>
            <a:ext cx="1104336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Activity Diagram: An Example of Student Enrollment System</a:t>
            </a:r>
            <a:endParaRPr/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780875"/>
            <a:ext cx="10801350" cy="39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Activity Diagram: An Example of Student Enrollment System</a:t>
            </a:r>
            <a:endParaRPr/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88" y="1818300"/>
            <a:ext cx="9628031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Communication</a:t>
            </a:r>
            <a:r>
              <a:rPr lang="en-IN"/>
              <a:t> Diagrams</a:t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Also 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called</a:t>
            </a:r>
            <a:r>
              <a:rPr lang="en-IN" sz="1777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collaboration diagrams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Communication diagrams are similar to sequence diagrams, but the focus is on messages passed between objects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same information can be represented using a sequence diagram and different objects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7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Communication diagram is needed?</a:t>
            </a:r>
            <a:endParaRPr b="1" sz="1777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Communication diagrams are very useful for visualizing the relationship between objects collaborating to perform a particular task, however, this is difficult to determine from the sequence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Communication diagrams can also help to determine the accuracy of the static model (i.e. class diagram)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7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timeline in sequence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 sequence diagram is structured in such a way that it represents a timeline which begins at the top and descends gradually to mark the sequence of interactions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Communication Diagram vs Sequence diagram</a:t>
            </a:r>
            <a:endParaRPr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775" y="1597025"/>
            <a:ext cx="9626150" cy="52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 Diagram: Important Symbols</a:t>
            </a:r>
            <a:endParaRPr/>
          </a:p>
        </p:txBody>
      </p:sp>
      <p:sp>
        <p:nvSpPr>
          <p:cNvPr id="348" name="Google Shape;348;p50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 rotWithShape="1">
          <a:blip r:embed="rId3">
            <a:alphaModFix/>
          </a:blip>
          <a:srcRect b="0" l="0" r="49287" t="10778"/>
          <a:stretch/>
        </p:blipFill>
        <p:spPr>
          <a:xfrm>
            <a:off x="4728988" y="1380963"/>
            <a:ext cx="2734025" cy="4096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Communication Diagram: An Example of Digital Timer</a:t>
            </a:r>
            <a:endParaRPr/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925" y="1538425"/>
            <a:ext cx="7680049" cy="50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Types of UML Diagrams I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Structure Diagrams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Structure diagrams show the things in the modeled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In a more technical term, it shows different objects in a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Behavioral Diagrams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Behavioral diagrams show what should happen in a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It describe how the objects interact with each other to create a functioning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Conversion Between Communication and Sequence Diagram: An Illustrated Example</a:t>
            </a:r>
            <a:endParaRPr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3" name="Google Shape;3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97025"/>
            <a:ext cx="10515599" cy="51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 case</a:t>
            </a:r>
            <a:r>
              <a:rPr lang="en-IN"/>
              <a:t> Diagrams</a:t>
            </a:r>
            <a:endParaRPr/>
          </a:p>
        </p:txBody>
      </p:sp>
      <p:sp>
        <p:nvSpPr>
          <p:cNvPr id="369" name="Google Shape;369;p5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Use Case </a:t>
            </a: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/>
          </a:p>
        </p:txBody>
      </p:sp>
      <p:sp>
        <p:nvSpPr>
          <p:cNvPr id="375" name="Google Shape;375;p54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se case diagrams give a graphic overview of the actors involved in a system, different functions needed by those actors and how these different functions interact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It’s a great starting point for any project discussion because you can easily identify the main actors involved and the main processes of the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7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there be multiple Use Case diagrams for a system?</a:t>
            </a:r>
            <a:endParaRPr b="1" sz="1777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Yes, a system may have multiple use case diagrams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main purpose of having multiple use case diagrams for a system may be any of the following: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To showcase different viewpoints (ex: business vs system)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To showcase different levels of details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To showcase the different parts or components of a complex system to ensure easy readability and understanding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Use Case Diagram: Important Symbols</a:t>
            </a:r>
            <a:endParaRPr/>
          </a:p>
        </p:txBody>
      </p:sp>
      <p:pic>
        <p:nvPicPr>
          <p:cNvPr id="381" name="Google Shape;3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600" y="1538425"/>
            <a:ext cx="5014775" cy="50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Use Case Diagram: An Example of ATM - 1</a:t>
            </a:r>
            <a:endParaRPr/>
          </a:p>
        </p:txBody>
      </p:sp>
      <p:pic>
        <p:nvPicPr>
          <p:cNvPr id="387" name="Google Shape;3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0" y="1538425"/>
            <a:ext cx="5916074" cy="48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025" y="1591075"/>
            <a:ext cx="6171800" cy="4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Use Case Diagram: An Example of ATM - 2</a:t>
            </a:r>
            <a:endParaRPr/>
          </a:p>
        </p:txBody>
      </p:sp>
      <p:pic>
        <p:nvPicPr>
          <p:cNvPr id="394" name="Google Shape;3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963" y="1538425"/>
            <a:ext cx="7728075" cy="50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8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Use Case Diagram: An Example with hierarchy</a:t>
            </a:r>
            <a:endParaRPr/>
          </a:p>
        </p:txBody>
      </p:sp>
      <p:pic>
        <p:nvPicPr>
          <p:cNvPr id="400" name="Google Shape;4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1538425"/>
            <a:ext cx="62865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Timing</a:t>
            </a:r>
            <a:r>
              <a:rPr lang="en-IN"/>
              <a:t> Diagrams</a:t>
            </a:r>
            <a:endParaRPr/>
          </a:p>
        </p:txBody>
      </p:sp>
      <p:sp>
        <p:nvSpPr>
          <p:cNvPr id="406" name="Google Shape;406;p5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Timing</a:t>
            </a: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/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Timing diagrams are used to represent the behavior of objects in a given time frame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Often described as an inverted sequence diagram, a timing diagram shows how objects interact with each other in a given timeframe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Timing diagrams may be used to see how long each step of a process takes and find areas for improvement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Timing Diagram: Basic concepts</a:t>
            </a:r>
            <a:endParaRPr/>
          </a:p>
        </p:txBody>
      </p:sp>
      <p:sp>
        <p:nvSpPr>
          <p:cNvPr id="418" name="Google Shape;418;p6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Lifeline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It represents a single entity, which is a part of the interaction. Ex: Following lifeline represents instances of a System and Virus: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State or condition timeline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represents the state of a classifier or attributes that are participating, or some testable conditions, which is a discrete value of the classifier. Ex: Following timeline shows the change in the state of virus: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9" name="Google Shape;41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625" y="2493475"/>
            <a:ext cx="2144850" cy="16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613" y="5127313"/>
            <a:ext cx="33432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Types of UML Diagrams II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025" y="1456750"/>
            <a:ext cx="7769950" cy="50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Timing Diagram: Basic concepts</a:t>
            </a:r>
            <a:endParaRPr/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Duration constraint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Duration constraint is a constraint of an interval, which refers to duration interval. It is used to determine if the constraint is satisfied for a duration or not. Ex: Following demonstrates the duration constraint ‘Ice should melt into the water in 1 to 6 minutes’: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Time constraint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It is an interval constraint, which refers to the time interval. As it is a time expression, it depicts if the constraint is satisfied or not. Ex: Following demonstrates the time 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constraint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‘A person should wakeup in between 5:40 AM and 6:00 AM: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7" name="Google Shape;42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88" y="2709850"/>
            <a:ext cx="24860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488" y="5713825"/>
            <a:ext cx="26765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Timing Diagram: Basic concepts</a:t>
            </a:r>
            <a:endParaRPr/>
          </a:p>
        </p:txBody>
      </p:sp>
      <p:sp>
        <p:nvSpPr>
          <p:cNvPr id="434" name="Google Shape;434;p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Destruction </a:t>
            </a: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occurrence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: The destruction occurrence refers to the 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occurrence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 of a message that represents the destruction of an instance is defined by a lifeline. It is represented by a cross at the end of a timeline. Ex: Following demonstrates the destruction occurrence ‘Virus lifeline is terminated’: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5" name="Google Shape;43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488" y="2925363"/>
            <a:ext cx="35337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Timing Diagram: An Example of </a:t>
            </a: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Alzheimer's</a:t>
            </a: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 Stages</a:t>
            </a:r>
            <a:endParaRPr/>
          </a:p>
        </p:txBody>
      </p:sp>
      <p:pic>
        <p:nvPicPr>
          <p:cNvPr id="441" name="Google Shape;4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800" y="2330675"/>
            <a:ext cx="6150399" cy="3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Timing Diagram: An Example of Car Parking</a:t>
            </a:r>
            <a:endParaRPr/>
          </a:p>
        </p:txBody>
      </p:sp>
      <p:pic>
        <p:nvPicPr>
          <p:cNvPr id="447" name="Google Shape;44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938" y="1868150"/>
            <a:ext cx="6620135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Interaction overview</a:t>
            </a:r>
            <a:r>
              <a:rPr lang="en-IN"/>
              <a:t> Diagrams</a:t>
            </a:r>
            <a:endParaRPr/>
          </a:p>
        </p:txBody>
      </p:sp>
      <p:sp>
        <p:nvSpPr>
          <p:cNvPr id="453" name="Google Shape;453;p6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Interaction Overview</a:t>
            </a: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/>
          </a:p>
        </p:txBody>
      </p:sp>
      <p:sp>
        <p:nvSpPr>
          <p:cNvPr id="459" name="Google Shape;459;p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Interaction overview diagrams provide a high level of abstraction of an interaction model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It is a variant of the Activity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It focuses on the overview of the flow of control of the interactions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It can picture a control flow with nodes that can contain interaction diagrams which show how a set of fragments might be initiated in various scenarios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Interaction overview diagrams focus on the overview of the flow of control where the nodes are interactions (sd) or interaction use (ref)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other notation elements for interaction overview diagrams are the same as for activity and sequence diagrams. These include initial, final, decision, merge, fork and join nodes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Interaction Overview Diagram: Notations used</a:t>
            </a:r>
            <a:endParaRPr/>
          </a:p>
        </p:txBody>
      </p:sp>
      <p:sp>
        <p:nvSpPr>
          <p:cNvPr id="465" name="Google Shape;465;p6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Interaction: 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An interaction diagram of any kind may appear inline as an invocation action. The 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inline interaction diagrams may be either anonymous or named. Ex: Interaction Add Item to Shopping Cart may appear inline on some interaction overview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b="1" lang="en-IN" sz="1777">
                <a:latin typeface="Times New Roman"/>
                <a:ea typeface="Times New Roman"/>
                <a:cs typeface="Times New Roman"/>
                <a:sym typeface="Times New Roman"/>
              </a:rPr>
              <a:t>Interaction Use: </a:t>
            </a: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An interaction use may appear as an invocation action. Ex: Interaction use Add Item to Shopping Cart may appear on some interaction overview diagram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6" name="Google Shape;46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950" y="2752325"/>
            <a:ext cx="29337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500" y="5830863"/>
            <a:ext cx="21336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Interaction Overview Diagram: An Example of Scheduling System</a:t>
            </a:r>
            <a:endParaRPr/>
          </a:p>
        </p:txBody>
      </p:sp>
      <p:pic>
        <p:nvPicPr>
          <p:cNvPr id="473" name="Google Shape;47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1690825"/>
            <a:ext cx="9953625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Election Management System: An example</a:t>
            </a:r>
            <a:endParaRPr/>
          </a:p>
        </p:txBody>
      </p:sp>
      <p:sp>
        <p:nvSpPr>
          <p:cNvPr id="479" name="Google Shape;479;p7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Diagram: An Example of Election Management System</a:t>
            </a:r>
            <a:endParaRPr/>
          </a:p>
        </p:txBody>
      </p:sp>
      <p:pic>
        <p:nvPicPr>
          <p:cNvPr id="485" name="Google Shape;48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375" y="1690825"/>
            <a:ext cx="7539250" cy="47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Behavioral Diagrams: Why to Study these???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objective of behavior modeling is to study/specify the behavior of the objects in a system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At the logical level, the behavioral models allow us to: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Complete the structural model by finding the methods of our classes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Validate the structural model by making sure that all required attributes and associations are present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At the physical level: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Sequence and Activity diagrams define a specification for our algorithms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○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State Machines can be used to generate executable code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2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State Machine Diagram: An Example of Election Management System</a:t>
            </a:r>
            <a:endParaRPr/>
          </a:p>
        </p:txBody>
      </p:sp>
      <p:sp>
        <p:nvSpPr>
          <p:cNvPr id="491" name="Google Shape;491;p72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2" name="Google Shape;49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475" y="1661175"/>
            <a:ext cx="9033112" cy="4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Activity Diagram: An Example of Election Management System</a:t>
            </a:r>
            <a:endParaRPr/>
          </a:p>
        </p:txBody>
      </p:sp>
      <p:pic>
        <p:nvPicPr>
          <p:cNvPr id="498" name="Google Shape;4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700" y="1690825"/>
            <a:ext cx="5008612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4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Communication Diagram: An Example of Election Management System</a:t>
            </a:r>
            <a:endParaRPr/>
          </a:p>
        </p:txBody>
      </p:sp>
      <p:sp>
        <p:nvSpPr>
          <p:cNvPr id="504" name="Google Shape;504;p74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5" name="Google Shape;5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50" y="1929800"/>
            <a:ext cx="10779499" cy="38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5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Use Case Diagram: An Example of Election Management System</a:t>
            </a:r>
            <a:endParaRPr/>
          </a:p>
        </p:txBody>
      </p:sp>
      <p:pic>
        <p:nvPicPr>
          <p:cNvPr id="511" name="Google Shape;51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925" y="1538425"/>
            <a:ext cx="9033550" cy="5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Timing Diagram: An Example of Election Management System</a:t>
            </a:r>
            <a:endParaRPr/>
          </a:p>
        </p:txBody>
      </p:sp>
      <p:pic>
        <p:nvPicPr>
          <p:cNvPr id="517" name="Google Shape;51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750" y="1596450"/>
            <a:ext cx="7350499" cy="50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Interaction Overview Diagram: An Example of Election Management System</a:t>
            </a:r>
            <a:endParaRPr/>
          </a:p>
        </p:txBody>
      </p:sp>
      <p:pic>
        <p:nvPicPr>
          <p:cNvPr id="523" name="Google Shape;52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913" y="1690825"/>
            <a:ext cx="9316674" cy="46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VP Tool Demo</a:t>
            </a:r>
            <a:endParaRPr/>
          </a:p>
        </p:txBody>
      </p:sp>
      <p:sp>
        <p:nvSpPr>
          <p:cNvPr id="529" name="Google Shape;529;p7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/>
          </a:p>
        </p:txBody>
      </p:sp>
      <p:pic>
        <p:nvPicPr>
          <p:cNvPr id="535" name="Google Shape;53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88" y="1690825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/>
          </a:p>
        </p:txBody>
      </p:sp>
      <p:pic>
        <p:nvPicPr>
          <p:cNvPr id="541" name="Google Shape;54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125" y="1862925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Signup</a:t>
            </a:r>
            <a:endParaRPr/>
          </a:p>
        </p:txBody>
      </p:sp>
      <p:pic>
        <p:nvPicPr>
          <p:cNvPr id="547" name="Google Shape;54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88" y="1572575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Sequence Diagrams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/>
          </a:p>
        </p:txBody>
      </p:sp>
      <p:pic>
        <p:nvPicPr>
          <p:cNvPr id="553" name="Google Shape;55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88" y="1587025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My Documents</a:t>
            </a:r>
            <a:endParaRPr/>
          </a:p>
        </p:txBody>
      </p:sp>
      <p:pic>
        <p:nvPicPr>
          <p:cNvPr id="559" name="Google Shape;55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88" y="1690825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Add New </a:t>
            </a:r>
            <a:endParaRPr/>
          </a:p>
        </p:txBody>
      </p:sp>
      <p:pic>
        <p:nvPicPr>
          <p:cNvPr id="565" name="Google Shape;56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88" y="1527925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State Machine Diagram </a:t>
            </a:r>
            <a:endParaRPr/>
          </a:p>
        </p:txBody>
      </p:sp>
      <p:pic>
        <p:nvPicPr>
          <p:cNvPr id="571" name="Google Shape;57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788" y="1690825"/>
            <a:ext cx="8684429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Communication Diagram</a:t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7" name="Google Shape;57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88" y="1690825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3" name="Google Shape;58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88" y="1690825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Activity  Diagram</a:t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9" name="Google Shape;58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838" y="1690825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5" name="Google Shape;59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88" y="1690825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Timing</a:t>
            </a: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1" name="Google Shape;60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88" y="1606750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Interaction Overview</a:t>
            </a: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sz="404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7" name="Google Shape;60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88" y="1488500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Sequence diagram are also called as Event diagram or an Event scenario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These are used to represent the order in which objects interact and how they interact, thereby enabling us to represent simple runtime scenarios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This diagram basically represents the sequence of messages flowing from one object to another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Importance of sequence diagram stems from the fact that interaction among the components of a system is very important for implementation and execution perspective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Sequence diagram can be used to visualize the sequence of calls in a system to perform a specific task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It is important to note that represents just an instance of a possible interaction and is not an exhaustive representation of the system’s behavior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In a sequence diagram processes are represented vertically and interactions among them are shown using arrows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\Desktop\any-queries-png-7.png" id="612" name="Google Shape;612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637" y="1691878"/>
            <a:ext cx="1978819" cy="2014538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92"/>
          <p:cNvSpPr txBox="1"/>
          <p:nvPr/>
        </p:nvSpPr>
        <p:spPr>
          <a:xfrm>
            <a:off x="1919287" y="4142184"/>
            <a:ext cx="82296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43"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There are two axes in a sequence diagram: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horizontal axis has the objects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439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Font typeface="Times New Roman"/>
              <a:buChar char="●"/>
            </a:pPr>
            <a:r>
              <a:rPr lang="en-IN" sz="1777">
                <a:latin typeface="Times New Roman"/>
                <a:ea typeface="Times New Roman"/>
                <a:cs typeface="Times New Roman"/>
                <a:sym typeface="Times New Roman"/>
              </a:rPr>
              <a:t>The vertical axis represents the progressing time, in the context of execution order</a:t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0" y="2811513"/>
            <a:ext cx="55149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