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dvent Pro SemiBold"/>
      <p:regular r:id="rId19"/>
      <p:bold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Fira Sans Condensed Medium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  <p:embeddedFont>
      <p:font typeface="Share Tech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23F043-E8D5-49A3-AFBD-F6C76556B507}">
  <a:tblStyle styleId="{5623F043-E8D5-49A3-AFBD-F6C76556B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bold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5.xml"/><Relationship Id="rId33" Type="http://schemas.openxmlformats.org/officeDocument/2006/relationships/font" Target="fonts/FiraSansCondensedMedium-regular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FiraSansCondensedMedium-italic.fntdata"/><Relationship Id="rId12" Type="http://schemas.openxmlformats.org/officeDocument/2006/relationships/slide" Target="slides/slide6.xml"/><Relationship Id="rId34" Type="http://schemas.openxmlformats.org/officeDocument/2006/relationships/font" Target="fonts/FiraSansCondensedMedium-bold.fntdata"/><Relationship Id="rId15" Type="http://schemas.openxmlformats.org/officeDocument/2006/relationships/slide" Target="slides/slide9.xml"/><Relationship Id="rId37" Type="http://schemas.openxmlformats.org/officeDocument/2006/relationships/font" Target="fonts/MavenPro-regular.fntdata"/><Relationship Id="rId14" Type="http://schemas.openxmlformats.org/officeDocument/2006/relationships/slide" Target="slides/slide8.xml"/><Relationship Id="rId36" Type="http://schemas.openxmlformats.org/officeDocument/2006/relationships/font" Target="fonts/FiraSansCondensedMedium-boldItalic.fntdata"/><Relationship Id="rId17" Type="http://schemas.openxmlformats.org/officeDocument/2006/relationships/slide" Target="slides/slide11.xml"/><Relationship Id="rId39" Type="http://schemas.openxmlformats.org/officeDocument/2006/relationships/font" Target="fonts/ShareTech-regular.fntdata"/><Relationship Id="rId16" Type="http://schemas.openxmlformats.org/officeDocument/2006/relationships/slide" Target="slides/slide10.xml"/><Relationship Id="rId38" Type="http://schemas.openxmlformats.org/officeDocument/2006/relationships/font" Target="fonts/MavenPro-bold.fntdata"/><Relationship Id="rId19" Type="http://schemas.openxmlformats.org/officeDocument/2006/relationships/font" Target="fonts/AdventPro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13ff30c45d_2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13ff30c45d_2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13ff30c45d_0_5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13ff30c45d_0_5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3ff30c45d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3ff30c45d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13ff30c45d_2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13ff30c45d_2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3ff30c45d_2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3ff30c45d_2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3ff30c45d_2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3ff30c45d_2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3ff30c45d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3ff30c45d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3ff30c45d_6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13ff30c45d_6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175e3bfe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175e3bfe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3ff30c45d_0_5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3ff30c45d_0_5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3ff30c45d_2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3ff30c45d_2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6" name="Google Shape;166;p11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1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73" name="Google Shape;173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1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11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80" name="Google Shape;18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11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3" name="Google Shape;18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1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6" name="Google Shape;186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11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89" name="Google Shape;189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11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4" name="Google Shape;19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99" name="Google Shape;199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02" name="Google Shape;202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206" name="Google Shape;206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11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09" name="Google Shape;209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1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8" name="Google Shape;218;p12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" name="Google Shape;219;p12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20" name="Google Shape;220;p12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1" name="Google Shape;221;p12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12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26" name="Google Shape;226;p1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2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3" name="Google Shape;233;p13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13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3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40" name="Google Shape;240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13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13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45" name="Google Shape;245;p1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13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48" name="Google Shape;248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13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51" name="Google Shape;251;p1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13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1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58" name="Google Shape;258;p1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13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3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62" name="Google Shape;262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13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13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67" name="Google Shape;267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70" name="Google Shape;270;p1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5" name="Google Shape;275;p14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6" name="Google Shape;276;p14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7" name="Google Shape;277;p14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8" name="Google Shape;278;p14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9" name="Google Shape;279;p14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5" name="Google Shape;295;p15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6" name="Google Shape;296;p15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7" name="Google Shape;297;p15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8" name="Google Shape;298;p15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9" name="Google Shape;299;p15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0" name="Google Shape;30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2" name="Google Shape;302;p15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19" name="Google Shape;319;p16"/>
          <p:cNvGrpSpPr/>
          <p:nvPr/>
        </p:nvGrpSpPr>
        <p:grpSpPr>
          <a:xfrm>
            <a:off x="722445" y="3412541"/>
            <a:ext cx="7699120" cy="1883463"/>
            <a:chOff x="4558950" y="838825"/>
            <a:chExt cx="2813800" cy="688350"/>
          </a:xfrm>
        </p:grpSpPr>
        <p:sp>
          <p:nvSpPr>
            <p:cNvPr id="320" name="Google Shape;320;p16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61" name="Google Shape;361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6" name="Google Shape;366;p1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7" name="Google Shape;367;p1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8" name="Google Shape;368;p1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9" name="Google Shape;369;p1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0" name="Google Shape;370;p1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1" name="Google Shape;371;p1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4" name="Google Shape;374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75" name="Google Shape;375;p1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1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80" name="Google Shape;380;p1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1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19"/>
          <p:cNvGrpSpPr/>
          <p:nvPr/>
        </p:nvGrpSpPr>
        <p:grpSpPr>
          <a:xfrm>
            <a:off x="6669726" y="-389684"/>
            <a:ext cx="143766" cy="2106420"/>
            <a:chOff x="6780548" y="337714"/>
            <a:chExt cx="133252" cy="1952377"/>
          </a:xfrm>
        </p:grpSpPr>
        <p:sp>
          <p:nvSpPr>
            <p:cNvPr id="397" name="Google Shape;39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19"/>
          <p:cNvGrpSpPr/>
          <p:nvPr/>
        </p:nvGrpSpPr>
        <p:grpSpPr>
          <a:xfrm>
            <a:off x="1510030" y="507749"/>
            <a:ext cx="203534" cy="2663108"/>
            <a:chOff x="250617" y="2402301"/>
            <a:chExt cx="188650" cy="2468355"/>
          </a:xfrm>
        </p:grpSpPr>
        <p:sp>
          <p:nvSpPr>
            <p:cNvPr id="400" name="Google Shape;40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05" name="Google Shape;40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9"/>
          <p:cNvGrpSpPr/>
          <p:nvPr/>
        </p:nvGrpSpPr>
        <p:grpSpPr>
          <a:xfrm>
            <a:off x="989025" y="-389666"/>
            <a:ext cx="62143" cy="897428"/>
            <a:chOff x="2038689" y="173907"/>
            <a:chExt cx="57599" cy="831799"/>
          </a:xfrm>
        </p:grpSpPr>
        <p:sp>
          <p:nvSpPr>
            <p:cNvPr id="411" name="Google Shape;41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9"/>
          <p:cNvGrpSpPr/>
          <p:nvPr/>
        </p:nvGrpSpPr>
        <p:grpSpPr>
          <a:xfrm>
            <a:off x="8568730" y="2184809"/>
            <a:ext cx="214702" cy="2308597"/>
            <a:chOff x="8008096" y="2108910"/>
            <a:chExt cx="199001" cy="2139770"/>
          </a:xfrm>
        </p:grpSpPr>
        <p:sp>
          <p:nvSpPr>
            <p:cNvPr id="414" name="Google Shape;41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19"/>
          <p:cNvGrpSpPr/>
          <p:nvPr/>
        </p:nvGrpSpPr>
        <p:grpSpPr>
          <a:xfrm>
            <a:off x="8221230" y="9"/>
            <a:ext cx="214702" cy="2308597"/>
            <a:chOff x="8008096" y="2108910"/>
            <a:chExt cx="199001" cy="2139770"/>
          </a:xfrm>
        </p:grpSpPr>
        <p:sp>
          <p:nvSpPr>
            <p:cNvPr id="418" name="Google Shape;41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2" name="Google Shape;42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3" name="Google Shape;423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雨伞&#10;&#10;已生成高可信度的说明" id="428" name="Google Shape;4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94306" y="-3218514"/>
            <a:ext cx="6039609" cy="6608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雨伞&#10;&#10;已生成高可信度的说明" id="429" name="Google Shape;4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0"/>
            <a:ext cx="6039609" cy="6608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23"/>
          <p:cNvCxnSpPr/>
          <p:nvPr/>
        </p:nvCxnSpPr>
        <p:spPr>
          <a:xfrm flipH="1">
            <a:off x="193604" y="85944"/>
            <a:ext cx="821100" cy="8211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1" name="Google Shape;431;p23"/>
          <p:cNvSpPr/>
          <p:nvPr/>
        </p:nvSpPr>
        <p:spPr>
          <a:xfrm>
            <a:off x="477683" y="571793"/>
            <a:ext cx="135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请输入你的题目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821681" y="220043"/>
            <a:ext cx="75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4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8" name="Google Shape;68;p4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9" name="Google Shape;69;p4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4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1" name="Google Shape;71;p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4" name="Google Shape;74;p4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8" name="Google Shape;78;p5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5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84" name="Google Shape;84;p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5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87" name="Google Shape;87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90" name="Google Shape;90;p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5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6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0" name="Google Shape;100;p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05" name="Google Shape;105;p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3" name="Google Shape;113;p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4" name="Google Shape;114;p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5" name="Google Shape;115;p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7" name="Google Shape;117;p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9" name="Google Shape;119;p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1" name="Google Shape;131;p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9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45" name="Google Shape;145;p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9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50" name="Google Shape;150;p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9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9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54" name="Google Shape;154;p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157" name="Google Shape;157;p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9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1" name="Google Shape;161;p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YOxPrfGDP1w2Xjw-LFh0GGZIsOL-Zsn2/view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"/>
          <p:cNvSpPr txBox="1"/>
          <p:nvPr/>
        </p:nvSpPr>
        <p:spPr>
          <a:xfrm>
            <a:off x="1129100" y="2985075"/>
            <a:ext cx="478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24"/>
          <p:cNvSpPr txBox="1"/>
          <p:nvPr>
            <p:ph type="ctrTitle"/>
          </p:nvPr>
        </p:nvSpPr>
        <p:spPr>
          <a:xfrm>
            <a:off x="896400" y="1028725"/>
            <a:ext cx="74862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Assessing social anxiety through digital biomarkers embedded in a gaming task</a:t>
            </a:r>
            <a:endParaRPr sz="3400"/>
          </a:p>
        </p:txBody>
      </p:sp>
      <p:sp>
        <p:nvSpPr>
          <p:cNvPr id="439" name="Google Shape;439;p24"/>
          <p:cNvSpPr txBox="1"/>
          <p:nvPr>
            <p:ph idx="1" type="subTitle"/>
          </p:nvPr>
        </p:nvSpPr>
        <p:spPr>
          <a:xfrm>
            <a:off x="1244525" y="2571750"/>
            <a:ext cx="48666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Group 11: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201901011 - Himanshu Dudhatra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201901100 - Shubham Patel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201901145 - Gargey Patel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201901150 - Mihir Patel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3"/>
          <p:cNvSpPr txBox="1"/>
          <p:nvPr>
            <p:ph type="ctrTitle"/>
          </p:nvPr>
        </p:nvSpPr>
        <p:spPr>
          <a:xfrm>
            <a:off x="923625" y="1196025"/>
            <a:ext cx="7588800" cy="21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Implication of Design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Ethical Concerns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Limitations</a:t>
            </a:r>
            <a:endParaRPr/>
          </a:p>
        </p:txBody>
      </p:sp>
      <p:sp>
        <p:nvSpPr>
          <p:cNvPr id="530" name="Google Shape;530;p33"/>
          <p:cNvSpPr txBox="1"/>
          <p:nvPr>
            <p:ph idx="4294967295" type="ctrTitle"/>
          </p:nvPr>
        </p:nvSpPr>
        <p:spPr>
          <a:xfrm>
            <a:off x="618850" y="507325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36" name="Google Shape;536;p34"/>
          <p:cNvSpPr txBox="1"/>
          <p:nvPr/>
        </p:nvSpPr>
        <p:spPr>
          <a:xfrm>
            <a:off x="618825" y="1105225"/>
            <a:ext cx="7481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Social anxiety, a severe mental burden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Digital biomarkers with digital games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According to study result; social anxiety also manifests in game similarly as in </a:t>
            </a: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physical</a:t>
            </a: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world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Patient’s Accuracy and Movement path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influence of customized avatars as well as camera perspective 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5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/>
          <p:nvPr>
            <p:ph idx="4" type="ctrTitle"/>
          </p:nvPr>
        </p:nvSpPr>
        <p:spPr>
          <a:xfrm>
            <a:off x="618825" y="479600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445" name="Google Shape;445;p25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5886088" y="1411025"/>
            <a:ext cx="2856300" cy="21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5"/>
          <p:cNvSpPr txBox="1"/>
          <p:nvPr/>
        </p:nvSpPr>
        <p:spPr>
          <a:xfrm>
            <a:off x="690675" y="1256075"/>
            <a:ext cx="4759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What is social anxiety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How it affects people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Assessment</a:t>
            </a: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techniques 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Digital biomarkers and its use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Embedding digital biomarkers in digital games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 txBox="1"/>
          <p:nvPr>
            <p:ph idx="4" type="ctrTitle"/>
          </p:nvPr>
        </p:nvSpPr>
        <p:spPr>
          <a:xfrm>
            <a:off x="390950" y="758700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452" name="Google Shape;452;p26"/>
          <p:cNvSpPr txBox="1"/>
          <p:nvPr/>
        </p:nvSpPr>
        <p:spPr>
          <a:xfrm>
            <a:off x="390950" y="1532350"/>
            <a:ext cx="63045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Characteristics of Social Anxiety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Assessment of Social Anxiety via Digital Biomarkers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Social Presence in Virtual Environments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/>
          <p:nvPr>
            <p:ph idx="1" type="subTitle"/>
          </p:nvPr>
        </p:nvSpPr>
        <p:spPr>
          <a:xfrm>
            <a:off x="629452" y="1081275"/>
            <a:ext cx="49692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Task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458" name="Google Shape;4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50" y="1559475"/>
            <a:ext cx="5096174" cy="2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7"/>
          <p:cNvSpPr txBox="1"/>
          <p:nvPr>
            <p:ph idx="4" type="ctrTitle"/>
          </p:nvPr>
        </p:nvSpPr>
        <p:spPr>
          <a:xfrm>
            <a:off x="629450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460" name="Google Shape;460;p27"/>
          <p:cNvSpPr txBox="1"/>
          <p:nvPr/>
        </p:nvSpPr>
        <p:spPr>
          <a:xfrm>
            <a:off x="5780525" y="2178550"/>
            <a:ext cx="94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 target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distances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1" name="Google Shape;461;p27"/>
          <p:cNvSpPr txBox="1"/>
          <p:nvPr/>
        </p:nvSpPr>
        <p:spPr>
          <a:xfrm>
            <a:off x="6768725" y="2178550"/>
            <a:ext cx="110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 Npc positions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2" name="Google Shape;462;p27"/>
          <p:cNvSpPr txBox="1"/>
          <p:nvPr/>
        </p:nvSpPr>
        <p:spPr>
          <a:xfrm>
            <a:off x="7799525" y="2178550"/>
            <a:ext cx="134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3 types of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Npc presence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3" name="Google Shape;463;p27"/>
          <p:cNvSpPr txBox="1"/>
          <p:nvPr/>
        </p:nvSpPr>
        <p:spPr>
          <a:xfrm>
            <a:off x="6641175" y="2286250"/>
            <a:ext cx="6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x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7662125" y="2286250"/>
            <a:ext cx="7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x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5" name="Google Shape;465;p27"/>
          <p:cNvSpPr txBox="1"/>
          <p:nvPr/>
        </p:nvSpPr>
        <p:spPr>
          <a:xfrm>
            <a:off x="6061325" y="2901850"/>
            <a:ext cx="276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Total 12 </a:t>
            </a: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configurations</a:t>
            </a:r>
            <a:endParaRPr sz="19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6" name="Google Shape;466;p27"/>
          <p:cNvSpPr txBox="1"/>
          <p:nvPr/>
        </p:nvSpPr>
        <p:spPr>
          <a:xfrm>
            <a:off x="3485875" y="4570650"/>
            <a:ext cx="55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NPC = Non Player Character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28"/>
          <p:cNvPicPr preferRelativeResize="0"/>
          <p:nvPr/>
        </p:nvPicPr>
        <p:blipFill rotWithShape="1">
          <a:blip r:embed="rId3">
            <a:alphaModFix/>
          </a:blip>
          <a:srcRect b="3147" l="0" r="0" t="0"/>
          <a:stretch/>
        </p:blipFill>
        <p:spPr>
          <a:xfrm>
            <a:off x="597300" y="459475"/>
            <a:ext cx="4914900" cy="14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8"/>
          <p:cNvPicPr preferRelativeResize="0"/>
          <p:nvPr/>
        </p:nvPicPr>
        <p:blipFill rotWithShape="1">
          <a:blip r:embed="rId4">
            <a:alphaModFix/>
          </a:blip>
          <a:srcRect b="3052" l="0" r="0" t="3015"/>
          <a:stretch/>
        </p:blipFill>
        <p:spPr>
          <a:xfrm>
            <a:off x="578250" y="2768150"/>
            <a:ext cx="4953000" cy="14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8"/>
          <p:cNvSpPr txBox="1"/>
          <p:nvPr/>
        </p:nvSpPr>
        <p:spPr>
          <a:xfrm>
            <a:off x="1057050" y="1993000"/>
            <a:ext cx="12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Mirror Room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4" name="Google Shape;474;p28"/>
          <p:cNvSpPr txBox="1"/>
          <p:nvPr/>
        </p:nvSpPr>
        <p:spPr>
          <a:xfrm>
            <a:off x="3465188" y="1993000"/>
            <a:ext cx="17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Assessment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Room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5" name="Google Shape;475;p28"/>
          <p:cNvSpPr txBox="1"/>
          <p:nvPr/>
        </p:nvSpPr>
        <p:spPr>
          <a:xfrm>
            <a:off x="1057050" y="4357125"/>
            <a:ext cx="12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Attention test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6" name="Google Shape;476;p28"/>
          <p:cNvSpPr txBox="1"/>
          <p:nvPr/>
        </p:nvSpPr>
        <p:spPr>
          <a:xfrm>
            <a:off x="3465200" y="4357125"/>
            <a:ext cx="19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Target position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77" name="Google Shape;4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650" y="1820850"/>
            <a:ext cx="31623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8"/>
          <p:cNvSpPr txBox="1"/>
          <p:nvPr/>
        </p:nvSpPr>
        <p:spPr>
          <a:xfrm>
            <a:off x="6652550" y="1420650"/>
            <a:ext cx="24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Npc emotions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9" name="Google Shape;479;p28"/>
          <p:cNvSpPr txBox="1"/>
          <p:nvPr/>
        </p:nvSpPr>
        <p:spPr>
          <a:xfrm>
            <a:off x="6252125" y="3478200"/>
            <a:ext cx="12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Angry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0" name="Google Shape;480;p28"/>
          <p:cNvSpPr txBox="1"/>
          <p:nvPr/>
        </p:nvSpPr>
        <p:spPr>
          <a:xfrm>
            <a:off x="7772650" y="3478200"/>
            <a:ext cx="11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Neutral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9"/>
          <p:cNvSpPr txBox="1"/>
          <p:nvPr>
            <p:ph type="ctrTitle"/>
          </p:nvPr>
        </p:nvSpPr>
        <p:spPr>
          <a:xfrm>
            <a:off x="392300" y="323600"/>
            <a:ext cx="57501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 Conditions</a:t>
            </a:r>
            <a:endParaRPr sz="3000"/>
          </a:p>
        </p:txBody>
      </p:sp>
      <p:sp>
        <p:nvSpPr>
          <p:cNvPr id="486" name="Google Shape;486;p29"/>
          <p:cNvSpPr txBox="1"/>
          <p:nvPr/>
        </p:nvSpPr>
        <p:spPr>
          <a:xfrm>
            <a:off x="466625" y="803000"/>
            <a:ext cx="22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Camera Perspective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7" name="Google Shape;4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75" y="1222288"/>
            <a:ext cx="1919901" cy="11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9"/>
          <p:cNvSpPr txBox="1"/>
          <p:nvPr/>
        </p:nvSpPr>
        <p:spPr>
          <a:xfrm>
            <a:off x="1378600" y="2412075"/>
            <a:ext cx="210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First-Person Perspective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9" name="Google Shape;4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900" y="1203200"/>
            <a:ext cx="1876775" cy="1170667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9"/>
          <p:cNvSpPr txBox="1"/>
          <p:nvPr/>
        </p:nvSpPr>
        <p:spPr>
          <a:xfrm>
            <a:off x="4065550" y="2363013"/>
            <a:ext cx="247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Third-person Perspective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1" name="Google Shape;491;p29"/>
          <p:cNvSpPr txBox="1"/>
          <p:nvPr/>
        </p:nvSpPr>
        <p:spPr>
          <a:xfrm>
            <a:off x="466625" y="2812250"/>
            <a:ext cx="22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Player’s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Avatar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Type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2" name="Google Shape;49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8600" y="3229550"/>
            <a:ext cx="1876775" cy="1142789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9"/>
          <p:cNvSpPr txBox="1"/>
          <p:nvPr/>
        </p:nvSpPr>
        <p:spPr>
          <a:xfrm>
            <a:off x="1530075" y="4330525"/>
            <a:ext cx="16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Predefined Avatar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4" name="Google Shape;49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5375" y="3196744"/>
            <a:ext cx="1876775" cy="114278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9"/>
          <p:cNvSpPr txBox="1"/>
          <p:nvPr/>
        </p:nvSpPr>
        <p:spPr>
          <a:xfrm>
            <a:off x="4304438" y="4311425"/>
            <a:ext cx="210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Customized Avatar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6" name="Google Shape;496;p29"/>
          <p:cNvSpPr txBox="1"/>
          <p:nvPr/>
        </p:nvSpPr>
        <p:spPr>
          <a:xfrm>
            <a:off x="6636425" y="1222300"/>
            <a:ext cx="24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116 participants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97" name="Google Shape;497;p29"/>
          <p:cNvCxnSpPr/>
          <p:nvPr/>
        </p:nvCxnSpPr>
        <p:spPr>
          <a:xfrm>
            <a:off x="6996025" y="1601900"/>
            <a:ext cx="0" cy="15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9"/>
          <p:cNvCxnSpPr/>
          <p:nvPr/>
        </p:nvCxnSpPr>
        <p:spPr>
          <a:xfrm>
            <a:off x="6963350" y="1591000"/>
            <a:ext cx="0" cy="1503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9"/>
          <p:cNvSpPr txBox="1"/>
          <p:nvPr/>
        </p:nvSpPr>
        <p:spPr>
          <a:xfrm>
            <a:off x="7399225" y="1721775"/>
            <a:ext cx="15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23 FPP-predefined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0" name="Google Shape;500;p29"/>
          <p:cNvSpPr txBox="1"/>
          <p:nvPr/>
        </p:nvSpPr>
        <p:spPr>
          <a:xfrm>
            <a:off x="7397750" y="2076550"/>
            <a:ext cx="15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30 FPP-customized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1" name="Google Shape;501;p29"/>
          <p:cNvSpPr txBox="1"/>
          <p:nvPr/>
        </p:nvSpPr>
        <p:spPr>
          <a:xfrm>
            <a:off x="7397850" y="2500325"/>
            <a:ext cx="15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28 TPP-predefined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2" name="Google Shape;502;p29"/>
          <p:cNvSpPr txBox="1"/>
          <p:nvPr/>
        </p:nvSpPr>
        <p:spPr>
          <a:xfrm>
            <a:off x="7399225" y="2899900"/>
            <a:ext cx="15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35 T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PP-customized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03" name="Google Shape;503;p29"/>
          <p:cNvCxnSpPr>
            <a:endCxn id="499" idx="1"/>
          </p:cNvCxnSpPr>
          <p:nvPr/>
        </p:nvCxnSpPr>
        <p:spPr>
          <a:xfrm>
            <a:off x="6963325" y="1901025"/>
            <a:ext cx="435900" cy="5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29"/>
          <p:cNvCxnSpPr>
            <a:endCxn id="500" idx="1"/>
          </p:cNvCxnSpPr>
          <p:nvPr/>
        </p:nvCxnSpPr>
        <p:spPr>
          <a:xfrm flipH="1" rot="10800000">
            <a:off x="6963350" y="2261200"/>
            <a:ext cx="434400" cy="5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9"/>
          <p:cNvCxnSpPr>
            <a:endCxn id="501" idx="1"/>
          </p:cNvCxnSpPr>
          <p:nvPr/>
        </p:nvCxnSpPr>
        <p:spPr>
          <a:xfrm>
            <a:off x="6963150" y="2684975"/>
            <a:ext cx="434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9"/>
          <p:cNvCxnSpPr>
            <a:endCxn id="502" idx="1"/>
          </p:cNvCxnSpPr>
          <p:nvPr/>
        </p:nvCxnSpPr>
        <p:spPr>
          <a:xfrm>
            <a:off x="6963325" y="3084550"/>
            <a:ext cx="435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30" title="Gaming_Bio-Marker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900" y="959600"/>
            <a:ext cx="6188300" cy="33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 txBox="1"/>
          <p:nvPr>
            <p:ph idx="1" type="body"/>
          </p:nvPr>
        </p:nvSpPr>
        <p:spPr>
          <a:xfrm>
            <a:off x="395675" y="807650"/>
            <a:ext cx="7404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Speed, accuracy and movement features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based on literature</a:t>
            </a:r>
            <a:endParaRPr/>
          </a:p>
        </p:txBody>
      </p:sp>
      <p:sp>
        <p:nvSpPr>
          <p:cNvPr id="517" name="Google Shape;517;p31"/>
          <p:cNvSpPr txBox="1"/>
          <p:nvPr>
            <p:ph type="ctrTitle"/>
          </p:nvPr>
        </p:nvSpPr>
        <p:spPr>
          <a:xfrm>
            <a:off x="395675" y="316025"/>
            <a:ext cx="712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game digital biomarkers</a:t>
            </a:r>
            <a:endParaRPr/>
          </a:p>
        </p:txBody>
      </p:sp>
      <p:pic>
        <p:nvPicPr>
          <p:cNvPr id="518" name="Google Shape;5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425" y="1705650"/>
            <a:ext cx="6373550" cy="2215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/>
          <p:cNvSpPr txBox="1"/>
          <p:nvPr>
            <p:ph type="ctrTitle"/>
          </p:nvPr>
        </p:nvSpPr>
        <p:spPr>
          <a:xfrm>
            <a:off x="818275" y="371950"/>
            <a:ext cx="7896000" cy="5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</a:t>
            </a:r>
            <a:endParaRPr sz="3000"/>
          </a:p>
        </p:txBody>
      </p:sp>
      <p:graphicFrame>
        <p:nvGraphicFramePr>
          <p:cNvPr id="524" name="Google Shape;524;p32"/>
          <p:cNvGraphicFramePr/>
          <p:nvPr/>
        </p:nvGraphicFramePr>
        <p:xfrm>
          <a:off x="624000" y="9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{5623F043-E8D5-49A3-AFBD-F6C76556B507}</a:tableStyleId>
              </a:tblPr>
              <a:tblGrid>
                <a:gridCol w="2857750"/>
                <a:gridCol w="1303825"/>
                <a:gridCol w="1303825"/>
                <a:gridCol w="1381800"/>
                <a:gridCol w="1243075"/>
              </a:tblGrid>
              <a:tr h="3607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Expected relationship of features with increasing social anxiety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Third person perspective(TPP)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First person perspective(FPP)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55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Customized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Predefined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Customized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Predefined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Higher target error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✔"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✓"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Less time in room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✓"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Higher kurtosis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✓"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✓"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Higher final distance to Npc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✓"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✓"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Higher minimum distance to Npc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✓"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✓"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Higher mean distance to Npc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✓"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✓"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Higher skew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✓"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 relationship with path length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✓"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