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3"/>
  </p:notesMasterIdLst>
  <p:sldIdLst>
    <p:sldId id="256"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Lst>
  <p:sldSz cx="9144000" cy="5143500" type="screen16x9"/>
  <p:notesSz cx="6858000" cy="9144000"/>
  <p:embeddedFontLst>
    <p:embeddedFont>
      <p:font typeface="Poppins"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757C57C-BFD2-42EC-8218-F6AF3D4DDE93}">
  <a:tblStyle styleId="{5757C57C-BFD2-42EC-8218-F6AF3D4DDE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4447177-8C52-4755-92A7-0D9C5DE056D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txBox="1">
            <a:spLocks noGrp="1"/>
          </p:cNvSpPr>
          <p:nvPr>
            <p:ph type="ctrTitle"/>
          </p:nvPr>
        </p:nvSpPr>
        <p:spPr>
          <a:xfrm>
            <a:off x="972300" y="1482800"/>
            <a:ext cx="7199400" cy="1477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72300" y="3239202"/>
            <a:ext cx="7199400" cy="4215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6825" y="1613"/>
            <a:ext cx="9163538" cy="5147081"/>
            <a:chOff x="-21325" y="-6819"/>
            <a:chExt cx="9163538" cy="5147081"/>
          </a:xfrm>
        </p:grpSpPr>
        <p:grpSp>
          <p:nvGrpSpPr>
            <p:cNvPr id="13" name="Google Shape;13;p2"/>
            <p:cNvGrpSpPr/>
            <p:nvPr/>
          </p:nvGrpSpPr>
          <p:grpSpPr>
            <a:xfrm>
              <a:off x="2626712" y="4610687"/>
              <a:ext cx="6515501" cy="529575"/>
              <a:chOff x="2626712" y="4610687"/>
              <a:chExt cx="6515501" cy="529575"/>
            </a:xfrm>
          </p:grpSpPr>
          <p:pic>
            <p:nvPicPr>
              <p:cNvPr id="14" name="Google Shape;14;p2"/>
              <p:cNvPicPr preferRelativeResize="0"/>
              <p:nvPr/>
            </p:nvPicPr>
            <p:blipFill>
              <a:blip r:embed="rId3">
                <a:alphaModFix/>
              </a:blip>
              <a:stretch>
                <a:fillRect/>
              </a:stretch>
            </p:blipFill>
            <p:spPr>
              <a:xfrm rot="10800000">
                <a:off x="2626712" y="4610687"/>
                <a:ext cx="6515501" cy="529575"/>
              </a:xfrm>
              <a:prstGeom prst="rect">
                <a:avLst/>
              </a:prstGeom>
              <a:noFill/>
              <a:ln>
                <a:noFill/>
              </a:ln>
            </p:spPr>
          </p:pic>
          <p:pic>
            <p:nvPicPr>
              <p:cNvPr id="15" name="Google Shape;15;p2"/>
              <p:cNvPicPr preferRelativeResize="0"/>
              <p:nvPr/>
            </p:nvPicPr>
            <p:blipFill>
              <a:blip r:embed="rId4">
                <a:alphaModFix/>
              </a:blip>
              <a:stretch>
                <a:fillRect/>
              </a:stretch>
            </p:blipFill>
            <p:spPr>
              <a:xfrm rot="10800000">
                <a:off x="7293388" y="4840980"/>
                <a:ext cx="1585464" cy="69000"/>
              </a:xfrm>
              <a:prstGeom prst="rect">
                <a:avLst/>
              </a:prstGeom>
              <a:noFill/>
              <a:ln>
                <a:noFill/>
              </a:ln>
            </p:spPr>
          </p:pic>
        </p:grpSp>
        <p:grpSp>
          <p:nvGrpSpPr>
            <p:cNvPr id="16" name="Google Shape;16;p2"/>
            <p:cNvGrpSpPr/>
            <p:nvPr/>
          </p:nvGrpSpPr>
          <p:grpSpPr>
            <a:xfrm>
              <a:off x="-21325" y="-6819"/>
              <a:ext cx="6523526" cy="536050"/>
              <a:chOff x="-21325" y="-6819"/>
              <a:chExt cx="6523526" cy="536050"/>
            </a:xfrm>
          </p:grpSpPr>
          <p:pic>
            <p:nvPicPr>
              <p:cNvPr id="17" name="Google Shape;17;p2"/>
              <p:cNvPicPr preferRelativeResize="0"/>
              <p:nvPr/>
            </p:nvPicPr>
            <p:blipFill>
              <a:blip r:embed="rId5">
                <a:alphaModFix/>
              </a:blip>
              <a:stretch>
                <a:fillRect/>
              </a:stretch>
            </p:blipFill>
            <p:spPr>
              <a:xfrm>
                <a:off x="-21325" y="-6819"/>
                <a:ext cx="6523526" cy="536050"/>
              </a:xfrm>
              <a:prstGeom prst="rect">
                <a:avLst/>
              </a:prstGeom>
              <a:noFill/>
              <a:ln>
                <a:noFill/>
              </a:ln>
            </p:spPr>
          </p:pic>
          <p:pic>
            <p:nvPicPr>
              <p:cNvPr id="18" name="Google Shape;18;p2"/>
              <p:cNvPicPr preferRelativeResize="0"/>
              <p:nvPr/>
            </p:nvPicPr>
            <p:blipFill>
              <a:blip r:embed="rId4">
                <a:alphaModFix/>
              </a:blip>
              <a:stretch>
                <a:fillRect/>
              </a:stretch>
            </p:blipFill>
            <p:spPr>
              <a:xfrm>
                <a:off x="243800" y="239786"/>
                <a:ext cx="1585464" cy="69000"/>
              </a:xfrm>
              <a:prstGeom prst="rect">
                <a:avLst/>
              </a:prstGeom>
              <a:noFill/>
              <a:ln>
                <a:noFill/>
              </a:ln>
            </p:spPr>
          </p:pic>
        </p:grpSp>
      </p:grpSp>
      <p:grpSp>
        <p:nvGrpSpPr>
          <p:cNvPr id="19" name="Google Shape;19;p2"/>
          <p:cNvGrpSpPr/>
          <p:nvPr/>
        </p:nvGrpSpPr>
        <p:grpSpPr>
          <a:xfrm>
            <a:off x="-6819" y="-7400"/>
            <a:ext cx="9157637" cy="5158300"/>
            <a:chOff x="0" y="0"/>
            <a:chExt cx="9157637" cy="5158300"/>
          </a:xfrm>
        </p:grpSpPr>
        <p:pic>
          <p:nvPicPr>
            <p:cNvPr id="20" name="Google Shape;20;p2"/>
            <p:cNvPicPr preferRelativeResize="0"/>
            <p:nvPr/>
          </p:nvPicPr>
          <p:blipFill>
            <a:blip r:embed="rId6">
              <a:alphaModFix/>
            </a:blip>
            <a:stretch>
              <a:fillRect/>
            </a:stretch>
          </p:blipFill>
          <p:spPr>
            <a:xfrm>
              <a:off x="7906088" y="0"/>
              <a:ext cx="1251550" cy="1251550"/>
            </a:xfrm>
            <a:prstGeom prst="rect">
              <a:avLst/>
            </a:prstGeom>
            <a:noFill/>
            <a:ln>
              <a:noFill/>
            </a:ln>
          </p:spPr>
        </p:pic>
        <p:pic>
          <p:nvPicPr>
            <p:cNvPr id="21" name="Google Shape;21;p2"/>
            <p:cNvPicPr preferRelativeResize="0"/>
            <p:nvPr/>
          </p:nvPicPr>
          <p:blipFill>
            <a:blip r:embed="rId7">
              <a:alphaModFix/>
            </a:blip>
            <a:stretch>
              <a:fillRect/>
            </a:stretch>
          </p:blipFill>
          <p:spPr>
            <a:xfrm>
              <a:off x="0" y="3906750"/>
              <a:ext cx="1251550" cy="12515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0"/>
        <p:cNvGrpSpPr/>
        <p:nvPr/>
      </p:nvGrpSpPr>
      <p:grpSpPr>
        <a:xfrm>
          <a:off x="0" y="0"/>
          <a:ext cx="0" cy="0"/>
          <a:chOff x="0" y="0"/>
          <a:chExt cx="0" cy="0"/>
        </a:xfrm>
      </p:grpSpPr>
      <p:pic>
        <p:nvPicPr>
          <p:cNvPr id="301" name="Google Shape;301;p30"/>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302" name="Google Shape;302;p30"/>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303" name="Google Shape;303;p30"/>
          <p:cNvPicPr preferRelativeResize="0"/>
          <p:nvPr/>
        </p:nvPicPr>
        <p:blipFill rotWithShape="1">
          <a:blip r:embed="rId3">
            <a:alphaModFix/>
          </a:blip>
          <a:srcRect t="129" b="129"/>
          <a:stretch/>
        </p:blipFill>
        <p:spPr>
          <a:xfrm rot="-5400000">
            <a:off x="-145124" y="3582752"/>
            <a:ext cx="1716695" cy="1307947"/>
          </a:xfrm>
          <a:prstGeom prst="rect">
            <a:avLst/>
          </a:prstGeom>
          <a:noFill/>
          <a:ln>
            <a:noFill/>
          </a:ln>
        </p:spPr>
      </p:pic>
      <p:pic>
        <p:nvPicPr>
          <p:cNvPr id="304" name="Google Shape;304;p30"/>
          <p:cNvPicPr preferRelativeResize="0"/>
          <p:nvPr/>
        </p:nvPicPr>
        <p:blipFill>
          <a:blip r:embed="rId4">
            <a:alphaModFix/>
          </a:blip>
          <a:stretch>
            <a:fillRect/>
          </a:stretch>
        </p:blipFill>
        <p:spPr>
          <a:xfrm>
            <a:off x="7906088" y="-13650"/>
            <a:ext cx="1251550" cy="1251550"/>
          </a:xfrm>
          <a:prstGeom prst="rect">
            <a:avLst/>
          </a:prstGeom>
          <a:noFill/>
          <a:ln>
            <a:noFill/>
          </a:ln>
        </p:spPr>
      </p:pic>
      <p:grpSp>
        <p:nvGrpSpPr>
          <p:cNvPr id="305" name="Google Shape;305;p30"/>
          <p:cNvGrpSpPr/>
          <p:nvPr/>
        </p:nvGrpSpPr>
        <p:grpSpPr>
          <a:xfrm>
            <a:off x="0" y="-13638"/>
            <a:ext cx="8878852" cy="4923618"/>
            <a:chOff x="0" y="-13638"/>
            <a:chExt cx="8878852" cy="4923618"/>
          </a:xfrm>
        </p:grpSpPr>
        <p:pic>
          <p:nvPicPr>
            <p:cNvPr id="306" name="Google Shape;306;p30"/>
            <p:cNvPicPr preferRelativeResize="0"/>
            <p:nvPr/>
          </p:nvPicPr>
          <p:blipFill>
            <a:blip r:embed="rId5">
              <a:alphaModFix/>
            </a:blip>
            <a:stretch>
              <a:fillRect/>
            </a:stretch>
          </p:blipFill>
          <p:spPr>
            <a:xfrm rot="10800000">
              <a:off x="7293388" y="4840980"/>
              <a:ext cx="1585464" cy="69000"/>
            </a:xfrm>
            <a:prstGeom prst="rect">
              <a:avLst/>
            </a:prstGeom>
            <a:noFill/>
            <a:ln>
              <a:noFill/>
            </a:ln>
          </p:spPr>
        </p:pic>
        <p:grpSp>
          <p:nvGrpSpPr>
            <p:cNvPr id="307" name="Google Shape;307;p30"/>
            <p:cNvGrpSpPr/>
            <p:nvPr/>
          </p:nvGrpSpPr>
          <p:grpSpPr>
            <a:xfrm>
              <a:off x="0" y="-13638"/>
              <a:ext cx="6523526" cy="536050"/>
              <a:chOff x="0" y="-13638"/>
              <a:chExt cx="6523526" cy="536050"/>
            </a:xfrm>
          </p:grpSpPr>
          <p:pic>
            <p:nvPicPr>
              <p:cNvPr id="308" name="Google Shape;308;p30"/>
              <p:cNvPicPr preferRelativeResize="0"/>
              <p:nvPr/>
            </p:nvPicPr>
            <p:blipFill>
              <a:blip r:embed="rId6">
                <a:alphaModFix/>
              </a:blip>
              <a:stretch>
                <a:fillRect/>
              </a:stretch>
            </p:blipFill>
            <p:spPr>
              <a:xfrm>
                <a:off x="0" y="-13638"/>
                <a:ext cx="6523526" cy="536050"/>
              </a:xfrm>
              <a:prstGeom prst="rect">
                <a:avLst/>
              </a:prstGeom>
              <a:noFill/>
              <a:ln>
                <a:noFill/>
              </a:ln>
            </p:spPr>
          </p:pic>
          <p:pic>
            <p:nvPicPr>
              <p:cNvPr id="309" name="Google Shape;309;p30"/>
              <p:cNvPicPr preferRelativeResize="0"/>
              <p:nvPr/>
            </p:nvPicPr>
            <p:blipFill>
              <a:blip r:embed="rId5">
                <a:alphaModFix/>
              </a:blip>
              <a:stretch>
                <a:fillRect/>
              </a:stretch>
            </p:blipFill>
            <p:spPr>
              <a:xfrm>
                <a:off x="265125" y="232968"/>
                <a:ext cx="1585464" cy="69000"/>
              </a:xfrm>
              <a:prstGeom prst="rect">
                <a:avLst/>
              </a:prstGeom>
              <a:noFill/>
              <a:ln>
                <a:noFill/>
              </a:ln>
            </p:spPr>
          </p:pic>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0"/>
        <p:cNvGrpSpPr/>
        <p:nvPr/>
      </p:nvGrpSpPr>
      <p:grpSpPr>
        <a:xfrm>
          <a:off x="0" y="0"/>
          <a:ext cx="0" cy="0"/>
          <a:chOff x="0" y="0"/>
          <a:chExt cx="0" cy="0"/>
        </a:xfrm>
      </p:grpSpPr>
      <p:pic>
        <p:nvPicPr>
          <p:cNvPr id="311" name="Google Shape;311;p31"/>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312" name="Google Shape;312;p31"/>
          <p:cNvPicPr preferRelativeResize="0"/>
          <p:nvPr/>
        </p:nvPicPr>
        <p:blipFill rotWithShape="1">
          <a:blip r:embed="rId3">
            <a:alphaModFix/>
          </a:blip>
          <a:srcRect l="73637" t="129" b="129"/>
          <a:stretch/>
        </p:blipFill>
        <p:spPr>
          <a:xfrm>
            <a:off x="8632789" y="38875"/>
            <a:ext cx="452574" cy="1307951"/>
          </a:xfrm>
          <a:prstGeom prst="rect">
            <a:avLst/>
          </a:prstGeom>
          <a:noFill/>
          <a:ln>
            <a:noFill/>
          </a:ln>
        </p:spPr>
      </p:pic>
      <p:grpSp>
        <p:nvGrpSpPr>
          <p:cNvPr id="313" name="Google Shape;313;p31"/>
          <p:cNvGrpSpPr/>
          <p:nvPr/>
        </p:nvGrpSpPr>
        <p:grpSpPr>
          <a:xfrm>
            <a:off x="-26" y="-20456"/>
            <a:ext cx="972776" cy="5162894"/>
            <a:chOff x="-26" y="-20456"/>
            <a:chExt cx="972776" cy="5162894"/>
          </a:xfrm>
        </p:grpSpPr>
        <p:pic>
          <p:nvPicPr>
            <p:cNvPr id="314" name="Google Shape;314;p31"/>
            <p:cNvPicPr preferRelativeResize="0"/>
            <p:nvPr/>
          </p:nvPicPr>
          <p:blipFill>
            <a:blip r:embed="rId4">
              <a:alphaModFix/>
            </a:blip>
            <a:stretch>
              <a:fillRect/>
            </a:stretch>
          </p:blipFill>
          <p:spPr>
            <a:xfrm flipH="1">
              <a:off x="-25" y="-20456"/>
              <a:ext cx="972775" cy="972775"/>
            </a:xfrm>
            <a:prstGeom prst="rect">
              <a:avLst/>
            </a:prstGeom>
            <a:noFill/>
            <a:ln>
              <a:noFill/>
            </a:ln>
          </p:spPr>
        </p:pic>
        <p:pic>
          <p:nvPicPr>
            <p:cNvPr id="315" name="Google Shape;315;p31"/>
            <p:cNvPicPr preferRelativeResize="0"/>
            <p:nvPr/>
          </p:nvPicPr>
          <p:blipFill>
            <a:blip r:embed="rId5">
              <a:alphaModFix/>
            </a:blip>
            <a:stretch>
              <a:fillRect/>
            </a:stretch>
          </p:blipFill>
          <p:spPr>
            <a:xfrm rot="5400000" flipH="1">
              <a:off x="-26" y="4169663"/>
              <a:ext cx="972775" cy="972775"/>
            </a:xfrm>
            <a:prstGeom prst="rect">
              <a:avLst/>
            </a:prstGeom>
            <a:noFill/>
            <a:ln>
              <a:noFill/>
            </a:ln>
          </p:spPr>
        </p:pic>
      </p:grpSp>
      <p:grpSp>
        <p:nvGrpSpPr>
          <p:cNvPr id="316" name="Google Shape;316;p31"/>
          <p:cNvGrpSpPr/>
          <p:nvPr/>
        </p:nvGrpSpPr>
        <p:grpSpPr>
          <a:xfrm rot="10800000">
            <a:off x="5368113" y="4784100"/>
            <a:ext cx="3789523" cy="359400"/>
            <a:chOff x="-13638" y="0"/>
            <a:chExt cx="3789523" cy="359400"/>
          </a:xfrm>
        </p:grpSpPr>
        <p:pic>
          <p:nvPicPr>
            <p:cNvPr id="317" name="Google Shape;317;p31"/>
            <p:cNvPicPr preferRelativeResize="0"/>
            <p:nvPr/>
          </p:nvPicPr>
          <p:blipFill>
            <a:blip r:embed="rId6">
              <a:alphaModFix/>
            </a:blip>
            <a:stretch>
              <a:fillRect/>
            </a:stretch>
          </p:blipFill>
          <p:spPr>
            <a:xfrm>
              <a:off x="-13638" y="0"/>
              <a:ext cx="3789523" cy="359400"/>
            </a:xfrm>
            <a:prstGeom prst="rect">
              <a:avLst/>
            </a:prstGeom>
            <a:noFill/>
            <a:ln>
              <a:noFill/>
            </a:ln>
          </p:spPr>
        </p:pic>
        <p:pic>
          <p:nvPicPr>
            <p:cNvPr id="318" name="Google Shape;318;p31"/>
            <p:cNvPicPr preferRelativeResize="0"/>
            <p:nvPr/>
          </p:nvPicPr>
          <p:blipFill>
            <a:blip r:embed="rId7">
              <a:alphaModFix/>
            </a:blip>
            <a:stretch>
              <a:fillRect/>
            </a:stretch>
          </p:blipFill>
          <p:spPr>
            <a:xfrm>
              <a:off x="265125" y="145205"/>
              <a:ext cx="1585464" cy="690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57" name="Google Shape;57;p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8" name="Google Shape;58;p7"/>
          <p:cNvSpPr txBox="1">
            <a:spLocks noGrp="1"/>
          </p:cNvSpPr>
          <p:nvPr>
            <p:ph type="title"/>
          </p:nvPr>
        </p:nvSpPr>
        <p:spPr>
          <a:xfrm>
            <a:off x="713225" y="987538"/>
            <a:ext cx="4294800" cy="1062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7"/>
          <p:cNvSpPr txBox="1">
            <a:spLocks noGrp="1"/>
          </p:cNvSpPr>
          <p:nvPr>
            <p:ph type="subTitle" idx="1"/>
          </p:nvPr>
        </p:nvSpPr>
        <p:spPr>
          <a:xfrm>
            <a:off x="713225" y="2109663"/>
            <a:ext cx="4294800" cy="25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60" name="Google Shape;60;p7"/>
          <p:cNvSpPr>
            <a:spLocks noGrp="1"/>
          </p:cNvSpPr>
          <p:nvPr>
            <p:ph type="pic" idx="2"/>
          </p:nvPr>
        </p:nvSpPr>
        <p:spPr>
          <a:xfrm>
            <a:off x="5643775" y="539500"/>
            <a:ext cx="2787000" cy="4064400"/>
          </a:xfrm>
          <a:prstGeom prst="round2DiagRect">
            <a:avLst>
              <a:gd name="adj1" fmla="val 16667"/>
              <a:gd name="adj2" fmla="val 0"/>
            </a:avLst>
          </a:prstGeom>
          <a:noFill/>
          <a:ln>
            <a:noFill/>
          </a:ln>
        </p:spPr>
      </p:sp>
      <p:pic>
        <p:nvPicPr>
          <p:cNvPr id="61" name="Google Shape;61;p7"/>
          <p:cNvPicPr preferRelativeResize="0"/>
          <p:nvPr/>
        </p:nvPicPr>
        <p:blipFill>
          <a:blip r:embed="rId3">
            <a:alphaModFix/>
          </a:blip>
          <a:stretch>
            <a:fillRect/>
          </a:stretch>
        </p:blipFill>
        <p:spPr>
          <a:xfrm rot="-5400000" flipH="1">
            <a:off x="-25" y="4170725"/>
            <a:ext cx="972775" cy="972775"/>
          </a:xfrm>
          <a:prstGeom prst="rect">
            <a:avLst/>
          </a:prstGeom>
          <a:noFill/>
          <a:ln>
            <a:noFill/>
          </a:ln>
        </p:spPr>
      </p:pic>
      <p:pic>
        <p:nvPicPr>
          <p:cNvPr id="62" name="Google Shape;62;p7"/>
          <p:cNvPicPr preferRelativeResize="0"/>
          <p:nvPr/>
        </p:nvPicPr>
        <p:blipFill rotWithShape="1">
          <a:blip r:embed="rId4">
            <a:alphaModFix/>
          </a:blip>
          <a:srcRect t="129" b="129"/>
          <a:stretch/>
        </p:blipFill>
        <p:spPr>
          <a:xfrm rot="-5400000">
            <a:off x="7509601" y="3503753"/>
            <a:ext cx="1716695" cy="1307947"/>
          </a:xfrm>
          <a:prstGeom prst="rect">
            <a:avLst/>
          </a:prstGeom>
          <a:noFill/>
          <a:ln>
            <a:noFill/>
          </a:ln>
        </p:spPr>
      </p:pic>
      <p:grpSp>
        <p:nvGrpSpPr>
          <p:cNvPr id="63" name="Google Shape;63;p7"/>
          <p:cNvGrpSpPr/>
          <p:nvPr/>
        </p:nvGrpSpPr>
        <p:grpSpPr>
          <a:xfrm>
            <a:off x="0" y="0"/>
            <a:ext cx="5837899" cy="536050"/>
            <a:chOff x="0" y="0"/>
            <a:chExt cx="5837899" cy="536050"/>
          </a:xfrm>
        </p:grpSpPr>
        <p:pic>
          <p:nvPicPr>
            <p:cNvPr id="64" name="Google Shape;64;p7"/>
            <p:cNvPicPr preferRelativeResize="0"/>
            <p:nvPr/>
          </p:nvPicPr>
          <p:blipFill>
            <a:blip r:embed="rId5">
              <a:alphaModFix/>
            </a:blip>
            <a:stretch>
              <a:fillRect/>
            </a:stretch>
          </p:blipFill>
          <p:spPr>
            <a:xfrm>
              <a:off x="0" y="0"/>
              <a:ext cx="5837899" cy="536050"/>
            </a:xfrm>
            <a:prstGeom prst="rect">
              <a:avLst/>
            </a:prstGeom>
            <a:noFill/>
            <a:ln>
              <a:noFill/>
            </a:ln>
          </p:spPr>
        </p:pic>
        <p:pic>
          <p:nvPicPr>
            <p:cNvPr id="65" name="Google Shape;65;p7"/>
            <p:cNvPicPr preferRelativeResize="0"/>
            <p:nvPr/>
          </p:nvPicPr>
          <p:blipFill>
            <a:blip r:embed="rId6">
              <a:alphaModFix/>
            </a:blip>
            <a:stretch>
              <a:fillRect/>
            </a:stretch>
          </p:blipFill>
          <p:spPr>
            <a:xfrm>
              <a:off x="265125" y="246605"/>
              <a:ext cx="1585464" cy="69000"/>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pic>
        <p:nvPicPr>
          <p:cNvPr id="67" name="Google Shape;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8" name="Google Shape;6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69" name="Google Shape;69;p8"/>
          <p:cNvPicPr preferRelativeResize="0"/>
          <p:nvPr/>
        </p:nvPicPr>
        <p:blipFill rotWithShape="1">
          <a:blip r:embed="rId3">
            <a:alphaModFix/>
          </a:blip>
          <a:srcRect b="22420"/>
          <a:stretch/>
        </p:blipFill>
        <p:spPr>
          <a:xfrm rot="5400000">
            <a:off x="-257665" y="461283"/>
            <a:ext cx="1768000" cy="1047800"/>
          </a:xfrm>
          <a:prstGeom prst="rect">
            <a:avLst/>
          </a:prstGeom>
          <a:noFill/>
          <a:ln>
            <a:noFill/>
          </a:ln>
        </p:spPr>
      </p:pic>
      <p:pic>
        <p:nvPicPr>
          <p:cNvPr id="70" name="Google Shape;70;p8"/>
          <p:cNvPicPr preferRelativeResize="0"/>
          <p:nvPr/>
        </p:nvPicPr>
        <p:blipFill>
          <a:blip r:embed="rId4">
            <a:alphaModFix/>
          </a:blip>
          <a:stretch>
            <a:fillRect/>
          </a:stretch>
        </p:blipFill>
        <p:spPr>
          <a:xfrm rot="10800000">
            <a:off x="7890675" y="0"/>
            <a:ext cx="1251550" cy="1251550"/>
          </a:xfrm>
          <a:prstGeom prst="rect">
            <a:avLst/>
          </a:prstGeom>
          <a:noFill/>
          <a:ln>
            <a:noFill/>
          </a:ln>
        </p:spPr>
      </p:pic>
      <p:grpSp>
        <p:nvGrpSpPr>
          <p:cNvPr id="71" name="Google Shape;71;p8"/>
          <p:cNvGrpSpPr/>
          <p:nvPr/>
        </p:nvGrpSpPr>
        <p:grpSpPr>
          <a:xfrm>
            <a:off x="3881699" y="4752250"/>
            <a:ext cx="5260526" cy="388025"/>
            <a:chOff x="3881699" y="4752250"/>
            <a:chExt cx="5260526" cy="388025"/>
          </a:xfrm>
        </p:grpSpPr>
        <p:pic>
          <p:nvPicPr>
            <p:cNvPr id="72" name="Google Shape;72;p8"/>
            <p:cNvPicPr preferRelativeResize="0"/>
            <p:nvPr/>
          </p:nvPicPr>
          <p:blipFill>
            <a:blip r:embed="rId5">
              <a:alphaModFix/>
            </a:blip>
            <a:stretch>
              <a:fillRect/>
            </a:stretch>
          </p:blipFill>
          <p:spPr>
            <a:xfrm rot="10800000">
              <a:off x="3881699" y="4752250"/>
              <a:ext cx="5260526" cy="388025"/>
            </a:xfrm>
            <a:prstGeom prst="rect">
              <a:avLst/>
            </a:prstGeom>
            <a:noFill/>
            <a:ln>
              <a:noFill/>
            </a:ln>
          </p:spPr>
        </p:pic>
        <p:pic>
          <p:nvPicPr>
            <p:cNvPr id="73" name="Google Shape;73;p8"/>
            <p:cNvPicPr preferRelativeResize="0"/>
            <p:nvPr/>
          </p:nvPicPr>
          <p:blipFill>
            <a:blip r:embed="rId6">
              <a:alphaModFix/>
            </a:blip>
            <a:stretch>
              <a:fillRect/>
            </a:stretch>
          </p:blipFill>
          <p:spPr>
            <a:xfrm rot="10800000">
              <a:off x="7293388" y="4911768"/>
              <a:ext cx="1585464" cy="6900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pic>
        <p:nvPicPr>
          <p:cNvPr id="75" name="Google Shape;75;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76" name="Google Shape;7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7" name="Google Shape;7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8" name="Google Shape;78;p9"/>
          <p:cNvGrpSpPr/>
          <p:nvPr/>
        </p:nvGrpSpPr>
        <p:grpSpPr>
          <a:xfrm>
            <a:off x="-1" y="2100"/>
            <a:ext cx="9144001" cy="5141388"/>
            <a:chOff x="-1" y="2100"/>
            <a:chExt cx="9144001" cy="5141388"/>
          </a:xfrm>
        </p:grpSpPr>
        <p:pic>
          <p:nvPicPr>
            <p:cNvPr id="79" name="Google Shape;79;p9"/>
            <p:cNvPicPr preferRelativeResize="0"/>
            <p:nvPr/>
          </p:nvPicPr>
          <p:blipFill>
            <a:blip r:embed="rId3">
              <a:alphaModFix/>
            </a:blip>
            <a:stretch>
              <a:fillRect/>
            </a:stretch>
          </p:blipFill>
          <p:spPr>
            <a:xfrm rot="5400000" flipH="1">
              <a:off x="8171225" y="2100"/>
              <a:ext cx="972775" cy="972775"/>
            </a:xfrm>
            <a:prstGeom prst="rect">
              <a:avLst/>
            </a:prstGeom>
            <a:noFill/>
            <a:ln>
              <a:noFill/>
            </a:ln>
          </p:spPr>
        </p:pic>
        <p:pic>
          <p:nvPicPr>
            <p:cNvPr id="80" name="Google Shape;80;p9"/>
            <p:cNvPicPr preferRelativeResize="0"/>
            <p:nvPr/>
          </p:nvPicPr>
          <p:blipFill>
            <a:blip r:embed="rId4">
              <a:alphaModFix/>
            </a:blip>
            <a:stretch>
              <a:fillRect/>
            </a:stretch>
          </p:blipFill>
          <p:spPr>
            <a:xfrm rot="5400000" flipH="1">
              <a:off x="-1" y="4170713"/>
              <a:ext cx="972775" cy="972775"/>
            </a:xfrm>
            <a:prstGeom prst="rect">
              <a:avLst/>
            </a:prstGeom>
            <a:noFill/>
            <a:ln>
              <a:noFill/>
            </a:ln>
          </p:spPr>
        </p:pic>
      </p:grpSp>
      <p:grpSp>
        <p:nvGrpSpPr>
          <p:cNvPr id="81" name="Google Shape;81;p9"/>
          <p:cNvGrpSpPr/>
          <p:nvPr/>
        </p:nvGrpSpPr>
        <p:grpSpPr>
          <a:xfrm rot="10800000">
            <a:off x="0" y="2100"/>
            <a:ext cx="4881173" cy="365700"/>
            <a:chOff x="4261050" y="4610675"/>
            <a:chExt cx="4881173" cy="365700"/>
          </a:xfrm>
        </p:grpSpPr>
        <p:pic>
          <p:nvPicPr>
            <p:cNvPr id="82" name="Google Shape;82;p9"/>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83" name="Google Shape;83;p9"/>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a:spLocks noGrp="1"/>
          </p:cNvSpPr>
          <p:nvPr>
            <p:ph type="pic" idx="2"/>
          </p:nvPr>
        </p:nvSpPr>
        <p:spPr>
          <a:xfrm>
            <a:off x="0" y="0"/>
            <a:ext cx="9144000" cy="5143500"/>
          </a:xfrm>
          <a:prstGeom prst="rect">
            <a:avLst/>
          </a:prstGeom>
          <a:noFill/>
          <a:ln>
            <a:noFill/>
          </a:ln>
        </p:spPr>
      </p:sp>
      <p:sp>
        <p:nvSpPr>
          <p:cNvPr id="86" name="Google Shape;8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36"/>
        <p:cNvGrpSpPr/>
        <p:nvPr/>
      </p:nvGrpSpPr>
      <p:grpSpPr>
        <a:xfrm>
          <a:off x="0" y="0"/>
          <a:ext cx="0" cy="0"/>
          <a:chOff x="0" y="0"/>
          <a:chExt cx="0" cy="0"/>
        </a:xfrm>
      </p:grpSpPr>
      <p:pic>
        <p:nvPicPr>
          <p:cNvPr id="237" name="Google Shape;237;p2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38" name="Google Shape;238;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39" name="Google Shape;239;p23"/>
          <p:cNvGrpSpPr/>
          <p:nvPr/>
        </p:nvGrpSpPr>
        <p:grpSpPr>
          <a:xfrm>
            <a:off x="0" y="0"/>
            <a:ext cx="6523526" cy="369900"/>
            <a:chOff x="0" y="0"/>
            <a:chExt cx="6523526" cy="369900"/>
          </a:xfrm>
        </p:grpSpPr>
        <p:pic>
          <p:nvPicPr>
            <p:cNvPr id="240" name="Google Shape;240;p23"/>
            <p:cNvPicPr preferRelativeResize="0"/>
            <p:nvPr/>
          </p:nvPicPr>
          <p:blipFill>
            <a:blip r:embed="rId3">
              <a:alphaModFix/>
            </a:blip>
            <a:stretch>
              <a:fillRect/>
            </a:stretch>
          </p:blipFill>
          <p:spPr>
            <a:xfrm>
              <a:off x="0" y="0"/>
              <a:ext cx="6523526" cy="369900"/>
            </a:xfrm>
            <a:prstGeom prst="rect">
              <a:avLst/>
            </a:prstGeom>
            <a:noFill/>
            <a:ln>
              <a:noFill/>
            </a:ln>
          </p:spPr>
        </p:pic>
        <p:pic>
          <p:nvPicPr>
            <p:cNvPr id="241" name="Google Shape;241;p23"/>
            <p:cNvPicPr preferRelativeResize="0"/>
            <p:nvPr/>
          </p:nvPicPr>
          <p:blipFill>
            <a:blip r:embed="rId4">
              <a:alphaModFix/>
            </a:blip>
            <a:stretch>
              <a:fillRect/>
            </a:stretch>
          </p:blipFill>
          <p:spPr>
            <a:xfrm>
              <a:off x="265125" y="150455"/>
              <a:ext cx="1585464" cy="69000"/>
            </a:xfrm>
            <a:prstGeom prst="rect">
              <a:avLst/>
            </a:prstGeom>
            <a:noFill/>
            <a:ln>
              <a:noFill/>
            </a:ln>
          </p:spPr>
        </p:pic>
      </p:grpSp>
      <p:grpSp>
        <p:nvGrpSpPr>
          <p:cNvPr id="242" name="Google Shape;242;p23"/>
          <p:cNvGrpSpPr/>
          <p:nvPr/>
        </p:nvGrpSpPr>
        <p:grpSpPr>
          <a:xfrm>
            <a:off x="0" y="0"/>
            <a:ext cx="9144000" cy="5143512"/>
            <a:chOff x="0" y="0"/>
            <a:chExt cx="9144000" cy="5143512"/>
          </a:xfrm>
        </p:grpSpPr>
        <p:pic>
          <p:nvPicPr>
            <p:cNvPr id="243" name="Google Shape;243;p23"/>
            <p:cNvPicPr preferRelativeResize="0"/>
            <p:nvPr/>
          </p:nvPicPr>
          <p:blipFill>
            <a:blip r:embed="rId5">
              <a:alphaModFix/>
            </a:blip>
            <a:stretch>
              <a:fillRect/>
            </a:stretch>
          </p:blipFill>
          <p:spPr>
            <a:xfrm>
              <a:off x="8171225" y="0"/>
              <a:ext cx="972775" cy="972775"/>
            </a:xfrm>
            <a:prstGeom prst="rect">
              <a:avLst/>
            </a:prstGeom>
            <a:noFill/>
            <a:ln>
              <a:noFill/>
            </a:ln>
          </p:spPr>
        </p:pic>
        <p:pic>
          <p:nvPicPr>
            <p:cNvPr id="244" name="Google Shape;244;p23"/>
            <p:cNvPicPr preferRelativeResize="0"/>
            <p:nvPr/>
          </p:nvPicPr>
          <p:blipFill>
            <a:blip r:embed="rId6">
              <a:alphaModFix/>
            </a:blip>
            <a:stretch>
              <a:fillRect/>
            </a:stretch>
          </p:blipFill>
          <p:spPr>
            <a:xfrm>
              <a:off x="0" y="4170737"/>
              <a:ext cx="972775" cy="972775"/>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268"/>
        <p:cNvGrpSpPr/>
        <p:nvPr/>
      </p:nvGrpSpPr>
      <p:grpSpPr>
        <a:xfrm>
          <a:off x="0" y="0"/>
          <a:ext cx="0" cy="0"/>
          <a:chOff x="0" y="0"/>
          <a:chExt cx="0" cy="0"/>
        </a:xfrm>
      </p:grpSpPr>
      <p:pic>
        <p:nvPicPr>
          <p:cNvPr id="269" name="Google Shape;269;p2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70" name="Google Shape;270;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71" name="Google Shape;271;p27"/>
          <p:cNvGrpSpPr/>
          <p:nvPr/>
        </p:nvGrpSpPr>
        <p:grpSpPr>
          <a:xfrm rot="10800000" flipH="1">
            <a:off x="5131123" y="0"/>
            <a:ext cx="4012877" cy="359400"/>
            <a:chOff x="5129348" y="4780863"/>
            <a:chExt cx="4012877" cy="359400"/>
          </a:xfrm>
        </p:grpSpPr>
        <p:pic>
          <p:nvPicPr>
            <p:cNvPr id="272" name="Google Shape;272;p27"/>
            <p:cNvPicPr preferRelativeResize="0"/>
            <p:nvPr/>
          </p:nvPicPr>
          <p:blipFill>
            <a:blip r:embed="rId3">
              <a:alphaModFix/>
            </a:blip>
            <a:stretch>
              <a:fillRect/>
            </a:stretch>
          </p:blipFill>
          <p:spPr>
            <a:xfrm rot="10800000">
              <a:off x="5129348" y="4780863"/>
              <a:ext cx="4012877" cy="359400"/>
            </a:xfrm>
            <a:prstGeom prst="rect">
              <a:avLst/>
            </a:prstGeom>
            <a:noFill/>
            <a:ln>
              <a:noFill/>
            </a:ln>
          </p:spPr>
        </p:pic>
        <p:pic>
          <p:nvPicPr>
            <p:cNvPr id="273" name="Google Shape;273;p27"/>
            <p:cNvPicPr preferRelativeResize="0"/>
            <p:nvPr/>
          </p:nvPicPr>
          <p:blipFill>
            <a:blip r:embed="rId4">
              <a:alphaModFix/>
            </a:blip>
            <a:stretch>
              <a:fillRect/>
            </a:stretch>
          </p:blipFill>
          <p:spPr>
            <a:xfrm rot="10800000">
              <a:off x="7293388" y="4911768"/>
              <a:ext cx="1585464" cy="69000"/>
            </a:xfrm>
            <a:prstGeom prst="rect">
              <a:avLst/>
            </a:prstGeom>
            <a:noFill/>
            <a:ln>
              <a:noFill/>
            </a:ln>
          </p:spPr>
        </p:pic>
      </p:grpSp>
      <p:pic>
        <p:nvPicPr>
          <p:cNvPr id="274" name="Google Shape;274;p27"/>
          <p:cNvPicPr preferRelativeResize="0"/>
          <p:nvPr/>
        </p:nvPicPr>
        <p:blipFill>
          <a:blip r:embed="rId5">
            <a:alphaModFix/>
          </a:blip>
          <a:stretch>
            <a:fillRect/>
          </a:stretch>
        </p:blipFill>
        <p:spPr>
          <a:xfrm rot="-5400000">
            <a:off x="-25" y="0"/>
            <a:ext cx="972775" cy="9727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6">
  <p:cSld name="TITLE_ONLY_6">
    <p:spTree>
      <p:nvGrpSpPr>
        <p:cNvPr id="1" name="Shape 275"/>
        <p:cNvGrpSpPr/>
        <p:nvPr/>
      </p:nvGrpSpPr>
      <p:grpSpPr>
        <a:xfrm>
          <a:off x="0" y="0"/>
          <a:ext cx="0" cy="0"/>
          <a:chOff x="0" y="0"/>
          <a:chExt cx="0" cy="0"/>
        </a:xfrm>
      </p:grpSpPr>
      <p:pic>
        <p:nvPicPr>
          <p:cNvPr id="276" name="Google Shape;276;p2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77" name="Google Shape;277;p2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78" name="Google Shape;278;p28"/>
          <p:cNvGrpSpPr/>
          <p:nvPr/>
        </p:nvGrpSpPr>
        <p:grpSpPr>
          <a:xfrm>
            <a:off x="0" y="12"/>
            <a:ext cx="9144000" cy="5143487"/>
            <a:chOff x="0" y="12"/>
            <a:chExt cx="9144000" cy="5143487"/>
          </a:xfrm>
        </p:grpSpPr>
        <p:pic>
          <p:nvPicPr>
            <p:cNvPr id="279" name="Google Shape;279;p28"/>
            <p:cNvPicPr preferRelativeResize="0"/>
            <p:nvPr/>
          </p:nvPicPr>
          <p:blipFill>
            <a:blip r:embed="rId3">
              <a:alphaModFix/>
            </a:blip>
            <a:stretch>
              <a:fillRect/>
            </a:stretch>
          </p:blipFill>
          <p:spPr>
            <a:xfrm rot="-5400000" flipH="1">
              <a:off x="0" y="4170725"/>
              <a:ext cx="972775" cy="972775"/>
            </a:xfrm>
            <a:prstGeom prst="rect">
              <a:avLst/>
            </a:prstGeom>
            <a:noFill/>
            <a:ln>
              <a:noFill/>
            </a:ln>
          </p:spPr>
        </p:pic>
        <p:pic>
          <p:nvPicPr>
            <p:cNvPr id="280" name="Google Shape;280;p28"/>
            <p:cNvPicPr preferRelativeResize="0"/>
            <p:nvPr/>
          </p:nvPicPr>
          <p:blipFill>
            <a:blip r:embed="rId4">
              <a:alphaModFix/>
            </a:blip>
            <a:stretch>
              <a:fillRect/>
            </a:stretch>
          </p:blipFill>
          <p:spPr>
            <a:xfrm rot="-5400000" flipH="1">
              <a:off x="8171225" y="12"/>
              <a:ext cx="972775" cy="972775"/>
            </a:xfrm>
            <a:prstGeom prst="rect">
              <a:avLst/>
            </a:prstGeom>
            <a:noFill/>
            <a:ln>
              <a:noFill/>
            </a:ln>
          </p:spPr>
        </p:pic>
      </p:grpSp>
      <p:grpSp>
        <p:nvGrpSpPr>
          <p:cNvPr id="281" name="Google Shape;281;p28"/>
          <p:cNvGrpSpPr/>
          <p:nvPr/>
        </p:nvGrpSpPr>
        <p:grpSpPr>
          <a:xfrm rot="10800000">
            <a:off x="0" y="0"/>
            <a:ext cx="4012877" cy="359400"/>
            <a:chOff x="5129346" y="4780863"/>
            <a:chExt cx="4012877" cy="359400"/>
          </a:xfrm>
        </p:grpSpPr>
        <p:pic>
          <p:nvPicPr>
            <p:cNvPr id="282" name="Google Shape;282;p28"/>
            <p:cNvPicPr preferRelativeResize="0"/>
            <p:nvPr/>
          </p:nvPicPr>
          <p:blipFill>
            <a:blip r:embed="rId5">
              <a:alphaModFix/>
            </a:blip>
            <a:stretch>
              <a:fillRect/>
            </a:stretch>
          </p:blipFill>
          <p:spPr>
            <a:xfrm rot="10800000">
              <a:off x="5129346" y="4780863"/>
              <a:ext cx="4012877" cy="359400"/>
            </a:xfrm>
            <a:prstGeom prst="rect">
              <a:avLst/>
            </a:prstGeom>
            <a:noFill/>
            <a:ln>
              <a:noFill/>
            </a:ln>
          </p:spPr>
        </p:pic>
        <p:pic>
          <p:nvPicPr>
            <p:cNvPr id="283" name="Google Shape;283;p28"/>
            <p:cNvPicPr preferRelativeResize="0"/>
            <p:nvPr/>
          </p:nvPicPr>
          <p:blipFill>
            <a:blip r:embed="rId6">
              <a:alphaModFix/>
            </a:blip>
            <a:stretch>
              <a:fillRect/>
            </a:stretch>
          </p:blipFill>
          <p:spPr>
            <a:xfrm rot="10800000">
              <a:off x="7293388" y="4926068"/>
              <a:ext cx="1585464" cy="6900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8" r:id="rId6"/>
    <p:sldLayoutId id="2147483669" r:id="rId7"/>
    <p:sldLayoutId id="2147483673" r:id="rId8"/>
    <p:sldLayoutId id="2147483674" r:id="rId9"/>
    <p:sldLayoutId id="2147483676" r:id="rId10"/>
    <p:sldLayoutId id="214748367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ctrTitle"/>
          </p:nvPr>
        </p:nvSpPr>
        <p:spPr>
          <a:xfrm>
            <a:off x="1071538" y="1571618"/>
            <a:ext cx="7199400" cy="1477200"/>
          </a:xfrm>
          <a:prstGeom prst="rect">
            <a:avLst/>
          </a:prstGeom>
        </p:spPr>
        <p:txBody>
          <a:bodyPr spcFirstLastPara="1" wrap="square" lIns="91425" tIns="91425" rIns="91425" bIns="91425" anchor="b" anchorCtr="0">
            <a:noAutofit/>
          </a:bodyPr>
          <a:lstStyle/>
          <a:p>
            <a:pPr lvl="0"/>
            <a:r>
              <a:rPr lang="en-US" dirty="0" smtClean="0"/>
              <a:t>DTDC Courier Insights:</a:t>
            </a:r>
            <a:endParaRPr/>
          </a:p>
        </p:txBody>
      </p:sp>
      <p:sp>
        <p:nvSpPr>
          <p:cNvPr id="330" name="Google Shape;330;p35"/>
          <p:cNvSpPr txBox="1">
            <a:spLocks noGrp="1"/>
          </p:cNvSpPr>
          <p:nvPr>
            <p:ph type="subTitle" idx="1"/>
          </p:nvPr>
        </p:nvSpPr>
        <p:spPr>
          <a:xfrm>
            <a:off x="1071538" y="2857502"/>
            <a:ext cx="7199400" cy="421500"/>
          </a:xfrm>
          <a:prstGeom prst="rect">
            <a:avLst/>
          </a:prstGeom>
        </p:spPr>
        <p:txBody>
          <a:bodyPr spcFirstLastPara="1" wrap="square" lIns="91425" tIns="91425" rIns="91425" bIns="91425" anchor="t" anchorCtr="0">
            <a:noAutofit/>
          </a:bodyPr>
          <a:lstStyle/>
          <a:p>
            <a:pPr marL="0" lvl="0" indent="0"/>
            <a:r>
              <a:rPr lang="en-US" dirty="0" smtClean="0"/>
              <a:t>A Comprehensive SQL-Based Logistics Analysis</a:t>
            </a:r>
            <a:endParaRPr/>
          </a:p>
        </p:txBody>
      </p:sp>
      <p:sp>
        <p:nvSpPr>
          <p:cNvPr id="5" name="TextBox 4"/>
          <p:cNvSpPr txBox="1"/>
          <p:nvPr/>
        </p:nvSpPr>
        <p:spPr>
          <a:xfrm>
            <a:off x="3214678" y="3429006"/>
            <a:ext cx="3000396" cy="307777"/>
          </a:xfrm>
          <a:prstGeom prst="rect">
            <a:avLst/>
          </a:prstGeom>
          <a:noFill/>
        </p:spPr>
        <p:txBody>
          <a:bodyPr wrap="square" rtlCol="0">
            <a:spAutoFit/>
          </a:bodyPr>
          <a:lstStyle/>
          <a:p>
            <a:pPr algn="ctr"/>
            <a:r>
              <a:rPr lang="en-US" b="1" dirty="0" err="1" smtClean="0">
                <a:solidFill>
                  <a:schemeClr val="dk1"/>
                </a:solidFill>
                <a:latin typeface="Poppins"/>
                <a:ea typeface="Poppins"/>
                <a:cs typeface="Poppins"/>
                <a:sym typeface="Poppins"/>
              </a:rPr>
              <a:t>Shubham</a:t>
            </a:r>
            <a:r>
              <a:rPr lang="en-US" b="1" dirty="0" smtClean="0"/>
              <a:t> </a:t>
            </a:r>
            <a:r>
              <a:rPr lang="en-US" b="1" dirty="0" err="1" smtClean="0">
                <a:solidFill>
                  <a:schemeClr val="dk1"/>
                </a:solidFill>
                <a:latin typeface="Poppins"/>
                <a:ea typeface="Poppins"/>
                <a:cs typeface="Poppins"/>
                <a:sym typeface="Poppins"/>
              </a:rPr>
              <a:t>Patil</a:t>
            </a:r>
            <a:endParaRPr lang="en-US" b="1" dirty="0" smtClean="0">
              <a:solidFill>
                <a:schemeClr val="dk1"/>
              </a:solidFill>
              <a:latin typeface="Poppins"/>
              <a:ea typeface="Poppins"/>
              <a:cs typeface="Poppins"/>
              <a:sym typeface="Poppins"/>
            </a:endParaRPr>
          </a:p>
        </p:txBody>
      </p:sp>
      <p:pic>
        <p:nvPicPr>
          <p:cNvPr id="22532" name="Picture 4" descr="C:\Users\Dell\AppData\Local\Temp\Rar$DIa0.427\dtdc-seeklogo.png"/>
          <p:cNvPicPr>
            <a:picLocks noChangeAspect="1" noChangeArrowheads="1"/>
          </p:cNvPicPr>
          <p:nvPr/>
        </p:nvPicPr>
        <p:blipFill>
          <a:blip r:embed="rId3"/>
          <a:srcRect/>
          <a:stretch>
            <a:fillRect/>
          </a:stretch>
        </p:blipFill>
        <p:spPr bwMode="auto">
          <a:xfrm>
            <a:off x="2714612" y="928676"/>
            <a:ext cx="3786214" cy="102677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6"/>
            <a:ext cx="7929618" cy="954107"/>
          </a:xfrm>
          <a:prstGeom prst="rect">
            <a:avLst/>
          </a:prstGeom>
          <a:noFill/>
        </p:spPr>
        <p:txBody>
          <a:bodyPr wrap="square" rtlCol="0">
            <a:spAutoFit/>
          </a:bodyPr>
          <a:lstStyle/>
          <a:p>
            <a:r>
              <a:rPr lang="en-US" dirty="0" smtClean="0">
                <a:latin typeface="Poppins" charset="0"/>
                <a:cs typeface="Poppins" charset="0"/>
              </a:rPr>
              <a:t>4.     Top 5 routes operate with the lowest cost-per-kg (high efficiency)</a:t>
            </a:r>
          </a:p>
          <a:p>
            <a:endParaRPr lang="en-US" dirty="0" smtClean="0">
              <a:latin typeface="Poppins" charset="0"/>
              <a:cs typeface="Poppins" charset="0"/>
            </a:endParaRPr>
          </a:p>
          <a:p>
            <a:endParaRPr lang="en-US" dirty="0" smtClean="0">
              <a:latin typeface="Poppins" charset="0"/>
              <a:cs typeface="Poppins" charset="0"/>
            </a:endParaRPr>
          </a:p>
          <a:p>
            <a:endParaRPr lang="en-US" dirty="0"/>
          </a:p>
        </p:txBody>
      </p:sp>
      <p:pic>
        <p:nvPicPr>
          <p:cNvPr id="4" name="Picture 3"/>
          <p:cNvPicPr/>
          <p:nvPr/>
        </p:nvPicPr>
        <p:blipFill>
          <a:blip r:embed="rId2"/>
          <a:srcRect/>
          <a:stretch>
            <a:fillRect/>
          </a:stretch>
        </p:blipFill>
        <p:spPr bwMode="auto">
          <a:xfrm>
            <a:off x="714348" y="1214428"/>
            <a:ext cx="5001260" cy="1654175"/>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714348" y="3571882"/>
            <a:ext cx="1971675" cy="993775"/>
          </a:xfrm>
          <a:prstGeom prst="rect">
            <a:avLst/>
          </a:prstGeom>
          <a:noFill/>
          <a:ln w="9525">
            <a:noFill/>
            <a:miter lim="800000"/>
            <a:headEnd/>
            <a:tailEnd/>
          </a:ln>
        </p:spPr>
      </p:pic>
      <p:sp>
        <p:nvSpPr>
          <p:cNvPr id="6" name="TextBox 5"/>
          <p:cNvSpPr txBox="1"/>
          <p:nvPr/>
        </p:nvSpPr>
        <p:spPr>
          <a:xfrm>
            <a:off x="714348" y="3214692"/>
            <a:ext cx="2428892" cy="307777"/>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Output</a:t>
            </a:r>
            <a:r>
              <a:rPr lang="en-US" sz="900" b="1" dirty="0" smtClean="0">
                <a:latin typeface="Poppins" charset="0"/>
                <a:cs typeface="Poppins" charset="0"/>
              </a:rPr>
              <a:t>: </a:t>
            </a:r>
            <a:endParaRPr lang="en-US" sz="900" b="1" dirty="0">
              <a:latin typeface="Poppins" charset="0"/>
              <a:cs typeface="Poppins" charset="0"/>
            </a:endParaRPr>
          </a:p>
        </p:txBody>
      </p:sp>
      <p:sp>
        <p:nvSpPr>
          <p:cNvPr id="7" name="TextBox 6"/>
          <p:cNvSpPr txBox="1"/>
          <p:nvPr/>
        </p:nvSpPr>
        <p:spPr>
          <a:xfrm>
            <a:off x="4214810" y="3357568"/>
            <a:ext cx="4643470" cy="1384995"/>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Analysis: </a:t>
            </a:r>
            <a:r>
              <a:rPr lang="en-US" dirty="0" smtClean="0">
                <a:latin typeface="Poppins" charset="0"/>
                <a:cs typeface="Poppins" charset="0"/>
              </a:rPr>
              <a:t>High-efficiency lanes like </a:t>
            </a:r>
            <a:r>
              <a:rPr lang="en-US" b="1" dirty="0" err="1" smtClean="0">
                <a:solidFill>
                  <a:schemeClr val="dk1"/>
                </a:solidFill>
                <a:latin typeface="Poppins"/>
                <a:ea typeface="Poppins"/>
                <a:cs typeface="Poppins"/>
                <a:sym typeface="Poppins"/>
              </a:rPr>
              <a:t>Dehradun</a:t>
            </a:r>
            <a:r>
              <a:rPr lang="en-US" b="1" dirty="0" smtClean="0">
                <a:solidFill>
                  <a:schemeClr val="dk1"/>
                </a:solidFill>
                <a:latin typeface="Poppins"/>
                <a:ea typeface="Poppins"/>
                <a:cs typeface="Poppins"/>
                <a:sym typeface="Poppins"/>
              </a:rPr>
              <a:t> - Agra, Bhopal - </a:t>
            </a:r>
            <a:r>
              <a:rPr lang="en-US" b="1" dirty="0" err="1" smtClean="0">
                <a:solidFill>
                  <a:schemeClr val="dk1"/>
                </a:solidFill>
                <a:latin typeface="Poppins"/>
                <a:ea typeface="Poppins"/>
                <a:cs typeface="Poppins"/>
                <a:sym typeface="Poppins"/>
              </a:rPr>
              <a:t>Jaipur</a:t>
            </a:r>
            <a:r>
              <a:rPr lang="en-US" b="1" dirty="0" smtClean="0">
                <a:solidFill>
                  <a:schemeClr val="dk1"/>
                </a:solidFill>
                <a:latin typeface="Poppins"/>
                <a:ea typeface="Poppins"/>
                <a:cs typeface="Poppins"/>
                <a:sym typeface="Poppins"/>
              </a:rPr>
              <a:t>, </a:t>
            </a:r>
            <a:r>
              <a:rPr lang="en-US" b="1" dirty="0" err="1" smtClean="0">
                <a:solidFill>
                  <a:schemeClr val="dk1"/>
                </a:solidFill>
                <a:latin typeface="Poppins"/>
                <a:ea typeface="Poppins"/>
                <a:cs typeface="Poppins"/>
                <a:sym typeface="Poppins"/>
              </a:rPr>
              <a:t>Guwahati</a:t>
            </a:r>
            <a:r>
              <a:rPr lang="en-US" b="1" dirty="0" smtClean="0">
                <a:solidFill>
                  <a:schemeClr val="dk1"/>
                </a:solidFill>
                <a:latin typeface="Poppins"/>
                <a:ea typeface="Poppins"/>
                <a:cs typeface="Poppins"/>
                <a:sym typeface="Poppins"/>
              </a:rPr>
              <a:t> – Raipur, Mumbai – Coimbatore and </a:t>
            </a:r>
            <a:r>
              <a:rPr lang="en-US" b="1" dirty="0" err="1" smtClean="0">
                <a:solidFill>
                  <a:schemeClr val="dk1"/>
                </a:solidFill>
                <a:latin typeface="Poppins"/>
                <a:ea typeface="Poppins"/>
                <a:cs typeface="Poppins"/>
                <a:sym typeface="Poppins"/>
              </a:rPr>
              <a:t>Guwahati</a:t>
            </a:r>
            <a:r>
              <a:rPr lang="en-US" b="1" dirty="0" smtClean="0">
                <a:solidFill>
                  <a:schemeClr val="dk1"/>
                </a:solidFill>
                <a:latin typeface="Poppins"/>
                <a:ea typeface="Poppins"/>
                <a:cs typeface="Poppins"/>
                <a:sym typeface="Poppins"/>
              </a:rPr>
              <a:t> - Varanasi </a:t>
            </a:r>
            <a:r>
              <a:rPr lang="en-US" dirty="0" smtClean="0">
                <a:latin typeface="Poppins" charset="0"/>
                <a:cs typeface="Poppins" charset="0"/>
              </a:rPr>
              <a:t>worth expanding. </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6"/>
            <a:ext cx="7929618" cy="954107"/>
          </a:xfrm>
          <a:prstGeom prst="rect">
            <a:avLst/>
          </a:prstGeom>
          <a:noFill/>
        </p:spPr>
        <p:txBody>
          <a:bodyPr wrap="square" rtlCol="0">
            <a:spAutoFit/>
          </a:bodyPr>
          <a:lstStyle/>
          <a:p>
            <a:r>
              <a:rPr lang="en-US" dirty="0" smtClean="0">
                <a:latin typeface="Poppins" charset="0"/>
                <a:cs typeface="Poppins" charset="0"/>
              </a:rPr>
              <a:t>5.     Top 5 routes operate with the highest cost-per-kg (low efficiency)</a:t>
            </a:r>
          </a:p>
          <a:p>
            <a:endParaRPr lang="en-US" dirty="0" smtClean="0">
              <a:latin typeface="Poppins" charset="0"/>
              <a:cs typeface="Poppins" charset="0"/>
            </a:endParaRPr>
          </a:p>
          <a:p>
            <a:endParaRPr lang="en-US" dirty="0" smtClean="0">
              <a:latin typeface="Poppins" charset="0"/>
              <a:cs typeface="Poppins" charset="0"/>
            </a:endParaRPr>
          </a:p>
          <a:p>
            <a:endParaRPr lang="en-US" dirty="0"/>
          </a:p>
        </p:txBody>
      </p:sp>
      <p:sp>
        <p:nvSpPr>
          <p:cNvPr id="6" name="TextBox 5"/>
          <p:cNvSpPr txBox="1"/>
          <p:nvPr/>
        </p:nvSpPr>
        <p:spPr>
          <a:xfrm>
            <a:off x="642910" y="3286130"/>
            <a:ext cx="2428892" cy="307777"/>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Output</a:t>
            </a:r>
            <a:r>
              <a:rPr lang="en-US" sz="900" b="1" dirty="0" smtClean="0">
                <a:latin typeface="Poppins" charset="0"/>
                <a:cs typeface="Poppins" charset="0"/>
              </a:rPr>
              <a:t>: </a:t>
            </a:r>
            <a:endParaRPr lang="en-US" sz="900" b="1" dirty="0">
              <a:latin typeface="Poppins" charset="0"/>
              <a:cs typeface="Poppins" charset="0"/>
            </a:endParaRPr>
          </a:p>
        </p:txBody>
      </p:sp>
      <p:sp>
        <p:nvSpPr>
          <p:cNvPr id="7" name="TextBox 6"/>
          <p:cNvSpPr txBox="1"/>
          <p:nvPr/>
        </p:nvSpPr>
        <p:spPr>
          <a:xfrm>
            <a:off x="4214810" y="3357568"/>
            <a:ext cx="4643470" cy="1600438"/>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Analysis: </a:t>
            </a:r>
            <a:r>
              <a:rPr lang="en-US" dirty="0" smtClean="0">
                <a:latin typeface="Poppins" charset="0"/>
                <a:cs typeface="Poppins" charset="0"/>
              </a:rPr>
              <a:t>Flag routes such as</a:t>
            </a:r>
            <a:r>
              <a:rPr lang="en-US" b="1" dirty="0" smtClean="0">
                <a:latin typeface="Poppins" charset="0"/>
                <a:cs typeface="Poppins" charset="0"/>
              </a:rPr>
              <a:t> </a:t>
            </a:r>
            <a:r>
              <a:rPr lang="en-US" b="1" dirty="0" smtClean="0">
                <a:solidFill>
                  <a:schemeClr val="dk1"/>
                </a:solidFill>
                <a:latin typeface="Poppins"/>
                <a:ea typeface="Poppins"/>
                <a:cs typeface="Poppins"/>
                <a:sym typeface="Poppins"/>
              </a:rPr>
              <a:t>Delhi–Agra, </a:t>
            </a:r>
            <a:r>
              <a:rPr lang="en-US" b="1" dirty="0" err="1" smtClean="0">
                <a:solidFill>
                  <a:schemeClr val="dk1"/>
                </a:solidFill>
                <a:latin typeface="Poppins"/>
                <a:ea typeface="Poppins"/>
                <a:cs typeface="Poppins"/>
                <a:sym typeface="Poppins"/>
              </a:rPr>
              <a:t>Thiruvananthapuram–Shimla</a:t>
            </a:r>
            <a:r>
              <a:rPr lang="en-US" b="1" dirty="0" smtClean="0">
                <a:solidFill>
                  <a:schemeClr val="dk1"/>
                </a:solidFill>
                <a:latin typeface="Poppins"/>
                <a:ea typeface="Poppins"/>
                <a:cs typeface="Poppins"/>
                <a:sym typeface="Poppins"/>
              </a:rPr>
              <a:t>, Meerut–Vijayawada, </a:t>
            </a:r>
            <a:r>
              <a:rPr lang="en-US" b="1" dirty="0" err="1" smtClean="0">
                <a:solidFill>
                  <a:schemeClr val="dk1"/>
                </a:solidFill>
                <a:latin typeface="Poppins"/>
                <a:ea typeface="Poppins"/>
                <a:cs typeface="Poppins"/>
                <a:sym typeface="Poppins"/>
              </a:rPr>
              <a:t>Guwahati–Vizag</a:t>
            </a:r>
            <a:r>
              <a:rPr lang="en-US" b="1" dirty="0" smtClean="0">
                <a:solidFill>
                  <a:schemeClr val="dk1"/>
                </a:solidFill>
                <a:latin typeface="Poppins"/>
                <a:ea typeface="Poppins"/>
                <a:cs typeface="Poppins"/>
                <a:sym typeface="Poppins"/>
              </a:rPr>
              <a:t>, and Amritsar–</a:t>
            </a:r>
            <a:r>
              <a:rPr lang="en-US" b="1" dirty="0" err="1" smtClean="0">
                <a:solidFill>
                  <a:schemeClr val="dk1"/>
                </a:solidFill>
                <a:latin typeface="Poppins"/>
                <a:ea typeface="Poppins"/>
                <a:cs typeface="Poppins"/>
                <a:sym typeface="Poppins"/>
              </a:rPr>
              <a:t>Ahmedabad</a:t>
            </a:r>
            <a:r>
              <a:rPr lang="en-US" b="1" dirty="0" smtClean="0">
                <a:solidFill>
                  <a:schemeClr val="dk1"/>
                </a:solidFill>
                <a:latin typeface="Poppins"/>
                <a:ea typeface="Poppins"/>
                <a:cs typeface="Poppins"/>
                <a:sym typeface="Poppins"/>
              </a:rPr>
              <a:t> </a:t>
            </a:r>
            <a:r>
              <a:rPr lang="en-US" dirty="0" smtClean="0">
                <a:latin typeface="Poppins" charset="0"/>
                <a:cs typeface="Poppins" charset="0"/>
              </a:rPr>
              <a:t>for price revision.</a:t>
            </a:r>
            <a:endParaRPr lang="en-US" b="1" dirty="0" smtClean="0">
              <a:latin typeface="Poppins" charset="0"/>
              <a:cs typeface="Poppins" charset="0"/>
            </a:endParaRPr>
          </a:p>
          <a:p>
            <a:endParaRPr lang="en-US" dirty="0" smtClean="0">
              <a:latin typeface="Poppins" charset="0"/>
              <a:cs typeface="Poppins" charset="0"/>
            </a:endParaRPr>
          </a:p>
          <a:p>
            <a:endParaRPr lang="en-US" dirty="0" smtClean="0"/>
          </a:p>
          <a:p>
            <a:endParaRPr lang="en-US" dirty="0"/>
          </a:p>
        </p:txBody>
      </p:sp>
      <p:pic>
        <p:nvPicPr>
          <p:cNvPr id="8" name="Picture 7"/>
          <p:cNvPicPr/>
          <p:nvPr/>
        </p:nvPicPr>
        <p:blipFill>
          <a:blip r:embed="rId2"/>
          <a:srcRect/>
          <a:stretch>
            <a:fillRect/>
          </a:stretch>
        </p:blipFill>
        <p:spPr bwMode="auto">
          <a:xfrm>
            <a:off x="714348" y="1214428"/>
            <a:ext cx="4946015" cy="1598295"/>
          </a:xfrm>
          <a:prstGeom prst="rect">
            <a:avLst/>
          </a:prstGeom>
          <a:noFill/>
          <a:ln w="9525">
            <a:noFill/>
            <a:miter lim="800000"/>
            <a:headEnd/>
            <a:tailEnd/>
          </a:ln>
        </p:spPr>
      </p:pic>
      <p:pic>
        <p:nvPicPr>
          <p:cNvPr id="9" name="Picture 8"/>
          <p:cNvPicPr/>
          <p:nvPr/>
        </p:nvPicPr>
        <p:blipFill>
          <a:blip r:embed="rId3"/>
          <a:srcRect/>
          <a:stretch>
            <a:fillRect/>
          </a:stretch>
        </p:blipFill>
        <p:spPr bwMode="auto">
          <a:xfrm>
            <a:off x="714348" y="3714758"/>
            <a:ext cx="2472690" cy="993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6"/>
            <a:ext cx="7929618" cy="954107"/>
          </a:xfrm>
          <a:prstGeom prst="rect">
            <a:avLst/>
          </a:prstGeom>
          <a:noFill/>
        </p:spPr>
        <p:txBody>
          <a:bodyPr wrap="square" rtlCol="0">
            <a:spAutoFit/>
          </a:bodyPr>
          <a:lstStyle/>
          <a:p>
            <a:r>
              <a:rPr lang="en-US" dirty="0" smtClean="0">
                <a:latin typeface="Poppins" charset="0"/>
                <a:cs typeface="Poppins" charset="0"/>
              </a:rPr>
              <a:t>6.       Which cities consistently incur higher VAS charges? </a:t>
            </a:r>
          </a:p>
          <a:p>
            <a:endParaRPr lang="en-US" dirty="0" smtClean="0">
              <a:latin typeface="Poppins" charset="0"/>
              <a:cs typeface="Poppins" charset="0"/>
            </a:endParaRPr>
          </a:p>
          <a:p>
            <a:endParaRPr lang="en-US" dirty="0" smtClean="0">
              <a:latin typeface="Poppins" charset="0"/>
              <a:cs typeface="Poppins" charset="0"/>
            </a:endParaRPr>
          </a:p>
          <a:p>
            <a:endParaRPr lang="en-US" dirty="0"/>
          </a:p>
        </p:txBody>
      </p:sp>
      <p:sp>
        <p:nvSpPr>
          <p:cNvPr id="6" name="TextBox 5"/>
          <p:cNvSpPr txBox="1"/>
          <p:nvPr/>
        </p:nvSpPr>
        <p:spPr>
          <a:xfrm>
            <a:off x="5429256" y="928676"/>
            <a:ext cx="2428892" cy="307777"/>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Output</a:t>
            </a:r>
            <a:r>
              <a:rPr lang="en-US" sz="900" b="1" dirty="0" smtClean="0">
                <a:latin typeface="Poppins" charset="0"/>
                <a:cs typeface="Poppins" charset="0"/>
              </a:rPr>
              <a:t>: </a:t>
            </a:r>
            <a:endParaRPr lang="en-US" sz="900" b="1" dirty="0">
              <a:latin typeface="Poppins" charset="0"/>
              <a:cs typeface="Poppins" charset="0"/>
            </a:endParaRPr>
          </a:p>
        </p:txBody>
      </p:sp>
      <p:sp>
        <p:nvSpPr>
          <p:cNvPr id="7" name="TextBox 6"/>
          <p:cNvSpPr txBox="1"/>
          <p:nvPr/>
        </p:nvSpPr>
        <p:spPr>
          <a:xfrm>
            <a:off x="500034" y="3973949"/>
            <a:ext cx="8286808" cy="1384995"/>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Analysis: </a:t>
            </a:r>
            <a:r>
              <a:rPr lang="en-US" dirty="0" smtClean="0">
                <a:latin typeface="Poppins" charset="0"/>
                <a:cs typeface="Poppins" charset="0"/>
              </a:rPr>
              <a:t>Routes involving </a:t>
            </a:r>
            <a:r>
              <a:rPr lang="en-US" b="1" dirty="0" smtClean="0">
                <a:solidFill>
                  <a:schemeClr val="dk1"/>
                </a:solidFill>
                <a:latin typeface="Poppins"/>
                <a:ea typeface="Poppins"/>
                <a:cs typeface="Poppins"/>
                <a:sym typeface="Poppins"/>
              </a:rPr>
              <a:t>Tier 2 and 3 cities </a:t>
            </a:r>
            <a:r>
              <a:rPr lang="en-US" dirty="0" smtClean="0">
                <a:latin typeface="Poppins" charset="0"/>
                <a:cs typeface="Poppins" charset="0"/>
              </a:rPr>
              <a:t>(e.g., Jamshedpur, Indore, Coimbatore, </a:t>
            </a:r>
            <a:r>
              <a:rPr lang="en-US" dirty="0" err="1" smtClean="0">
                <a:latin typeface="Poppins" charset="0"/>
                <a:cs typeface="Poppins" charset="0"/>
              </a:rPr>
              <a:t>Dehradun</a:t>
            </a:r>
            <a:r>
              <a:rPr lang="en-US" dirty="0" smtClean="0">
                <a:latin typeface="Poppins" charset="0"/>
                <a:cs typeface="Poppins" charset="0"/>
              </a:rPr>
              <a:t>) are frequently on this list. Possible reasons: Infrastructure gaps requiring extra services.</a:t>
            </a:r>
            <a:endParaRPr lang="en-US" b="1" dirty="0" smtClean="0">
              <a:latin typeface="Poppins" charset="0"/>
              <a:cs typeface="Poppins" charset="0"/>
            </a:endParaRPr>
          </a:p>
          <a:p>
            <a:endParaRPr lang="en-US" dirty="0" smtClean="0">
              <a:latin typeface="Poppins" charset="0"/>
              <a:cs typeface="Poppins" charset="0"/>
            </a:endParaRPr>
          </a:p>
          <a:p>
            <a:endParaRPr lang="en-US" dirty="0" smtClean="0"/>
          </a:p>
          <a:p>
            <a:endParaRPr lang="en-US" dirty="0"/>
          </a:p>
        </p:txBody>
      </p:sp>
      <p:pic>
        <p:nvPicPr>
          <p:cNvPr id="10" name="Picture 9"/>
          <p:cNvPicPr/>
          <p:nvPr/>
        </p:nvPicPr>
        <p:blipFill>
          <a:blip r:embed="rId2"/>
          <a:srcRect/>
          <a:stretch>
            <a:fillRect/>
          </a:stretch>
        </p:blipFill>
        <p:spPr bwMode="auto">
          <a:xfrm>
            <a:off x="714348" y="1214428"/>
            <a:ext cx="4514850" cy="2357454"/>
          </a:xfrm>
          <a:prstGeom prst="rect">
            <a:avLst/>
          </a:prstGeom>
          <a:noFill/>
          <a:ln w="9525">
            <a:noFill/>
            <a:miter lim="800000"/>
            <a:headEnd/>
            <a:tailEnd/>
          </a:ln>
        </p:spPr>
      </p:pic>
      <p:pic>
        <p:nvPicPr>
          <p:cNvPr id="11" name="Picture 10"/>
          <p:cNvPicPr/>
          <p:nvPr/>
        </p:nvPicPr>
        <p:blipFill>
          <a:blip r:embed="rId3"/>
          <a:srcRect/>
          <a:stretch>
            <a:fillRect/>
          </a:stretch>
        </p:blipFill>
        <p:spPr bwMode="auto">
          <a:xfrm>
            <a:off x="5429256" y="1285866"/>
            <a:ext cx="3457575" cy="20717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6"/>
            <a:ext cx="7929618" cy="1169551"/>
          </a:xfrm>
          <a:prstGeom prst="rect">
            <a:avLst/>
          </a:prstGeom>
          <a:noFill/>
        </p:spPr>
        <p:txBody>
          <a:bodyPr wrap="square" rtlCol="0">
            <a:spAutoFit/>
          </a:bodyPr>
          <a:lstStyle/>
          <a:p>
            <a:r>
              <a:rPr lang="en-US" dirty="0" smtClean="0">
                <a:latin typeface="Poppins" charset="0"/>
                <a:cs typeface="Poppins" charset="0"/>
              </a:rPr>
              <a:t>7.      Find % of total revenue spent on VAS.</a:t>
            </a:r>
          </a:p>
          <a:p>
            <a:endParaRPr lang="en-US" dirty="0" smtClean="0">
              <a:latin typeface="Poppins" charset="0"/>
              <a:cs typeface="Poppins" charset="0"/>
            </a:endParaRPr>
          </a:p>
          <a:p>
            <a:endParaRPr lang="en-US" dirty="0" smtClean="0">
              <a:latin typeface="Poppins" charset="0"/>
              <a:cs typeface="Poppins" charset="0"/>
            </a:endParaRPr>
          </a:p>
          <a:p>
            <a:endParaRPr lang="en-US" dirty="0" smtClean="0">
              <a:latin typeface="Poppins" charset="0"/>
              <a:cs typeface="Poppins" charset="0"/>
            </a:endParaRPr>
          </a:p>
          <a:p>
            <a:endParaRPr lang="en-US" dirty="0"/>
          </a:p>
        </p:txBody>
      </p:sp>
      <p:sp>
        <p:nvSpPr>
          <p:cNvPr id="6" name="TextBox 5"/>
          <p:cNvSpPr txBox="1"/>
          <p:nvPr/>
        </p:nvSpPr>
        <p:spPr>
          <a:xfrm>
            <a:off x="571472" y="3429006"/>
            <a:ext cx="2428892" cy="307777"/>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Output</a:t>
            </a:r>
            <a:r>
              <a:rPr lang="en-US" sz="900" b="1" dirty="0" smtClean="0">
                <a:latin typeface="Poppins" charset="0"/>
                <a:cs typeface="Poppins" charset="0"/>
              </a:rPr>
              <a:t>: </a:t>
            </a:r>
            <a:endParaRPr lang="en-US" sz="900" b="1" dirty="0">
              <a:latin typeface="Poppins" charset="0"/>
              <a:cs typeface="Poppins" charset="0"/>
            </a:endParaRPr>
          </a:p>
        </p:txBody>
      </p:sp>
      <p:sp>
        <p:nvSpPr>
          <p:cNvPr id="7" name="TextBox 6"/>
          <p:cNvSpPr txBox="1"/>
          <p:nvPr/>
        </p:nvSpPr>
        <p:spPr>
          <a:xfrm>
            <a:off x="3714744" y="3429006"/>
            <a:ext cx="5214974" cy="1384995"/>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Analysis: </a:t>
            </a:r>
            <a:r>
              <a:rPr lang="en-US" b="1" dirty="0" smtClean="0">
                <a:solidFill>
                  <a:schemeClr val="dk1"/>
                </a:solidFill>
                <a:latin typeface="Poppins" charset="0"/>
                <a:ea typeface="Poppins"/>
                <a:cs typeface="Poppins" charset="0"/>
                <a:sym typeface="Poppins"/>
              </a:rPr>
              <a:t>13.23% </a:t>
            </a:r>
            <a:r>
              <a:rPr lang="en-US" dirty="0" smtClean="0">
                <a:latin typeface="Poppins" charset="0"/>
                <a:cs typeface="Poppins" charset="0"/>
              </a:rPr>
              <a:t>of the total revenue is allocated to VAS charges, representing premium add-ons or upgrades to the core logistics services offered</a:t>
            </a:r>
            <a:r>
              <a:rPr lang="en-US" dirty="0" smtClean="0"/>
              <a:t>.</a:t>
            </a:r>
            <a:endParaRPr lang="en-US" b="1" dirty="0" smtClean="0">
              <a:latin typeface="Poppins" charset="0"/>
              <a:cs typeface="Poppins" charset="0"/>
            </a:endParaRPr>
          </a:p>
          <a:p>
            <a:endParaRPr lang="en-US" dirty="0" smtClean="0">
              <a:latin typeface="Poppins" charset="0"/>
              <a:cs typeface="Poppins" charset="0"/>
            </a:endParaRPr>
          </a:p>
          <a:p>
            <a:endParaRPr lang="en-US" dirty="0" smtClean="0"/>
          </a:p>
          <a:p>
            <a:endParaRPr lang="en-US" dirty="0"/>
          </a:p>
        </p:txBody>
      </p:sp>
      <p:pic>
        <p:nvPicPr>
          <p:cNvPr id="8" name="Picture 7"/>
          <p:cNvPicPr/>
          <p:nvPr/>
        </p:nvPicPr>
        <p:blipFill>
          <a:blip r:embed="rId2"/>
          <a:srcRect/>
          <a:stretch>
            <a:fillRect/>
          </a:stretch>
        </p:blipFill>
        <p:spPr bwMode="auto">
          <a:xfrm>
            <a:off x="642910" y="1357304"/>
            <a:ext cx="5943600" cy="1626743"/>
          </a:xfrm>
          <a:prstGeom prst="rect">
            <a:avLst/>
          </a:prstGeom>
          <a:noFill/>
          <a:ln w="9525">
            <a:noFill/>
            <a:miter lim="800000"/>
            <a:headEnd/>
            <a:tailEnd/>
          </a:ln>
        </p:spPr>
      </p:pic>
      <p:pic>
        <p:nvPicPr>
          <p:cNvPr id="9" name="Picture 8"/>
          <p:cNvPicPr/>
          <p:nvPr/>
        </p:nvPicPr>
        <p:blipFill>
          <a:blip r:embed="rId3"/>
          <a:srcRect/>
          <a:stretch>
            <a:fillRect/>
          </a:stretch>
        </p:blipFill>
        <p:spPr bwMode="auto">
          <a:xfrm>
            <a:off x="642910" y="3857634"/>
            <a:ext cx="1600200" cy="34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6"/>
            <a:ext cx="7929618" cy="1592744"/>
          </a:xfrm>
          <a:prstGeom prst="rect">
            <a:avLst/>
          </a:prstGeom>
          <a:noFill/>
        </p:spPr>
        <p:txBody>
          <a:bodyPr wrap="square" rtlCol="0">
            <a:spAutoFit/>
          </a:bodyPr>
          <a:lstStyle/>
          <a:p>
            <a:r>
              <a:rPr lang="en-US" dirty="0" smtClean="0">
                <a:latin typeface="Poppins" charset="0"/>
                <a:cs typeface="Poppins" charset="0"/>
              </a:rPr>
              <a:t>8.      Total revenue, VAS charge margin and profitability index of each mode of transport and correlation with volume of consignments.</a:t>
            </a:r>
          </a:p>
          <a:p>
            <a:r>
              <a:rPr lang="en-US" dirty="0" smtClean="0">
                <a:latin typeface="Poppins" charset="0"/>
                <a:cs typeface="Poppins" charset="0"/>
              </a:rPr>
              <a:t>.</a:t>
            </a:r>
          </a:p>
          <a:p>
            <a:endParaRPr lang="en-US" dirty="0" smtClean="0">
              <a:latin typeface="Poppins" charset="0"/>
              <a:cs typeface="Poppins" charset="0"/>
            </a:endParaRPr>
          </a:p>
          <a:p>
            <a:endParaRPr lang="en-US" dirty="0" smtClean="0">
              <a:latin typeface="Poppins" charset="0"/>
              <a:cs typeface="Poppins" charset="0"/>
            </a:endParaRPr>
          </a:p>
          <a:p>
            <a:endParaRPr lang="en-US" dirty="0" smtClean="0">
              <a:latin typeface="Poppins" charset="0"/>
              <a:cs typeface="Poppins" charset="0"/>
            </a:endParaRPr>
          </a:p>
          <a:p>
            <a:endParaRPr lang="en-US" dirty="0"/>
          </a:p>
        </p:txBody>
      </p:sp>
      <p:sp>
        <p:nvSpPr>
          <p:cNvPr id="6" name="TextBox 5"/>
          <p:cNvSpPr txBox="1"/>
          <p:nvPr/>
        </p:nvSpPr>
        <p:spPr>
          <a:xfrm>
            <a:off x="571472" y="3429006"/>
            <a:ext cx="2428892" cy="307777"/>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Output</a:t>
            </a:r>
            <a:r>
              <a:rPr lang="en-US" sz="900" b="1" dirty="0" smtClean="0">
                <a:latin typeface="Poppins" charset="0"/>
                <a:cs typeface="Poppins" charset="0"/>
              </a:rPr>
              <a:t>: </a:t>
            </a:r>
            <a:endParaRPr lang="en-US" sz="900" b="1" dirty="0">
              <a:latin typeface="Poppins" charset="0"/>
              <a:cs typeface="Poppins" charset="0"/>
            </a:endParaRPr>
          </a:p>
        </p:txBody>
      </p:sp>
      <p:sp>
        <p:nvSpPr>
          <p:cNvPr id="7" name="TextBox 6"/>
          <p:cNvSpPr txBox="1"/>
          <p:nvPr/>
        </p:nvSpPr>
        <p:spPr>
          <a:xfrm>
            <a:off x="4714876" y="3429006"/>
            <a:ext cx="4214842" cy="2246769"/>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Analysis:</a:t>
            </a:r>
            <a:r>
              <a:rPr lang="en-US" dirty="0" smtClean="0"/>
              <a:t> </a:t>
            </a:r>
            <a:r>
              <a:rPr lang="en-US" dirty="0" smtClean="0">
                <a:latin typeface="Poppins" charset="0"/>
                <a:cs typeface="Poppins" charset="0"/>
              </a:rPr>
              <a:t>Major contribution to revenue is done by surface mode of transport with highest observed volume of shipments. Vas charge margin from revenue is highest in Surface. Profitability index is highest in express mode of transport 727 per consignment.</a:t>
            </a:r>
            <a:endParaRPr lang="en-US" b="1" dirty="0" smtClean="0">
              <a:latin typeface="Poppins" charset="0"/>
              <a:cs typeface="Poppins" charset="0"/>
            </a:endParaRPr>
          </a:p>
          <a:p>
            <a:endParaRPr lang="en-US" dirty="0" smtClean="0">
              <a:latin typeface="Poppins" charset="0"/>
              <a:cs typeface="Poppins" charset="0"/>
            </a:endParaRPr>
          </a:p>
          <a:p>
            <a:endParaRPr lang="en-US" dirty="0" smtClean="0"/>
          </a:p>
          <a:p>
            <a:endParaRPr lang="en-US" dirty="0"/>
          </a:p>
        </p:txBody>
      </p:sp>
      <p:pic>
        <p:nvPicPr>
          <p:cNvPr id="10" name="Picture 9"/>
          <p:cNvPicPr/>
          <p:nvPr/>
        </p:nvPicPr>
        <p:blipFill>
          <a:blip r:embed="rId2"/>
          <a:srcRect/>
          <a:stretch>
            <a:fillRect/>
          </a:stretch>
        </p:blipFill>
        <p:spPr bwMode="auto">
          <a:xfrm>
            <a:off x="642910" y="1428742"/>
            <a:ext cx="5743575" cy="1857375"/>
          </a:xfrm>
          <a:prstGeom prst="rect">
            <a:avLst/>
          </a:prstGeom>
          <a:noFill/>
          <a:ln w="9525">
            <a:noFill/>
            <a:miter lim="800000"/>
            <a:headEnd/>
            <a:tailEnd/>
          </a:ln>
        </p:spPr>
      </p:pic>
      <p:pic>
        <p:nvPicPr>
          <p:cNvPr id="11" name="Picture 10"/>
          <p:cNvPicPr/>
          <p:nvPr/>
        </p:nvPicPr>
        <p:blipFill>
          <a:blip r:embed="rId3"/>
          <a:srcRect/>
          <a:stretch>
            <a:fillRect/>
          </a:stretch>
        </p:blipFill>
        <p:spPr bwMode="auto">
          <a:xfrm>
            <a:off x="642910" y="3857634"/>
            <a:ext cx="39243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6"/>
            <a:ext cx="7929618" cy="1808187"/>
          </a:xfrm>
          <a:prstGeom prst="rect">
            <a:avLst/>
          </a:prstGeom>
          <a:noFill/>
        </p:spPr>
        <p:txBody>
          <a:bodyPr wrap="square" rtlCol="0">
            <a:spAutoFit/>
          </a:bodyPr>
          <a:lstStyle/>
          <a:p>
            <a:r>
              <a:rPr lang="en-US" dirty="0" smtClean="0">
                <a:latin typeface="Poppins" charset="0"/>
                <a:cs typeface="Poppins" charset="0"/>
              </a:rPr>
              <a:t>9.     Identify top 5 senders state contributing highest total revenue across all consignments, their vas charge margin and profitability index. </a:t>
            </a:r>
          </a:p>
          <a:p>
            <a:r>
              <a:rPr lang="en-US" dirty="0" smtClean="0">
                <a:latin typeface="Poppins" charset="0"/>
                <a:cs typeface="Poppins" charset="0"/>
              </a:rPr>
              <a:t>.</a:t>
            </a:r>
          </a:p>
          <a:p>
            <a:r>
              <a:rPr lang="en-US" dirty="0" smtClean="0">
                <a:latin typeface="Poppins" charset="0"/>
                <a:cs typeface="Poppins" charset="0"/>
              </a:rPr>
              <a:t>.</a:t>
            </a:r>
          </a:p>
          <a:p>
            <a:endParaRPr lang="en-US" dirty="0" smtClean="0">
              <a:latin typeface="Poppins" charset="0"/>
              <a:cs typeface="Poppins" charset="0"/>
            </a:endParaRPr>
          </a:p>
          <a:p>
            <a:endParaRPr lang="en-US" dirty="0" smtClean="0">
              <a:latin typeface="Poppins" charset="0"/>
              <a:cs typeface="Poppins" charset="0"/>
            </a:endParaRPr>
          </a:p>
          <a:p>
            <a:endParaRPr lang="en-US" dirty="0" smtClean="0">
              <a:latin typeface="Poppins" charset="0"/>
              <a:cs typeface="Poppins" charset="0"/>
            </a:endParaRPr>
          </a:p>
          <a:p>
            <a:endParaRPr lang="en-US" dirty="0"/>
          </a:p>
        </p:txBody>
      </p:sp>
      <p:sp>
        <p:nvSpPr>
          <p:cNvPr id="7" name="TextBox 6"/>
          <p:cNvSpPr txBox="1"/>
          <p:nvPr/>
        </p:nvSpPr>
        <p:spPr>
          <a:xfrm>
            <a:off x="5715008" y="3543063"/>
            <a:ext cx="3286148" cy="2031325"/>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Analysis:</a:t>
            </a:r>
            <a:r>
              <a:rPr lang="en-US" dirty="0" smtClean="0"/>
              <a:t> </a:t>
            </a:r>
            <a:r>
              <a:rPr lang="en-US" dirty="0" smtClean="0">
                <a:latin typeface="Poppins" charset="0"/>
                <a:cs typeface="Poppins" charset="0"/>
              </a:rPr>
              <a:t>Major volumes of high revenue orders are received from Maharashtra and Uttar Pradesh. Profitability index is consistent through all top 5 states in range 500-510 per consignmen</a:t>
            </a:r>
            <a:r>
              <a:rPr lang="en-US" dirty="0" smtClean="0"/>
              <a:t>t.</a:t>
            </a:r>
            <a:endParaRPr lang="en-US" b="1" dirty="0" smtClean="0">
              <a:latin typeface="Poppins" charset="0"/>
              <a:cs typeface="Poppins" charset="0"/>
            </a:endParaRPr>
          </a:p>
          <a:p>
            <a:endParaRPr lang="en-US" dirty="0" smtClean="0">
              <a:latin typeface="Poppins" charset="0"/>
              <a:cs typeface="Poppins" charset="0"/>
            </a:endParaRPr>
          </a:p>
          <a:p>
            <a:endParaRPr lang="en-US" dirty="0" smtClean="0"/>
          </a:p>
          <a:p>
            <a:endParaRPr lang="en-US" dirty="0"/>
          </a:p>
        </p:txBody>
      </p:sp>
      <p:pic>
        <p:nvPicPr>
          <p:cNvPr id="8" name="Picture 7"/>
          <p:cNvPicPr/>
          <p:nvPr/>
        </p:nvPicPr>
        <p:blipFill>
          <a:blip r:embed="rId2"/>
          <a:srcRect/>
          <a:stretch>
            <a:fillRect/>
          </a:stretch>
        </p:blipFill>
        <p:spPr bwMode="auto">
          <a:xfrm>
            <a:off x="571472" y="1214428"/>
            <a:ext cx="5943600" cy="2155371"/>
          </a:xfrm>
          <a:prstGeom prst="rect">
            <a:avLst/>
          </a:prstGeom>
          <a:noFill/>
          <a:ln w="9525">
            <a:noFill/>
            <a:miter lim="800000"/>
            <a:headEnd/>
            <a:tailEnd/>
          </a:ln>
        </p:spPr>
      </p:pic>
      <p:pic>
        <p:nvPicPr>
          <p:cNvPr id="9" name="Picture 8"/>
          <p:cNvPicPr/>
          <p:nvPr/>
        </p:nvPicPr>
        <p:blipFill>
          <a:blip r:embed="rId3"/>
          <a:srcRect/>
          <a:stretch>
            <a:fillRect/>
          </a:stretch>
        </p:blipFill>
        <p:spPr bwMode="auto">
          <a:xfrm>
            <a:off x="357158" y="3643320"/>
            <a:ext cx="5229225" cy="1285875"/>
          </a:xfrm>
          <a:prstGeom prst="rect">
            <a:avLst/>
          </a:prstGeom>
          <a:noFill/>
          <a:ln w="9525">
            <a:noFill/>
            <a:miter lim="800000"/>
            <a:headEnd/>
            <a:tailEnd/>
          </a:ln>
        </p:spPr>
      </p:pic>
      <p:sp>
        <p:nvSpPr>
          <p:cNvPr id="12" name="TextBox 11"/>
          <p:cNvSpPr txBox="1"/>
          <p:nvPr/>
        </p:nvSpPr>
        <p:spPr>
          <a:xfrm>
            <a:off x="357158" y="3643320"/>
            <a:ext cx="2428892" cy="307777"/>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Output</a:t>
            </a:r>
            <a:r>
              <a:rPr lang="en-US" sz="900" b="1" dirty="0" smtClean="0">
                <a:latin typeface="Poppins" charset="0"/>
                <a:cs typeface="Poppins" charset="0"/>
              </a:rPr>
              <a:t>: </a:t>
            </a:r>
            <a:endParaRPr lang="en-US" sz="900" b="1" dirty="0">
              <a:latin typeface="Poppins" charset="0"/>
              <a:cs typeface="Poppins"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6"/>
            <a:ext cx="7929618" cy="2031325"/>
          </a:xfrm>
          <a:prstGeom prst="rect">
            <a:avLst/>
          </a:prstGeom>
          <a:noFill/>
        </p:spPr>
        <p:txBody>
          <a:bodyPr wrap="square" rtlCol="0">
            <a:spAutoFit/>
          </a:bodyPr>
          <a:lstStyle/>
          <a:p>
            <a:r>
              <a:rPr lang="en-US" dirty="0" smtClean="0">
                <a:latin typeface="Poppins" charset="0"/>
                <a:cs typeface="Poppins" charset="0"/>
              </a:rPr>
              <a:t>9.      Count Consignments where </a:t>
            </a:r>
            <a:r>
              <a:rPr lang="en-US" dirty="0" err="1" smtClean="0">
                <a:latin typeface="Poppins" charset="0"/>
                <a:cs typeface="Poppins" charset="0"/>
              </a:rPr>
              <a:t>chargeable_wt</a:t>
            </a:r>
            <a:r>
              <a:rPr lang="en-US" dirty="0" smtClean="0">
                <a:latin typeface="Poppins" charset="0"/>
                <a:cs typeface="Poppins" charset="0"/>
              </a:rPr>
              <a:t> deviates significantly &gt; 2kg from </a:t>
            </a:r>
            <a:r>
              <a:rPr lang="en-US" dirty="0" err="1" smtClean="0">
                <a:latin typeface="Poppins" charset="0"/>
                <a:cs typeface="Poppins" charset="0"/>
              </a:rPr>
              <a:t>actual_wt</a:t>
            </a:r>
            <a:r>
              <a:rPr lang="en-US" dirty="0" smtClean="0">
                <a:latin typeface="Poppins" charset="0"/>
                <a:cs typeface="Poppins" charset="0"/>
              </a:rPr>
              <a:t>.</a:t>
            </a:r>
          </a:p>
          <a:p>
            <a:endParaRPr lang="en-US" dirty="0" smtClean="0">
              <a:latin typeface="Poppins" charset="0"/>
              <a:cs typeface="Poppins" charset="0"/>
            </a:endParaRPr>
          </a:p>
          <a:p>
            <a:r>
              <a:rPr lang="en-US" dirty="0" smtClean="0">
                <a:latin typeface="Poppins" charset="0"/>
                <a:cs typeface="Poppins" charset="0"/>
              </a:rPr>
              <a:t>.</a:t>
            </a:r>
          </a:p>
          <a:p>
            <a:r>
              <a:rPr lang="en-US" dirty="0" smtClean="0">
                <a:latin typeface="Poppins" charset="0"/>
                <a:cs typeface="Poppins" charset="0"/>
              </a:rPr>
              <a:t>.</a:t>
            </a:r>
          </a:p>
          <a:p>
            <a:endParaRPr lang="en-US" dirty="0" smtClean="0">
              <a:latin typeface="Poppins" charset="0"/>
              <a:cs typeface="Poppins" charset="0"/>
            </a:endParaRPr>
          </a:p>
          <a:p>
            <a:endParaRPr lang="en-US" dirty="0" smtClean="0">
              <a:latin typeface="Poppins" charset="0"/>
              <a:cs typeface="Poppins" charset="0"/>
            </a:endParaRPr>
          </a:p>
          <a:p>
            <a:endParaRPr lang="en-US" dirty="0" smtClean="0">
              <a:latin typeface="Poppins" charset="0"/>
              <a:cs typeface="Poppins" charset="0"/>
            </a:endParaRPr>
          </a:p>
          <a:p>
            <a:endParaRPr lang="en-US" dirty="0"/>
          </a:p>
        </p:txBody>
      </p:sp>
      <p:sp>
        <p:nvSpPr>
          <p:cNvPr id="7" name="TextBox 6"/>
          <p:cNvSpPr txBox="1"/>
          <p:nvPr/>
        </p:nvSpPr>
        <p:spPr>
          <a:xfrm>
            <a:off x="4286248" y="3643320"/>
            <a:ext cx="4714908" cy="1384995"/>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Analysis:</a:t>
            </a:r>
            <a:r>
              <a:rPr lang="en-US" dirty="0" smtClean="0"/>
              <a:t> 34.28%</a:t>
            </a:r>
            <a:r>
              <a:rPr lang="en-US" b="1" dirty="0" smtClean="0"/>
              <a:t> </a:t>
            </a:r>
            <a:r>
              <a:rPr lang="en-US" dirty="0" smtClean="0"/>
              <a:t>of consignments have a significant weight deviation.</a:t>
            </a:r>
            <a:r>
              <a:rPr lang="en-US" b="1" dirty="0" smtClean="0"/>
              <a:t> </a:t>
            </a:r>
            <a:r>
              <a:rPr lang="en-US" dirty="0" smtClean="0"/>
              <a:t>Data inconsistencies</a:t>
            </a:r>
            <a:r>
              <a:rPr lang="en-US" b="1" dirty="0" smtClean="0"/>
              <a:t> </a:t>
            </a:r>
            <a:r>
              <a:rPr lang="en-US" dirty="0" smtClean="0"/>
              <a:t>observed in data in form of incorrect weight capture during booking. </a:t>
            </a:r>
            <a:endParaRPr lang="en-US" b="1" dirty="0" smtClean="0">
              <a:latin typeface="Poppins" charset="0"/>
              <a:cs typeface="Poppins" charset="0"/>
            </a:endParaRPr>
          </a:p>
          <a:p>
            <a:endParaRPr lang="en-US" dirty="0" smtClean="0">
              <a:latin typeface="Poppins" charset="0"/>
              <a:cs typeface="Poppins" charset="0"/>
            </a:endParaRPr>
          </a:p>
          <a:p>
            <a:endParaRPr lang="en-US" dirty="0" smtClean="0"/>
          </a:p>
          <a:p>
            <a:endParaRPr lang="en-US" dirty="0"/>
          </a:p>
        </p:txBody>
      </p:sp>
      <p:sp>
        <p:nvSpPr>
          <p:cNvPr id="12" name="TextBox 11"/>
          <p:cNvSpPr txBox="1"/>
          <p:nvPr/>
        </p:nvSpPr>
        <p:spPr>
          <a:xfrm>
            <a:off x="357158" y="3643320"/>
            <a:ext cx="2428892" cy="307777"/>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Output</a:t>
            </a:r>
            <a:r>
              <a:rPr lang="en-US" sz="900" b="1" dirty="0" smtClean="0">
                <a:latin typeface="Poppins" charset="0"/>
                <a:cs typeface="Poppins" charset="0"/>
              </a:rPr>
              <a:t>: </a:t>
            </a:r>
            <a:endParaRPr lang="en-US" sz="900" b="1" dirty="0">
              <a:latin typeface="Poppins" charset="0"/>
              <a:cs typeface="Poppins" charset="0"/>
            </a:endParaRPr>
          </a:p>
        </p:txBody>
      </p:sp>
      <p:pic>
        <p:nvPicPr>
          <p:cNvPr id="10" name="Picture 9"/>
          <p:cNvPicPr/>
          <p:nvPr/>
        </p:nvPicPr>
        <p:blipFill>
          <a:blip r:embed="rId2"/>
          <a:srcRect/>
          <a:stretch>
            <a:fillRect/>
          </a:stretch>
        </p:blipFill>
        <p:spPr bwMode="auto">
          <a:xfrm>
            <a:off x="428596" y="4000510"/>
            <a:ext cx="1071570" cy="365760"/>
          </a:xfrm>
          <a:prstGeom prst="rect">
            <a:avLst/>
          </a:prstGeom>
          <a:noFill/>
          <a:ln w="9525">
            <a:noFill/>
            <a:miter lim="800000"/>
            <a:headEnd/>
            <a:tailEnd/>
          </a:ln>
        </p:spPr>
      </p:pic>
      <p:pic>
        <p:nvPicPr>
          <p:cNvPr id="11" name="Picture 10"/>
          <p:cNvPicPr/>
          <p:nvPr/>
        </p:nvPicPr>
        <p:blipFill>
          <a:blip r:embed="rId3"/>
          <a:srcRect/>
          <a:stretch>
            <a:fillRect/>
          </a:stretch>
        </p:blipFill>
        <p:spPr bwMode="auto">
          <a:xfrm>
            <a:off x="500034" y="1214428"/>
            <a:ext cx="4460875" cy="2011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Key Insights and Findings:</a:t>
            </a:r>
            <a:endParaRPr lang="en-US" dirty="0"/>
          </a:p>
        </p:txBody>
      </p:sp>
      <p:sp>
        <p:nvSpPr>
          <p:cNvPr id="3" name="TextBox 2"/>
          <p:cNvSpPr txBox="1"/>
          <p:nvPr/>
        </p:nvSpPr>
        <p:spPr>
          <a:xfrm>
            <a:off x="428596" y="1357304"/>
            <a:ext cx="8501122" cy="3216265"/>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1. Operational Efficiency</a:t>
            </a:r>
          </a:p>
          <a:p>
            <a:pPr lvl="0">
              <a:buFont typeface="Wingdings" pitchFamily="2" charset="2"/>
              <a:buChar char="v"/>
            </a:pPr>
            <a:r>
              <a:rPr lang="en-US" dirty="0" smtClean="0">
                <a:latin typeface="Poppins" charset="0"/>
                <a:cs typeface="Poppins" charset="0"/>
              </a:rPr>
              <a:t>Average turnaround time is ~3 days across all transport modes with low variance (SD: 1.4–1.6), reflecting strong process stability.</a:t>
            </a:r>
          </a:p>
          <a:p>
            <a:pPr lvl="0">
              <a:buFont typeface="Wingdings" pitchFamily="2" charset="2"/>
              <a:buChar char="v"/>
            </a:pPr>
            <a:r>
              <a:rPr lang="en-US" dirty="0" smtClean="0">
                <a:latin typeface="Poppins" charset="0"/>
                <a:cs typeface="Poppins" charset="0"/>
              </a:rPr>
              <a:t>Daily shipments fluctuate between 1,600–1,700 and only 23% of days exceed the average, revealing inconsistent peak demand.</a:t>
            </a:r>
          </a:p>
          <a:p>
            <a:pPr lvl="0">
              <a:buFont typeface="Wingdings" pitchFamily="2" charset="2"/>
              <a:buChar char="v"/>
            </a:pPr>
            <a:r>
              <a:rPr lang="en-US" dirty="0" smtClean="0">
                <a:latin typeface="Poppins" charset="0"/>
                <a:cs typeface="Poppins" charset="0"/>
              </a:rPr>
              <a:t>High-delay booking codes (e.g., </a:t>
            </a:r>
            <a:r>
              <a:rPr lang="en-US" dirty="0" smtClean="0">
                <a:solidFill>
                  <a:schemeClr val="dk1"/>
                </a:solidFill>
                <a:latin typeface="Poppins"/>
                <a:ea typeface="Poppins"/>
                <a:cs typeface="Poppins"/>
                <a:sym typeface="Poppins"/>
              </a:rPr>
              <a:t>BR926</a:t>
            </a:r>
            <a:r>
              <a:rPr lang="en-US" dirty="0" smtClean="0">
                <a:latin typeface="Poppins" charset="0"/>
                <a:cs typeface="Poppins" charset="0"/>
              </a:rPr>
              <a:t>) suggest the need for service package audits.</a:t>
            </a:r>
          </a:p>
          <a:p>
            <a:pPr lvl="0">
              <a:lnSpc>
                <a:spcPct val="150000"/>
              </a:lnSpc>
            </a:pPr>
            <a:endParaRPr lang="en-US" b="1" dirty="0" smtClean="0">
              <a:solidFill>
                <a:schemeClr val="dk1"/>
              </a:solidFill>
              <a:latin typeface="Poppins"/>
              <a:ea typeface="Poppins"/>
              <a:cs typeface="Poppins"/>
              <a:sym typeface="Poppins"/>
            </a:endParaRPr>
          </a:p>
          <a:p>
            <a:r>
              <a:rPr lang="en-US" b="1" dirty="0" smtClean="0">
                <a:solidFill>
                  <a:schemeClr val="dk1"/>
                </a:solidFill>
                <a:latin typeface="Poppins"/>
                <a:ea typeface="Poppins"/>
                <a:cs typeface="Poppins"/>
                <a:sym typeface="Poppins"/>
              </a:rPr>
              <a:t>2. Consignment Cost Structure</a:t>
            </a:r>
          </a:p>
          <a:p>
            <a:pPr lvl="0">
              <a:buFont typeface="Wingdings" pitchFamily="2" charset="2"/>
              <a:buChar char="v"/>
            </a:pPr>
            <a:r>
              <a:rPr lang="en-US" dirty="0" smtClean="0">
                <a:solidFill>
                  <a:schemeClr val="dk1"/>
                </a:solidFill>
                <a:latin typeface="Poppins"/>
                <a:ea typeface="Poppins"/>
                <a:cs typeface="Poppins"/>
                <a:sym typeface="Poppins"/>
              </a:rPr>
              <a:t>Express </a:t>
            </a:r>
            <a:r>
              <a:rPr lang="en-US" dirty="0" smtClean="0">
                <a:latin typeface="Poppins" charset="0"/>
                <a:cs typeface="Poppins" charset="0"/>
              </a:rPr>
              <a:t>mode has the highest cost-per-kg due to speed; Surface has the lowest, reflecting bulk, non-urgent shipments.</a:t>
            </a:r>
          </a:p>
          <a:p>
            <a:pPr lvl="0">
              <a:buFont typeface="Wingdings" pitchFamily="2" charset="2"/>
              <a:buChar char="v"/>
            </a:pPr>
            <a:r>
              <a:rPr lang="en-US" dirty="0" smtClean="0">
                <a:latin typeface="Poppins" charset="0"/>
                <a:cs typeface="Poppins" charset="0"/>
              </a:rPr>
              <a:t>Efficient routes: </a:t>
            </a:r>
            <a:r>
              <a:rPr lang="en-US" dirty="0" err="1" smtClean="0">
                <a:latin typeface="Poppins" charset="0"/>
                <a:cs typeface="Poppins" charset="0"/>
              </a:rPr>
              <a:t>Dehradun</a:t>
            </a:r>
            <a:r>
              <a:rPr lang="en-US" dirty="0" smtClean="0">
                <a:latin typeface="Poppins" charset="0"/>
                <a:cs typeface="Poppins" charset="0"/>
              </a:rPr>
              <a:t>–Agra, Mumbai–Coimbatore.</a:t>
            </a:r>
          </a:p>
          <a:p>
            <a:pPr lvl="0">
              <a:buFont typeface="Wingdings" pitchFamily="2" charset="2"/>
              <a:buChar char="v"/>
            </a:pPr>
            <a:r>
              <a:rPr lang="en-US" dirty="0" smtClean="0">
                <a:latin typeface="Poppins" charset="0"/>
                <a:cs typeface="Poppins" charset="0"/>
              </a:rPr>
              <a:t>Inefficient routes (e.g., Delhi–Agra) need optimization.</a:t>
            </a:r>
          </a:p>
          <a:p>
            <a:pPr lvl="0">
              <a:buFont typeface="Wingdings" pitchFamily="2" charset="2"/>
              <a:buChar char="v"/>
            </a:pPr>
            <a:r>
              <a:rPr lang="en-US" dirty="0" smtClean="0">
                <a:latin typeface="Poppins" charset="0"/>
                <a:cs typeface="Poppins" charset="0"/>
              </a:rPr>
              <a:t>VAS charges consume 13.23% of revenue — an opportunity for cost control.</a:t>
            </a:r>
          </a:p>
          <a:p>
            <a:endParaRPr lang="en-US" b="1" dirty="0" smtClean="0">
              <a:latin typeface="Poppins" charset="0"/>
              <a:cs typeface="Poppins"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714362"/>
            <a:ext cx="8143932" cy="3754874"/>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3. Delivery Performance</a:t>
            </a:r>
          </a:p>
          <a:p>
            <a:pPr lvl="0">
              <a:buFont typeface="Wingdings" pitchFamily="2" charset="2"/>
              <a:buChar char="v"/>
            </a:pPr>
            <a:r>
              <a:rPr lang="en-US" dirty="0" smtClean="0">
                <a:solidFill>
                  <a:schemeClr val="dk1"/>
                </a:solidFill>
                <a:latin typeface="Poppins"/>
                <a:ea typeface="Poppins"/>
                <a:cs typeface="Poppins"/>
                <a:sym typeface="Poppins"/>
              </a:rPr>
              <a:t>Surface mode accounts for 80% of delays, especially in routes to Kochi, Chandigarh, Bhubaneswar.</a:t>
            </a:r>
          </a:p>
          <a:p>
            <a:pPr lvl="0">
              <a:buFont typeface="Wingdings" pitchFamily="2" charset="2"/>
              <a:buChar char="v"/>
            </a:pPr>
            <a:r>
              <a:rPr lang="en-US" dirty="0" smtClean="0">
                <a:solidFill>
                  <a:schemeClr val="dk1"/>
                </a:solidFill>
                <a:latin typeface="Poppins"/>
                <a:ea typeface="Poppins"/>
                <a:cs typeface="Poppins"/>
                <a:sym typeface="Poppins"/>
              </a:rPr>
              <a:t>3,799 consignments show major delays — route-level root cause analysis needed.</a:t>
            </a:r>
          </a:p>
          <a:p>
            <a:pPr lvl="0">
              <a:buFont typeface="Arial" pitchFamily="34" charset="0"/>
              <a:buChar char="•"/>
            </a:pPr>
            <a:endParaRPr lang="en-US" dirty="0" smtClean="0">
              <a:solidFill>
                <a:schemeClr val="dk1"/>
              </a:solidFill>
              <a:latin typeface="Poppins"/>
              <a:ea typeface="Poppins"/>
              <a:cs typeface="Poppins"/>
              <a:sym typeface="Poppins"/>
            </a:endParaRPr>
          </a:p>
          <a:p>
            <a:r>
              <a:rPr lang="en-US" b="1" dirty="0" smtClean="0">
                <a:solidFill>
                  <a:schemeClr val="dk1"/>
                </a:solidFill>
                <a:latin typeface="Poppins"/>
                <a:ea typeface="Poppins"/>
                <a:cs typeface="Poppins"/>
                <a:sym typeface="Poppins"/>
              </a:rPr>
              <a:t>4. Financial Metrics</a:t>
            </a:r>
          </a:p>
          <a:p>
            <a:pPr lvl="0">
              <a:buFont typeface="Wingdings" pitchFamily="2" charset="2"/>
              <a:buChar char="v"/>
            </a:pPr>
            <a:r>
              <a:rPr lang="en-US" dirty="0" smtClean="0">
                <a:solidFill>
                  <a:schemeClr val="dk1"/>
                </a:solidFill>
                <a:latin typeface="Poppins"/>
                <a:ea typeface="Poppins"/>
                <a:cs typeface="Poppins"/>
                <a:sym typeface="Poppins"/>
              </a:rPr>
              <a:t>Surface mode drives ~50% of ₹1.2 Cr revenue via volume (30K+ consignments).</a:t>
            </a:r>
          </a:p>
          <a:p>
            <a:pPr lvl="0">
              <a:buFont typeface="Wingdings" pitchFamily="2" charset="2"/>
              <a:buChar char="v"/>
            </a:pPr>
            <a:r>
              <a:rPr lang="en-US" dirty="0" smtClean="0">
                <a:solidFill>
                  <a:schemeClr val="dk1"/>
                </a:solidFill>
                <a:latin typeface="Poppins"/>
                <a:ea typeface="Poppins"/>
                <a:cs typeface="Poppins"/>
                <a:sym typeface="Poppins"/>
              </a:rPr>
              <a:t>Express mode leads in profitability (₹727 per consignment).</a:t>
            </a:r>
          </a:p>
          <a:p>
            <a:pPr lvl="0">
              <a:buFont typeface="Wingdings" pitchFamily="2" charset="2"/>
              <a:buChar char="v"/>
            </a:pPr>
            <a:r>
              <a:rPr lang="en-US" dirty="0" smtClean="0">
                <a:solidFill>
                  <a:schemeClr val="dk1"/>
                </a:solidFill>
                <a:latin typeface="Poppins"/>
                <a:ea typeface="Poppins"/>
                <a:cs typeface="Poppins"/>
                <a:sym typeface="Poppins"/>
              </a:rPr>
              <a:t>Top states (e.g., Maharashtra, UP) show steady revenue and margin (~₹500–510 per consignment).</a:t>
            </a:r>
          </a:p>
          <a:p>
            <a:pPr lvl="0">
              <a:buFont typeface="Arial" pitchFamily="34" charset="0"/>
              <a:buChar char="•"/>
            </a:pPr>
            <a:endParaRPr lang="en-US" dirty="0" smtClean="0">
              <a:solidFill>
                <a:schemeClr val="dk1"/>
              </a:solidFill>
              <a:latin typeface="Poppins"/>
              <a:ea typeface="Poppins"/>
              <a:cs typeface="Poppins"/>
              <a:sym typeface="Poppins"/>
            </a:endParaRPr>
          </a:p>
          <a:p>
            <a:r>
              <a:rPr lang="en-US" b="1" dirty="0" smtClean="0">
                <a:solidFill>
                  <a:schemeClr val="dk1"/>
                </a:solidFill>
                <a:latin typeface="Poppins"/>
                <a:ea typeface="Poppins"/>
                <a:cs typeface="Poppins"/>
                <a:sym typeface="Poppins"/>
              </a:rPr>
              <a:t>5. Geo-Logistics Optimization</a:t>
            </a:r>
          </a:p>
          <a:p>
            <a:pPr lvl="0">
              <a:buFont typeface="Wingdings" pitchFamily="2" charset="2"/>
              <a:buChar char="v"/>
            </a:pPr>
            <a:r>
              <a:rPr lang="en-US" dirty="0" smtClean="0">
                <a:solidFill>
                  <a:schemeClr val="dk1"/>
                </a:solidFill>
                <a:latin typeface="Poppins"/>
                <a:ea typeface="Poppins"/>
                <a:cs typeface="Poppins"/>
                <a:sym typeface="Poppins"/>
              </a:rPr>
              <a:t>Low-volume, high-revenue routes (e.g., Vijayawada–Delhi) identified for revenue scaling.</a:t>
            </a:r>
          </a:p>
          <a:p>
            <a:pPr lvl="0">
              <a:buFont typeface="Wingdings" pitchFamily="2" charset="2"/>
              <a:buChar char="v"/>
            </a:pPr>
            <a:r>
              <a:rPr lang="en-US" dirty="0" smtClean="0">
                <a:solidFill>
                  <a:schemeClr val="dk1"/>
                </a:solidFill>
                <a:latin typeface="Poppins"/>
                <a:ea typeface="Poppins"/>
                <a:cs typeface="Poppins"/>
                <a:sym typeface="Poppins"/>
              </a:rPr>
              <a:t>Tier-2/3 cities like </a:t>
            </a:r>
            <a:r>
              <a:rPr lang="en-US" dirty="0" err="1" smtClean="0">
                <a:solidFill>
                  <a:schemeClr val="dk1"/>
                </a:solidFill>
                <a:latin typeface="Poppins"/>
                <a:ea typeface="Poppins"/>
                <a:cs typeface="Poppins"/>
                <a:sym typeface="Poppins"/>
              </a:rPr>
              <a:t>Dehradun</a:t>
            </a:r>
            <a:r>
              <a:rPr lang="en-US" dirty="0" smtClean="0">
                <a:solidFill>
                  <a:schemeClr val="dk1"/>
                </a:solidFill>
                <a:latin typeface="Poppins"/>
                <a:ea typeface="Poppins"/>
                <a:cs typeface="Poppins"/>
                <a:sym typeface="Poppins"/>
              </a:rPr>
              <a:t>, Jamshedpur show high VAS cost — hinting at infrastructure limitations.</a:t>
            </a:r>
          </a:p>
          <a:p>
            <a:pPr lvl="0">
              <a:buFont typeface="Arial" pitchFamily="34" charset="0"/>
              <a:buChar char="•"/>
            </a:pP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71486"/>
            <a:ext cx="8072494" cy="2246769"/>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6. Exception &amp; Risk Management:</a:t>
            </a:r>
          </a:p>
          <a:p>
            <a:pPr lvl="0">
              <a:buFont typeface="Wingdings" pitchFamily="2" charset="2"/>
              <a:buChar char="v"/>
            </a:pPr>
            <a:r>
              <a:rPr lang="en-US" dirty="0" smtClean="0">
                <a:solidFill>
                  <a:schemeClr val="dk1"/>
                </a:solidFill>
                <a:latin typeface="Poppins"/>
                <a:ea typeface="Poppins"/>
                <a:cs typeface="Poppins"/>
                <a:sym typeface="Poppins"/>
              </a:rPr>
              <a:t>34.28% of consignments show &gt;2kg variance in chargeable vs. actual weight — indicating packaging or data errors.</a:t>
            </a:r>
          </a:p>
          <a:p>
            <a:pPr lvl="0">
              <a:buFont typeface="Wingdings" pitchFamily="2" charset="2"/>
              <a:buChar char="v"/>
            </a:pPr>
            <a:r>
              <a:rPr lang="en-US" dirty="0" smtClean="0">
                <a:solidFill>
                  <a:schemeClr val="dk1"/>
                </a:solidFill>
                <a:latin typeface="Poppins"/>
                <a:ea typeface="Poppins"/>
                <a:cs typeface="Poppins"/>
                <a:sym typeface="Poppins"/>
              </a:rPr>
              <a:t>3,799 shipments flagged for excessive delivery delays — potential revenue and reputation risks.</a:t>
            </a:r>
          </a:p>
          <a:p>
            <a:pPr lvl="0"/>
            <a:endParaRPr lang="en-US" dirty="0" smtClean="0">
              <a:solidFill>
                <a:schemeClr val="dk1"/>
              </a:solidFill>
              <a:latin typeface="Poppins"/>
              <a:ea typeface="Poppins"/>
              <a:cs typeface="Poppins"/>
              <a:sym typeface="Poppins"/>
            </a:endParaRPr>
          </a:p>
          <a:p>
            <a:r>
              <a:rPr lang="en-US" b="1" dirty="0" smtClean="0">
                <a:solidFill>
                  <a:schemeClr val="dk1"/>
                </a:solidFill>
                <a:latin typeface="Poppins"/>
                <a:ea typeface="Poppins"/>
                <a:cs typeface="Poppins"/>
                <a:sym typeface="Poppins"/>
              </a:rPr>
              <a:t>7. Client Behavior:</a:t>
            </a:r>
          </a:p>
          <a:p>
            <a:pPr lvl="0">
              <a:buFont typeface="Wingdings" pitchFamily="2" charset="2"/>
              <a:buChar char="v"/>
            </a:pPr>
            <a:r>
              <a:rPr lang="en-US" dirty="0" smtClean="0">
                <a:solidFill>
                  <a:schemeClr val="dk1"/>
                </a:solidFill>
                <a:latin typeface="Poppins"/>
                <a:ea typeface="Poppins"/>
                <a:cs typeface="Poppins"/>
                <a:sym typeface="Poppins"/>
              </a:rPr>
              <a:t>Clients like </a:t>
            </a:r>
            <a:r>
              <a:rPr lang="en-US" dirty="0" err="1" smtClean="0">
                <a:solidFill>
                  <a:schemeClr val="dk1"/>
                </a:solidFill>
                <a:latin typeface="Poppins"/>
                <a:ea typeface="Poppins"/>
                <a:cs typeface="Poppins"/>
                <a:sym typeface="Poppins"/>
              </a:rPr>
              <a:t>Keer</a:t>
            </a:r>
            <a:r>
              <a:rPr lang="en-US" dirty="0" smtClean="0">
                <a:solidFill>
                  <a:schemeClr val="dk1"/>
                </a:solidFill>
                <a:latin typeface="Poppins"/>
                <a:ea typeface="Poppins"/>
                <a:cs typeface="Poppins"/>
                <a:sym typeface="Poppins"/>
              </a:rPr>
              <a:t> PLC and Kala Group maintain regular volume but require loyalty strategies (discounts, bundles) to boost retention.</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Project Introduction</a:t>
            </a:r>
            <a:endParaRPr lang="en-US" dirty="0"/>
          </a:p>
        </p:txBody>
      </p:sp>
      <p:sp>
        <p:nvSpPr>
          <p:cNvPr id="3" name="TextBox 2"/>
          <p:cNvSpPr txBox="1"/>
          <p:nvPr/>
        </p:nvSpPr>
        <p:spPr>
          <a:xfrm>
            <a:off x="571472" y="1357304"/>
            <a:ext cx="8215370" cy="3616375"/>
          </a:xfrm>
          <a:prstGeom prst="rect">
            <a:avLst/>
          </a:prstGeom>
          <a:noFill/>
        </p:spPr>
        <p:txBody>
          <a:bodyPr wrap="square" rtlCol="0" anchor="ctr">
            <a:spAutoFit/>
          </a:bodyPr>
          <a:lstStyle/>
          <a:p>
            <a:pPr>
              <a:lnSpc>
                <a:spcPct val="150000"/>
              </a:lnSpc>
              <a:spcBef>
                <a:spcPts val="600"/>
              </a:spcBef>
              <a:spcAft>
                <a:spcPts val="600"/>
              </a:spcAft>
              <a:buFont typeface="Wingdings" pitchFamily="2" charset="2"/>
              <a:buChar char="v"/>
            </a:pPr>
            <a:r>
              <a:rPr lang="en-US" dirty="0" smtClean="0">
                <a:latin typeface="Poppins" charset="0"/>
                <a:cs typeface="Poppins" charset="0"/>
              </a:rPr>
              <a:t>Analysis is based on </a:t>
            </a:r>
            <a:r>
              <a:rPr lang="en-US" b="1" dirty="0" smtClean="0">
                <a:latin typeface="Poppins" charset="0"/>
                <a:cs typeface="Poppins" charset="0"/>
              </a:rPr>
              <a:t>60-day</a:t>
            </a:r>
            <a:r>
              <a:rPr lang="en-US" dirty="0" smtClean="0">
                <a:latin typeface="Poppins" charset="0"/>
                <a:cs typeface="Poppins" charset="0"/>
              </a:rPr>
              <a:t> operational data from DTDC courier services</a:t>
            </a:r>
          </a:p>
          <a:p>
            <a:pPr>
              <a:lnSpc>
                <a:spcPct val="150000"/>
              </a:lnSpc>
              <a:buFont typeface="Wingdings" pitchFamily="2" charset="2"/>
              <a:buChar char="v"/>
            </a:pPr>
            <a:r>
              <a:rPr lang="en-US" dirty="0" smtClean="0">
                <a:latin typeface="Poppins" charset="0"/>
                <a:cs typeface="Poppins" charset="0"/>
              </a:rPr>
              <a:t>Total consignments analyzed: </a:t>
            </a:r>
            <a:r>
              <a:rPr lang="en-US" b="1" dirty="0" smtClean="0">
                <a:latin typeface="Poppins" charset="0"/>
                <a:cs typeface="Poppins" charset="0"/>
              </a:rPr>
              <a:t>49,629</a:t>
            </a:r>
          </a:p>
          <a:p>
            <a:pPr>
              <a:lnSpc>
                <a:spcPct val="150000"/>
              </a:lnSpc>
              <a:buFont typeface="Wingdings" pitchFamily="2" charset="2"/>
              <a:buChar char="v"/>
            </a:pPr>
            <a:r>
              <a:rPr lang="en-US" dirty="0" smtClean="0">
                <a:latin typeface="Poppins" charset="0"/>
                <a:cs typeface="Poppins" charset="0"/>
              </a:rPr>
              <a:t>Tools used:</a:t>
            </a:r>
            <a:r>
              <a:rPr lang="en-US" b="1" dirty="0" smtClean="0">
                <a:latin typeface="Poppins" charset="0"/>
                <a:cs typeface="Poppins" charset="0"/>
              </a:rPr>
              <a:t> </a:t>
            </a:r>
            <a:r>
              <a:rPr lang="en-US" b="1" dirty="0" err="1" smtClean="0">
                <a:latin typeface="Poppins" charset="0"/>
                <a:cs typeface="Poppins" charset="0"/>
              </a:rPr>
              <a:t>MySQL</a:t>
            </a:r>
            <a:r>
              <a:rPr lang="en-US" b="1" dirty="0" smtClean="0">
                <a:latin typeface="Poppins" charset="0"/>
                <a:cs typeface="Poppins" charset="0"/>
              </a:rPr>
              <a:t> </a:t>
            </a:r>
            <a:r>
              <a:rPr lang="en-US" dirty="0" smtClean="0">
                <a:latin typeface="Poppins" charset="0"/>
                <a:cs typeface="Poppins" charset="0"/>
              </a:rPr>
              <a:t>for data extraction &amp; analysis</a:t>
            </a:r>
          </a:p>
          <a:p>
            <a:pPr>
              <a:lnSpc>
                <a:spcPct val="150000"/>
              </a:lnSpc>
              <a:buFont typeface="Wingdings" pitchFamily="2" charset="2"/>
              <a:buChar char="v"/>
            </a:pPr>
            <a:r>
              <a:rPr lang="en-US" dirty="0" smtClean="0">
                <a:latin typeface="Poppins" charset="0"/>
                <a:cs typeface="Poppins" charset="0"/>
              </a:rPr>
              <a:t>Focused on 7 key logistics KPIs:</a:t>
            </a:r>
          </a:p>
          <a:p>
            <a:pPr>
              <a:lnSpc>
                <a:spcPct val="150000"/>
              </a:lnSpc>
            </a:pPr>
            <a:r>
              <a:rPr lang="en-US" dirty="0" smtClean="0">
                <a:latin typeface="Poppins" charset="0"/>
                <a:cs typeface="Poppins" charset="0"/>
              </a:rPr>
              <a:t>	1. Operational Efficiency</a:t>
            </a:r>
          </a:p>
          <a:p>
            <a:pPr>
              <a:lnSpc>
                <a:spcPct val="150000"/>
              </a:lnSpc>
            </a:pPr>
            <a:r>
              <a:rPr lang="en-US" dirty="0" smtClean="0">
                <a:latin typeface="Poppins" charset="0"/>
                <a:cs typeface="Poppins" charset="0"/>
              </a:rPr>
              <a:t>	2. Consignment Cost Structure</a:t>
            </a:r>
          </a:p>
          <a:p>
            <a:pPr>
              <a:lnSpc>
                <a:spcPct val="150000"/>
              </a:lnSpc>
            </a:pPr>
            <a:r>
              <a:rPr lang="en-US" dirty="0" smtClean="0">
                <a:latin typeface="Poppins" charset="0"/>
                <a:cs typeface="Poppins" charset="0"/>
              </a:rPr>
              <a:t>	3. Financial Metrics</a:t>
            </a:r>
          </a:p>
          <a:p>
            <a:pPr>
              <a:lnSpc>
                <a:spcPct val="150000"/>
              </a:lnSpc>
            </a:pPr>
            <a:r>
              <a:rPr lang="en-US" dirty="0" smtClean="0">
                <a:latin typeface="Poppins" charset="0"/>
                <a:cs typeface="Poppins" charset="0"/>
              </a:rPr>
              <a:t>	4. Geo-Logistics Optimization</a:t>
            </a:r>
          </a:p>
          <a:p>
            <a:pPr>
              <a:lnSpc>
                <a:spcPct val="150000"/>
              </a:lnSpc>
            </a:pPr>
            <a:r>
              <a:rPr lang="en-US" dirty="0" smtClean="0">
                <a:latin typeface="Poppins" charset="0"/>
                <a:cs typeface="Poppins" charset="0"/>
              </a:rPr>
              <a:t>	5. Exception &amp; Risk Management</a:t>
            </a:r>
          </a:p>
          <a:p>
            <a:pPr>
              <a:lnSpc>
                <a:spcPct val="150000"/>
              </a:lnSpc>
            </a:pPr>
            <a:r>
              <a:rPr lang="en-US" dirty="0" smtClean="0">
                <a:latin typeface="Poppins" charset="0"/>
                <a:cs typeface="Poppins" charset="0"/>
              </a:rPr>
              <a:t>	6. Client Behavior</a:t>
            </a:r>
          </a:p>
          <a:p>
            <a:pPr lvl="2"/>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a:t>
            </a:r>
            <a:endParaRPr lang="en-US" dirty="0"/>
          </a:p>
        </p:txBody>
      </p:sp>
      <p:sp>
        <p:nvSpPr>
          <p:cNvPr id="3" name="TextBox 2"/>
          <p:cNvSpPr txBox="1"/>
          <p:nvPr/>
        </p:nvSpPr>
        <p:spPr>
          <a:xfrm>
            <a:off x="571472" y="1214428"/>
            <a:ext cx="8143932" cy="3862596"/>
          </a:xfrm>
          <a:prstGeom prst="rect">
            <a:avLst/>
          </a:prstGeom>
          <a:noFill/>
        </p:spPr>
        <p:txBody>
          <a:bodyPr wrap="square" rtlCol="0">
            <a:spAutoFit/>
          </a:bodyPr>
          <a:lstStyle/>
          <a:p>
            <a:pPr lvl="0">
              <a:lnSpc>
                <a:spcPct val="150000"/>
              </a:lnSpc>
              <a:buFont typeface="Wingdings" pitchFamily="2" charset="2"/>
              <a:buChar char="v"/>
            </a:pPr>
            <a:r>
              <a:rPr lang="en-US" dirty="0" smtClean="0">
                <a:latin typeface="Poppins" charset="0"/>
                <a:cs typeface="Poppins" charset="0"/>
              </a:rPr>
              <a:t>Operational workflows are stable, to add more efficiency in operations route-level optimization, booking code auditing, and volume balancing should be done.</a:t>
            </a:r>
          </a:p>
          <a:p>
            <a:pPr lvl="0">
              <a:lnSpc>
                <a:spcPct val="150000"/>
              </a:lnSpc>
              <a:buFont typeface="Wingdings" pitchFamily="2" charset="2"/>
              <a:buChar char="v"/>
            </a:pPr>
            <a:r>
              <a:rPr lang="en-US" dirty="0" smtClean="0">
                <a:latin typeface="Poppins" charset="0"/>
                <a:cs typeface="Poppins" charset="0"/>
              </a:rPr>
              <a:t>In mode of transportations surface dominates in volume and revenue. But express mode yields superior per-unit profitability. This creates an opportunity to up sell value-driven consignments.</a:t>
            </a:r>
          </a:p>
          <a:p>
            <a:pPr lvl="0">
              <a:lnSpc>
                <a:spcPct val="150000"/>
              </a:lnSpc>
              <a:buFont typeface="Wingdings" pitchFamily="2" charset="2"/>
              <a:buChar char="v"/>
            </a:pPr>
            <a:r>
              <a:rPr lang="en-US" dirty="0" smtClean="0">
                <a:latin typeface="Poppins" charset="0"/>
                <a:cs typeface="Poppins" charset="0"/>
              </a:rPr>
              <a:t>Cost and delay hotspots in Tier-2 routes show underlying infrastructure issues.</a:t>
            </a:r>
          </a:p>
          <a:p>
            <a:pPr lvl="0">
              <a:lnSpc>
                <a:spcPct val="150000"/>
              </a:lnSpc>
              <a:buFont typeface="Wingdings" pitchFamily="2" charset="2"/>
              <a:buChar char="v"/>
            </a:pPr>
            <a:r>
              <a:rPr lang="en-US" dirty="0" smtClean="0">
                <a:latin typeface="Poppins" charset="0"/>
                <a:cs typeface="Poppins" charset="0"/>
              </a:rPr>
              <a:t>A significant portion of revenue is driven by a limited number of high-performing origin-destination routes and key clients. Need to focus on improving routes and customers with average performance to make the business more stable and grow faster</a:t>
            </a:r>
          </a:p>
          <a:p>
            <a:pPr lvl="0">
              <a:lnSpc>
                <a:spcPct val="150000"/>
              </a:lnSpc>
              <a:buFont typeface="Wingdings" pitchFamily="2" charset="2"/>
              <a:buChar char="v"/>
            </a:pPr>
            <a:r>
              <a:rPr lang="en-US" dirty="0" smtClean="0">
                <a:latin typeface="Poppins" charset="0"/>
                <a:cs typeface="Poppins" charset="0"/>
              </a:rPr>
              <a:t>Exception handling needs a stronger data governance framework, especially around weight misreporting and unusual delivery gaps.</a:t>
            </a:r>
          </a:p>
          <a:p>
            <a:pPr>
              <a:buFont typeface="Wingdings" pitchFamily="2" charset="2"/>
              <a:buChar char="v"/>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1643056"/>
            <a:ext cx="7704000" cy="572700"/>
          </a:xfrm>
        </p:spPr>
        <p:txBody>
          <a:bodyPr/>
          <a:lstStyle/>
          <a:p>
            <a:r>
              <a:rPr lang="en-US" sz="5400" dirty="0" smtClean="0"/>
              <a:t>THANK YOU !</a:t>
            </a:r>
            <a:endParaRPr lang="en-US" sz="5400" dirty="0"/>
          </a:p>
        </p:txBody>
      </p:sp>
      <p:sp>
        <p:nvSpPr>
          <p:cNvPr id="3" name="TextBox 2"/>
          <p:cNvSpPr txBox="1"/>
          <p:nvPr/>
        </p:nvSpPr>
        <p:spPr>
          <a:xfrm>
            <a:off x="1714480" y="2786064"/>
            <a:ext cx="5643602" cy="1646605"/>
          </a:xfrm>
          <a:prstGeom prst="rect">
            <a:avLst/>
          </a:prstGeom>
          <a:noFill/>
        </p:spPr>
        <p:txBody>
          <a:bodyPr wrap="square" rtlCol="0">
            <a:spAutoFit/>
          </a:bodyPr>
          <a:lstStyle/>
          <a:p>
            <a:pPr algn="ctr">
              <a:lnSpc>
                <a:spcPct val="150000"/>
              </a:lnSpc>
            </a:pPr>
            <a:r>
              <a:rPr lang="en-US" sz="1600" b="1" dirty="0" err="1" smtClean="0">
                <a:solidFill>
                  <a:schemeClr val="dk1"/>
                </a:solidFill>
                <a:latin typeface="Poppins"/>
                <a:ea typeface="Poppins"/>
                <a:cs typeface="Poppins"/>
                <a:sym typeface="Poppins"/>
              </a:rPr>
              <a:t>Shubham</a:t>
            </a:r>
            <a:r>
              <a:rPr lang="en-US" sz="1600" b="1" dirty="0" smtClean="0">
                <a:solidFill>
                  <a:schemeClr val="dk1"/>
                </a:solidFill>
                <a:latin typeface="Poppins"/>
                <a:ea typeface="Poppins"/>
                <a:cs typeface="Poppins"/>
                <a:sym typeface="Poppins"/>
              </a:rPr>
              <a:t> </a:t>
            </a:r>
            <a:r>
              <a:rPr lang="en-US" sz="1600" b="1" dirty="0" err="1" smtClean="0">
                <a:solidFill>
                  <a:schemeClr val="dk1"/>
                </a:solidFill>
                <a:latin typeface="Poppins"/>
                <a:ea typeface="Poppins"/>
                <a:cs typeface="Poppins"/>
                <a:sym typeface="Poppins"/>
              </a:rPr>
              <a:t>Patil</a:t>
            </a:r>
            <a:endParaRPr lang="en-US" sz="1600" b="1" dirty="0" smtClean="0">
              <a:solidFill>
                <a:schemeClr val="dk1"/>
              </a:solidFill>
              <a:latin typeface="Poppins"/>
              <a:ea typeface="Poppins"/>
              <a:cs typeface="Poppins"/>
              <a:sym typeface="Poppins"/>
            </a:endParaRPr>
          </a:p>
          <a:p>
            <a:pPr algn="ctr">
              <a:lnSpc>
                <a:spcPct val="150000"/>
              </a:lnSpc>
            </a:pPr>
            <a:r>
              <a:rPr lang="en-US" b="1" dirty="0" err="1" smtClean="0">
                <a:solidFill>
                  <a:schemeClr val="dk1"/>
                </a:solidFill>
                <a:latin typeface="Poppins"/>
                <a:ea typeface="Poppins"/>
                <a:cs typeface="Poppins"/>
                <a:sym typeface="Poppins"/>
              </a:rPr>
              <a:t>Github</a:t>
            </a:r>
            <a:r>
              <a:rPr lang="en-US" b="1" dirty="0" smtClean="0">
                <a:solidFill>
                  <a:schemeClr val="dk1"/>
                </a:solidFill>
                <a:latin typeface="Poppins"/>
                <a:ea typeface="Poppins"/>
                <a:cs typeface="Poppins"/>
                <a:sym typeface="Poppins"/>
              </a:rPr>
              <a:t> link</a:t>
            </a:r>
            <a:r>
              <a:rPr lang="en-US" b="1" dirty="0" smtClean="0">
                <a:latin typeface="Poppins" charset="0"/>
                <a:cs typeface="Poppins" charset="0"/>
              </a:rPr>
              <a:t>: </a:t>
            </a:r>
            <a:r>
              <a:rPr lang="en-US" dirty="0" err="1" smtClean="0">
                <a:latin typeface="Poppins" charset="0"/>
                <a:cs typeface="Poppins" charset="0"/>
              </a:rPr>
              <a:t>shubhampatil</a:t>
            </a:r>
            <a:r>
              <a:rPr lang="en-US" dirty="0" smtClean="0">
                <a:latin typeface="Poppins" charset="0"/>
                <a:cs typeface="Poppins" charset="0"/>
              </a:rPr>
              <a:t>-source (SHUBHAM PATIL)</a:t>
            </a:r>
          </a:p>
          <a:p>
            <a:pPr algn="ctr">
              <a:lnSpc>
                <a:spcPct val="150000"/>
              </a:lnSpc>
            </a:pPr>
            <a:r>
              <a:rPr lang="en-US" b="1" dirty="0" err="1" smtClean="0">
                <a:solidFill>
                  <a:schemeClr val="dk1"/>
                </a:solidFill>
                <a:latin typeface="Poppins"/>
                <a:ea typeface="Poppins"/>
                <a:cs typeface="Poppins"/>
                <a:sym typeface="Poppins"/>
              </a:rPr>
              <a:t>Linkedin</a:t>
            </a:r>
            <a:r>
              <a:rPr lang="en-US" b="1" dirty="0" smtClean="0">
                <a:solidFill>
                  <a:schemeClr val="dk1"/>
                </a:solidFill>
                <a:latin typeface="Poppins"/>
                <a:ea typeface="Poppins"/>
                <a:cs typeface="Poppins"/>
                <a:sym typeface="Poppins"/>
              </a:rPr>
              <a:t> Link: </a:t>
            </a:r>
            <a:r>
              <a:rPr lang="en-US" dirty="0" smtClean="0">
                <a:latin typeface="Poppins" charset="0"/>
                <a:cs typeface="Poppins" charset="0"/>
              </a:rPr>
              <a:t>www.linkedin.com/in/shubham-patil-331386191</a:t>
            </a:r>
          </a:p>
          <a:p>
            <a:pPr algn="ctr">
              <a:lnSpc>
                <a:spcPct val="150000"/>
              </a:lnSpc>
            </a:pPr>
            <a:r>
              <a:rPr lang="en-US" b="1" dirty="0" smtClean="0">
                <a:solidFill>
                  <a:schemeClr val="dk1"/>
                </a:solidFill>
                <a:latin typeface="Poppins"/>
                <a:ea typeface="Poppins"/>
                <a:cs typeface="Poppins"/>
                <a:sym typeface="Poppins"/>
              </a:rPr>
              <a:t>Email-ID : </a:t>
            </a:r>
            <a:r>
              <a:rPr lang="en-US" dirty="0" smtClean="0">
                <a:latin typeface="Poppins" charset="0"/>
                <a:cs typeface="Poppins" charset="0"/>
              </a:rPr>
              <a:t>shubhamjgd022@gmail.com</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571618"/>
            <a:ext cx="7704000" cy="572700"/>
          </a:xfrm>
        </p:spPr>
        <p:txBody>
          <a:bodyPr/>
          <a:lstStyle/>
          <a:p>
            <a:r>
              <a:rPr lang="en-US" sz="3600" dirty="0" smtClean="0"/>
              <a:t>Project Objective</a:t>
            </a:r>
            <a:br>
              <a:rPr lang="en-US" sz="3600" dirty="0" smtClean="0"/>
            </a:br>
            <a:endParaRPr lang="en-US" sz="3600" dirty="0"/>
          </a:p>
        </p:txBody>
      </p:sp>
      <p:sp>
        <p:nvSpPr>
          <p:cNvPr id="3" name="TextBox 2"/>
          <p:cNvSpPr txBox="1"/>
          <p:nvPr/>
        </p:nvSpPr>
        <p:spPr>
          <a:xfrm>
            <a:off x="1285852" y="2714626"/>
            <a:ext cx="6500858" cy="523220"/>
          </a:xfrm>
          <a:prstGeom prst="rect">
            <a:avLst/>
          </a:prstGeom>
          <a:noFill/>
        </p:spPr>
        <p:txBody>
          <a:bodyPr wrap="square" rtlCol="0">
            <a:spAutoFit/>
          </a:bodyPr>
          <a:lstStyle/>
          <a:p>
            <a:pPr algn="ctr"/>
            <a:r>
              <a:rPr lang="en-US" dirty="0" smtClean="0">
                <a:latin typeface="Poppins" charset="0"/>
                <a:cs typeface="Poppins" charset="0"/>
              </a:rPr>
              <a:t>Leveraging </a:t>
            </a:r>
            <a:r>
              <a:rPr lang="en-US" dirty="0" err="1" smtClean="0">
                <a:latin typeface="Poppins" charset="0"/>
                <a:cs typeface="Poppins" charset="0"/>
              </a:rPr>
              <a:t>MySQL</a:t>
            </a:r>
            <a:r>
              <a:rPr lang="en-US" dirty="0" smtClean="0">
                <a:latin typeface="Poppins" charset="0"/>
                <a:cs typeface="Poppins" charset="0"/>
              </a:rPr>
              <a:t> to diagnose inefficiencies in DTDC’s consignment operations.</a:t>
            </a:r>
            <a:endParaRPr lang="en-US" dirty="0">
              <a:latin typeface="Poppins" charset="0"/>
              <a:cs typeface="Poppins"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Logistics performance indicators</a:t>
            </a:r>
            <a:endParaRPr lang="en-US" dirty="0"/>
          </a:p>
        </p:txBody>
      </p:sp>
      <p:sp>
        <p:nvSpPr>
          <p:cNvPr id="4" name="TextBox 3"/>
          <p:cNvSpPr txBox="1"/>
          <p:nvPr/>
        </p:nvSpPr>
        <p:spPr>
          <a:xfrm>
            <a:off x="652434" y="1509704"/>
            <a:ext cx="8215370" cy="307777"/>
          </a:xfrm>
          <a:prstGeom prst="rect">
            <a:avLst/>
          </a:prstGeom>
          <a:noFill/>
        </p:spPr>
        <p:txBody>
          <a:bodyPr wrap="square" rtlCol="0">
            <a:spAutoFit/>
          </a:bodyPr>
          <a:lstStyle/>
          <a:p>
            <a:pPr>
              <a:buFont typeface="Arial" pitchFamily="34" charset="0"/>
              <a:buChar char="•"/>
            </a:pPr>
            <a:endParaRPr lang="en-US" dirty="0"/>
          </a:p>
        </p:txBody>
      </p:sp>
      <p:sp>
        <p:nvSpPr>
          <p:cNvPr id="7" name="TextBox 6"/>
          <p:cNvSpPr txBox="1"/>
          <p:nvPr/>
        </p:nvSpPr>
        <p:spPr>
          <a:xfrm>
            <a:off x="428596" y="1500180"/>
            <a:ext cx="8215370" cy="2985433"/>
          </a:xfrm>
          <a:prstGeom prst="rect">
            <a:avLst/>
          </a:prstGeom>
          <a:noFill/>
        </p:spPr>
        <p:txBody>
          <a:bodyPr wrap="square" rtlCol="0">
            <a:spAutoFit/>
          </a:bodyPr>
          <a:lstStyle/>
          <a:p>
            <a:pPr marL="342900" lvl="0" indent="-342900">
              <a:lnSpc>
                <a:spcPct val="150000"/>
              </a:lnSpc>
              <a:buFont typeface="+mj-lt"/>
              <a:buAutoNum type="arabicPeriod"/>
            </a:pPr>
            <a:r>
              <a:rPr lang="en-US" sz="1800" b="1" dirty="0" smtClean="0">
                <a:solidFill>
                  <a:schemeClr val="dk1"/>
                </a:solidFill>
                <a:latin typeface="Poppins"/>
                <a:ea typeface="Poppins"/>
                <a:cs typeface="Poppins"/>
                <a:sym typeface="Poppins"/>
              </a:rPr>
              <a:t>Operational efficiency:</a:t>
            </a:r>
          </a:p>
          <a:p>
            <a:pPr lvl="1">
              <a:lnSpc>
                <a:spcPct val="150000"/>
              </a:lnSpc>
              <a:buFont typeface="Wingdings" pitchFamily="2" charset="2"/>
              <a:buChar char="v"/>
            </a:pPr>
            <a:r>
              <a:rPr lang="en-US" dirty="0" smtClean="0">
                <a:latin typeface="Poppins" charset="0"/>
                <a:cs typeface="Poppins" charset="0"/>
              </a:rPr>
              <a:t>What is the average turnaround time and standard deviation per mode of transport?</a:t>
            </a:r>
            <a:endParaRPr lang="en-US" sz="1600" b="1" dirty="0" smtClean="0">
              <a:latin typeface="Poppins" charset="0"/>
              <a:cs typeface="Poppins" charset="0"/>
            </a:endParaRPr>
          </a:p>
          <a:p>
            <a:pPr lvl="1">
              <a:lnSpc>
                <a:spcPct val="150000"/>
              </a:lnSpc>
              <a:buFont typeface="Wingdings" pitchFamily="2" charset="2"/>
              <a:buChar char="v"/>
            </a:pPr>
            <a:r>
              <a:rPr lang="en-US" dirty="0" smtClean="0">
                <a:latin typeface="Poppins" charset="0"/>
                <a:cs typeface="Poppins" charset="0"/>
              </a:rPr>
              <a:t>How many consignments were handled per day?</a:t>
            </a:r>
            <a:endParaRPr lang="en-US" sz="1200" dirty="0" smtClean="0">
              <a:latin typeface="Poppins" charset="0"/>
              <a:cs typeface="Poppins" charset="0"/>
            </a:endParaRPr>
          </a:p>
          <a:p>
            <a:pPr lvl="1">
              <a:lnSpc>
                <a:spcPct val="150000"/>
              </a:lnSpc>
              <a:buFont typeface="Wingdings" pitchFamily="2" charset="2"/>
              <a:buChar char="v"/>
            </a:pPr>
            <a:r>
              <a:rPr lang="en-US" dirty="0" smtClean="0">
                <a:latin typeface="Poppins" charset="0"/>
                <a:cs typeface="Poppins" charset="0"/>
              </a:rPr>
              <a:t>Max and min number of consignments handled per day.</a:t>
            </a:r>
            <a:endParaRPr lang="en-US" sz="1200" dirty="0" smtClean="0">
              <a:latin typeface="Poppins" charset="0"/>
              <a:cs typeface="Poppins" charset="0"/>
            </a:endParaRPr>
          </a:p>
          <a:p>
            <a:pPr lvl="1">
              <a:lnSpc>
                <a:spcPct val="150000"/>
              </a:lnSpc>
              <a:buFont typeface="Wingdings" pitchFamily="2" charset="2"/>
              <a:buChar char="v"/>
            </a:pPr>
            <a:r>
              <a:rPr lang="en-US" dirty="0" smtClean="0">
                <a:latin typeface="Poppins" charset="0"/>
                <a:cs typeface="Poppins" charset="0"/>
              </a:rPr>
              <a:t>Number of days where number of consignments are above average.</a:t>
            </a:r>
            <a:endParaRPr lang="en-US" sz="1200" dirty="0" smtClean="0">
              <a:latin typeface="Poppins" charset="0"/>
              <a:cs typeface="Poppins" charset="0"/>
            </a:endParaRPr>
          </a:p>
          <a:p>
            <a:pPr lvl="1">
              <a:lnSpc>
                <a:spcPct val="150000"/>
              </a:lnSpc>
              <a:buFont typeface="Wingdings" pitchFamily="2" charset="2"/>
              <a:buChar char="v"/>
            </a:pPr>
            <a:r>
              <a:rPr lang="en-US" dirty="0" smtClean="0">
                <a:latin typeface="Poppins" charset="0"/>
                <a:cs typeface="Poppins" charset="0"/>
              </a:rPr>
              <a:t>Which top 5 booking codes experience higher delivery times across cities?</a:t>
            </a:r>
            <a:endParaRPr lang="en-US" sz="1200" dirty="0" smtClean="0">
              <a:latin typeface="Poppins" charset="0"/>
              <a:cs typeface="Poppins" charset="0"/>
            </a:endParaRPr>
          </a:p>
          <a:p>
            <a:pPr lvl="1">
              <a:lnSpc>
                <a:spcPct val="150000"/>
              </a:lnSpc>
              <a:buFont typeface="Wingdings" pitchFamily="2" charset="2"/>
              <a:buChar char="v"/>
            </a:pPr>
            <a:r>
              <a:rPr lang="en-US" dirty="0" smtClean="0">
                <a:latin typeface="Poppins" charset="0"/>
                <a:cs typeface="Poppins" charset="0"/>
              </a:rPr>
              <a:t>Identify count of shipments where the delivery gap is unusually high compared to similar routes.</a:t>
            </a:r>
            <a:endParaRPr lang="en-US" sz="1200" dirty="0" smtClean="0">
              <a:latin typeface="Poppins" charset="0"/>
              <a:cs typeface="Poppins" charset="0"/>
            </a:endParaRPr>
          </a:p>
          <a:p>
            <a:pPr marL="342900" indent="-342900">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2434" y="1509704"/>
            <a:ext cx="8215370" cy="307777"/>
          </a:xfrm>
          <a:prstGeom prst="rect">
            <a:avLst/>
          </a:prstGeom>
          <a:noFill/>
        </p:spPr>
        <p:txBody>
          <a:bodyPr wrap="square" rtlCol="0">
            <a:spAutoFit/>
          </a:bodyPr>
          <a:lstStyle/>
          <a:p>
            <a:pPr>
              <a:buFont typeface="Arial" pitchFamily="34" charset="0"/>
              <a:buChar char="•"/>
            </a:pPr>
            <a:endParaRPr lang="en-US" dirty="0"/>
          </a:p>
        </p:txBody>
      </p:sp>
      <p:sp>
        <p:nvSpPr>
          <p:cNvPr id="7" name="TextBox 6"/>
          <p:cNvSpPr txBox="1"/>
          <p:nvPr/>
        </p:nvSpPr>
        <p:spPr>
          <a:xfrm>
            <a:off x="428596" y="714362"/>
            <a:ext cx="8215370" cy="3939540"/>
          </a:xfrm>
          <a:prstGeom prst="rect">
            <a:avLst/>
          </a:prstGeom>
          <a:noFill/>
        </p:spPr>
        <p:txBody>
          <a:bodyPr wrap="square" rtlCol="0">
            <a:spAutoFit/>
          </a:bodyPr>
          <a:lstStyle/>
          <a:p>
            <a:pPr marL="342900" lvl="0" indent="-342900">
              <a:lnSpc>
                <a:spcPct val="150000"/>
              </a:lnSpc>
            </a:pPr>
            <a:r>
              <a:rPr lang="en-US" sz="1800" b="1" dirty="0" smtClean="0">
                <a:solidFill>
                  <a:schemeClr val="dk1"/>
                </a:solidFill>
                <a:latin typeface="Poppins"/>
                <a:ea typeface="Poppins"/>
                <a:cs typeface="Poppins"/>
                <a:sym typeface="Poppins"/>
              </a:rPr>
              <a:t>2. Geo-Logistics Optimization:</a:t>
            </a:r>
          </a:p>
          <a:p>
            <a:pPr lvl="1">
              <a:lnSpc>
                <a:spcPct val="150000"/>
              </a:lnSpc>
              <a:buFont typeface="Wingdings" pitchFamily="2" charset="2"/>
              <a:buChar char="v"/>
            </a:pPr>
            <a:r>
              <a:rPr lang="en-US" dirty="0" smtClean="0">
                <a:latin typeface="Poppins" charset="0"/>
                <a:cs typeface="Poppins" charset="0"/>
              </a:rPr>
              <a:t>Segment by mode of transport and routes, which route suffers most delays in terms of delivery gap and volume of consignments.</a:t>
            </a:r>
          </a:p>
          <a:p>
            <a:pPr lvl="1">
              <a:lnSpc>
                <a:spcPct val="150000"/>
              </a:lnSpc>
              <a:buFont typeface="Wingdings" pitchFamily="2" charset="2"/>
              <a:buChar char="v"/>
            </a:pPr>
            <a:r>
              <a:rPr lang="en-US" dirty="0" smtClean="0">
                <a:latin typeface="Poppins" charset="0"/>
                <a:cs typeface="Poppins" charset="0"/>
              </a:rPr>
              <a:t>Which top 5 routes operate with the lowest cost-per-kg (high efficiency)?</a:t>
            </a:r>
          </a:p>
          <a:p>
            <a:pPr lvl="1">
              <a:lnSpc>
                <a:spcPct val="150000"/>
              </a:lnSpc>
              <a:buFont typeface="Wingdings" pitchFamily="2" charset="2"/>
              <a:buChar char="v"/>
            </a:pPr>
            <a:r>
              <a:rPr lang="en-US" dirty="0" smtClean="0">
                <a:latin typeface="Poppins" charset="0"/>
                <a:cs typeface="Poppins" charset="0"/>
              </a:rPr>
              <a:t>Which top 5 routes operate with the highest cost-per-kg (Low efficiency)?</a:t>
            </a:r>
          </a:p>
          <a:p>
            <a:pPr lvl="1">
              <a:lnSpc>
                <a:spcPct val="150000"/>
              </a:lnSpc>
              <a:buFont typeface="Wingdings" pitchFamily="2" charset="2"/>
              <a:buChar char="v"/>
            </a:pPr>
            <a:r>
              <a:rPr lang="en-US" dirty="0" smtClean="0">
                <a:latin typeface="Poppins" charset="0"/>
                <a:cs typeface="Poppins" charset="0"/>
              </a:rPr>
              <a:t>Which routes have the highest consignment volume and weight?</a:t>
            </a:r>
          </a:p>
          <a:p>
            <a:pPr marL="342900" lvl="0" indent="-342900">
              <a:lnSpc>
                <a:spcPct val="150000"/>
              </a:lnSpc>
            </a:pPr>
            <a:r>
              <a:rPr lang="en-US" sz="1800" b="1" dirty="0" smtClean="0">
                <a:solidFill>
                  <a:schemeClr val="dk1"/>
                </a:solidFill>
                <a:latin typeface="Poppins"/>
                <a:ea typeface="Poppins"/>
                <a:cs typeface="Poppins"/>
                <a:sym typeface="Poppins"/>
              </a:rPr>
              <a:t>3. Consignment Cost Structure:</a:t>
            </a:r>
          </a:p>
          <a:p>
            <a:pPr lvl="1">
              <a:lnSpc>
                <a:spcPct val="150000"/>
              </a:lnSpc>
              <a:buFont typeface="Wingdings" pitchFamily="2" charset="2"/>
              <a:buChar char="v"/>
            </a:pPr>
            <a:r>
              <a:rPr lang="en-US" dirty="0" smtClean="0">
                <a:latin typeface="Poppins" charset="0"/>
                <a:cs typeface="Poppins" charset="0"/>
              </a:rPr>
              <a:t>What is the average cost per kg by mode?</a:t>
            </a:r>
          </a:p>
          <a:p>
            <a:pPr lvl="1">
              <a:lnSpc>
                <a:spcPct val="150000"/>
              </a:lnSpc>
              <a:buFont typeface="Wingdings" pitchFamily="2" charset="2"/>
              <a:buChar char="v"/>
            </a:pPr>
            <a:r>
              <a:rPr lang="en-US" dirty="0" smtClean="0">
                <a:latin typeface="Poppins" charset="0"/>
                <a:cs typeface="Poppins" charset="0"/>
              </a:rPr>
              <a:t>Which cities consistently incur higher VAS charges? </a:t>
            </a:r>
          </a:p>
          <a:p>
            <a:pPr lvl="1">
              <a:lnSpc>
                <a:spcPct val="150000"/>
              </a:lnSpc>
              <a:buFont typeface="Wingdings" pitchFamily="2" charset="2"/>
              <a:buChar char="v"/>
            </a:pPr>
            <a:r>
              <a:rPr lang="en-US" dirty="0" smtClean="0">
                <a:latin typeface="Poppins" charset="0"/>
                <a:cs typeface="Poppins" charset="0"/>
              </a:rPr>
              <a:t>Find % of total revenue spent on VAS.</a:t>
            </a:r>
          </a:p>
          <a:p>
            <a:pPr marL="342900" lvl="0" indent="-342900">
              <a:buFont typeface="Arial" pitchFamily="34" charset="0"/>
              <a:buChar char="•"/>
            </a:pPr>
            <a:endParaRPr lang="en-US" dirty="0" smtClean="0"/>
          </a:p>
          <a:p>
            <a:pPr marL="342900" indent="-342900"/>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2434" y="1509704"/>
            <a:ext cx="8215370" cy="307777"/>
          </a:xfrm>
          <a:prstGeom prst="rect">
            <a:avLst/>
          </a:prstGeom>
          <a:noFill/>
        </p:spPr>
        <p:txBody>
          <a:bodyPr wrap="square" rtlCol="0">
            <a:spAutoFit/>
          </a:bodyPr>
          <a:lstStyle/>
          <a:p>
            <a:pPr>
              <a:buFont typeface="Arial" pitchFamily="34" charset="0"/>
              <a:buChar char="•"/>
            </a:pPr>
            <a:endParaRPr lang="en-US" dirty="0"/>
          </a:p>
        </p:txBody>
      </p:sp>
      <p:sp>
        <p:nvSpPr>
          <p:cNvPr id="7" name="TextBox 6"/>
          <p:cNvSpPr txBox="1"/>
          <p:nvPr/>
        </p:nvSpPr>
        <p:spPr>
          <a:xfrm>
            <a:off x="357158" y="428610"/>
            <a:ext cx="8215370" cy="5878532"/>
          </a:xfrm>
          <a:prstGeom prst="rect">
            <a:avLst/>
          </a:prstGeom>
          <a:noFill/>
        </p:spPr>
        <p:txBody>
          <a:bodyPr wrap="square" rtlCol="0">
            <a:spAutoFit/>
          </a:bodyPr>
          <a:lstStyle/>
          <a:p>
            <a:pPr marL="342900" indent="-342900">
              <a:lnSpc>
                <a:spcPct val="150000"/>
              </a:lnSpc>
            </a:pPr>
            <a:r>
              <a:rPr lang="en-US" sz="1800" b="1" dirty="0" smtClean="0">
                <a:solidFill>
                  <a:schemeClr val="dk1"/>
                </a:solidFill>
                <a:latin typeface="Poppins"/>
                <a:ea typeface="Poppins"/>
                <a:cs typeface="Poppins"/>
                <a:sym typeface="Poppins"/>
              </a:rPr>
              <a:t>4. Financial Metrics:</a:t>
            </a:r>
          </a:p>
          <a:p>
            <a:pPr lvl="1">
              <a:lnSpc>
                <a:spcPct val="150000"/>
              </a:lnSpc>
              <a:buFont typeface="Wingdings" pitchFamily="2" charset="2"/>
              <a:buChar char="v"/>
            </a:pPr>
            <a:r>
              <a:rPr lang="en-US" dirty="0" smtClean="0">
                <a:latin typeface="Poppins" charset="0"/>
                <a:cs typeface="Poppins" charset="0"/>
              </a:rPr>
              <a:t>What is the total % revenue generated from each sender state and mode combination?</a:t>
            </a:r>
          </a:p>
          <a:p>
            <a:pPr lvl="1">
              <a:lnSpc>
                <a:spcPct val="150000"/>
              </a:lnSpc>
              <a:buFont typeface="Wingdings" pitchFamily="2" charset="2"/>
              <a:buChar char="v"/>
            </a:pPr>
            <a:r>
              <a:rPr lang="en-US" dirty="0" smtClean="0">
                <a:latin typeface="Poppins" charset="0"/>
                <a:cs typeface="Poppins" charset="0"/>
              </a:rPr>
              <a:t>Total revenue, VAS charge margin and profitability index of each mode of transport and correlation with volume of consignments.</a:t>
            </a:r>
          </a:p>
          <a:p>
            <a:pPr lvl="1">
              <a:lnSpc>
                <a:spcPct val="150000"/>
              </a:lnSpc>
              <a:buFont typeface="Wingdings" pitchFamily="2" charset="2"/>
              <a:buChar char="v"/>
            </a:pPr>
            <a:r>
              <a:rPr lang="en-US" dirty="0" smtClean="0">
                <a:latin typeface="Poppins" charset="0"/>
                <a:cs typeface="Poppins" charset="0"/>
              </a:rPr>
              <a:t>Identify top 5 senders state contributing highest total revenue across all consignments, their vas charge margin and profitability index. </a:t>
            </a:r>
            <a:endParaRPr lang="en-US" dirty="0" smtClean="0"/>
          </a:p>
          <a:p>
            <a:pPr marL="342900" indent="-342900">
              <a:lnSpc>
                <a:spcPct val="150000"/>
              </a:lnSpc>
            </a:pPr>
            <a:r>
              <a:rPr lang="en-US" sz="1800" b="1" dirty="0" smtClean="0">
                <a:solidFill>
                  <a:schemeClr val="dk1"/>
                </a:solidFill>
                <a:latin typeface="Poppins"/>
                <a:ea typeface="Poppins"/>
                <a:cs typeface="Poppins"/>
                <a:sym typeface="Poppins"/>
              </a:rPr>
              <a:t>5. Exception &amp; Risk Management:</a:t>
            </a:r>
          </a:p>
          <a:p>
            <a:pPr lvl="1">
              <a:lnSpc>
                <a:spcPct val="150000"/>
              </a:lnSpc>
              <a:buFont typeface="Wingdings" pitchFamily="2" charset="2"/>
              <a:buChar char="v"/>
            </a:pPr>
            <a:r>
              <a:rPr lang="en-US" dirty="0" smtClean="0">
                <a:latin typeface="Poppins" charset="0"/>
                <a:cs typeface="Poppins" charset="0"/>
              </a:rPr>
              <a:t>Count Consignments where </a:t>
            </a:r>
            <a:r>
              <a:rPr lang="en-US" dirty="0" err="1" smtClean="0">
                <a:latin typeface="Poppins" charset="0"/>
                <a:cs typeface="Poppins" charset="0"/>
              </a:rPr>
              <a:t>chargeable_wt</a:t>
            </a:r>
            <a:r>
              <a:rPr lang="en-US" dirty="0" smtClean="0">
                <a:latin typeface="Poppins" charset="0"/>
                <a:cs typeface="Poppins" charset="0"/>
              </a:rPr>
              <a:t> deviates significantly &gt; 2kg from </a:t>
            </a:r>
            <a:r>
              <a:rPr lang="en-US" dirty="0" err="1" smtClean="0">
                <a:latin typeface="Poppins" charset="0"/>
                <a:cs typeface="Poppins" charset="0"/>
              </a:rPr>
              <a:t>actual_wt</a:t>
            </a:r>
            <a:r>
              <a:rPr lang="en-US" dirty="0" smtClean="0">
                <a:latin typeface="Poppins" charset="0"/>
                <a:cs typeface="Poppins" charset="0"/>
              </a:rPr>
              <a:t>.</a:t>
            </a:r>
          </a:p>
          <a:p>
            <a:pPr lvl="1">
              <a:lnSpc>
                <a:spcPct val="150000"/>
              </a:lnSpc>
              <a:buFont typeface="Wingdings" pitchFamily="2" charset="2"/>
              <a:buChar char="v"/>
            </a:pPr>
            <a:r>
              <a:rPr lang="en-US" dirty="0" smtClean="0">
                <a:latin typeface="Poppins" charset="0"/>
                <a:cs typeface="Poppins" charset="0"/>
              </a:rPr>
              <a:t>Which routes and mode combinations generate high revenue but have low consignment volume?</a:t>
            </a:r>
          </a:p>
          <a:p>
            <a:pPr lvl="1">
              <a:lnSpc>
                <a:spcPct val="150000"/>
              </a:lnSpc>
            </a:pPr>
            <a:r>
              <a:rPr lang="en-US" sz="1800" b="1" dirty="0" smtClean="0">
                <a:solidFill>
                  <a:schemeClr val="dk1"/>
                </a:solidFill>
                <a:latin typeface="Poppins"/>
                <a:ea typeface="Poppins"/>
                <a:cs typeface="Poppins"/>
                <a:sym typeface="Poppins"/>
              </a:rPr>
              <a:t>6. Client Behavior:</a:t>
            </a:r>
          </a:p>
          <a:p>
            <a:pPr lvl="1">
              <a:lnSpc>
                <a:spcPct val="150000"/>
              </a:lnSpc>
              <a:buFont typeface="Wingdings" pitchFamily="2" charset="2"/>
              <a:buChar char="v"/>
            </a:pPr>
            <a:r>
              <a:rPr lang="en-US" dirty="0" smtClean="0">
                <a:latin typeface="Poppins" charset="0"/>
                <a:cs typeface="Poppins" charset="0"/>
              </a:rPr>
              <a:t>Top 10 clients by revenue or volume.</a:t>
            </a:r>
          </a:p>
          <a:p>
            <a:pPr lvl="1">
              <a:lnSpc>
                <a:spcPct val="150000"/>
              </a:lnSpc>
            </a:pPr>
            <a:endParaRPr lang="en-US" sz="1800" b="1" dirty="0" smtClean="0">
              <a:solidFill>
                <a:schemeClr val="dk1"/>
              </a:solidFill>
              <a:latin typeface="Poppins"/>
              <a:ea typeface="Poppins"/>
              <a:cs typeface="Poppins"/>
              <a:sym typeface="Poppins"/>
            </a:endParaRPr>
          </a:p>
          <a:p>
            <a:pPr lvl="1">
              <a:lnSpc>
                <a:spcPct val="150000"/>
              </a:lnSpc>
              <a:buFont typeface="Arial" pitchFamily="34" charset="0"/>
              <a:buChar char="•"/>
            </a:pPr>
            <a:endParaRPr lang="en-US" dirty="0" smtClean="0">
              <a:latin typeface="Poppins" charset="0"/>
              <a:cs typeface="Poppins" charset="0"/>
            </a:endParaRPr>
          </a:p>
          <a:p>
            <a:pPr lvl="1">
              <a:buFont typeface="Arial" pitchFamily="34" charset="0"/>
              <a:buChar char="•"/>
            </a:pPr>
            <a:endParaRPr lang="en-US" sz="1200" dirty="0" smtClean="0"/>
          </a:p>
          <a:p>
            <a:pPr lvl="1">
              <a:buFont typeface="Arial" pitchFamily="34" charset="0"/>
              <a:buChar char="•"/>
            </a:pPr>
            <a:endParaRPr lang="en-US" sz="1200" dirty="0" smtClean="0"/>
          </a:p>
          <a:p>
            <a:pPr marL="342900" lvl="0" indent="-342900">
              <a:buFont typeface="Arial" pitchFamily="34" charset="0"/>
              <a:buChar char="•"/>
            </a:pPr>
            <a:endParaRPr lang="en-US" dirty="0" smtClean="0"/>
          </a:p>
          <a:p>
            <a:pPr marL="342900" indent="-342900"/>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Important SQL Snippets</a:t>
            </a:r>
            <a:br>
              <a:rPr lang="en-US" dirty="0" smtClean="0"/>
            </a:br>
            <a:endParaRPr lang="en-US" dirty="0"/>
          </a:p>
        </p:txBody>
      </p:sp>
      <p:sp>
        <p:nvSpPr>
          <p:cNvPr id="3" name="TextBox 2"/>
          <p:cNvSpPr txBox="1"/>
          <p:nvPr/>
        </p:nvSpPr>
        <p:spPr>
          <a:xfrm>
            <a:off x="428596" y="1357304"/>
            <a:ext cx="7215238" cy="523220"/>
          </a:xfrm>
          <a:prstGeom prst="rect">
            <a:avLst/>
          </a:prstGeom>
          <a:noFill/>
        </p:spPr>
        <p:txBody>
          <a:bodyPr wrap="square" rtlCol="0">
            <a:spAutoFit/>
          </a:bodyPr>
          <a:lstStyle/>
          <a:p>
            <a:pPr marL="342900" indent="-342900"/>
            <a:r>
              <a:rPr lang="en-US" dirty="0" smtClean="0">
                <a:latin typeface="Poppins" charset="0"/>
                <a:cs typeface="Poppins" charset="0"/>
              </a:rPr>
              <a:t>1.	Average Turnaround Time and standard deviation per Mode of Transport</a:t>
            </a:r>
          </a:p>
          <a:p>
            <a:endParaRPr lang="en-US" dirty="0">
              <a:latin typeface="Poppins" charset="0"/>
              <a:cs typeface="Poppins" charset="0"/>
            </a:endParaRPr>
          </a:p>
        </p:txBody>
      </p:sp>
      <p:pic>
        <p:nvPicPr>
          <p:cNvPr id="4" name="Picture 3"/>
          <p:cNvPicPr/>
          <p:nvPr/>
        </p:nvPicPr>
        <p:blipFill>
          <a:blip r:embed="rId2"/>
          <a:srcRect/>
          <a:stretch>
            <a:fillRect/>
          </a:stretch>
        </p:blipFill>
        <p:spPr bwMode="auto">
          <a:xfrm>
            <a:off x="500034" y="1785932"/>
            <a:ext cx="5943600" cy="1643074"/>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571472" y="3929072"/>
            <a:ext cx="3357586" cy="785818"/>
          </a:xfrm>
          <a:prstGeom prst="rect">
            <a:avLst/>
          </a:prstGeom>
          <a:noFill/>
          <a:ln w="9525">
            <a:noFill/>
            <a:miter lim="800000"/>
            <a:headEnd/>
            <a:tailEnd/>
          </a:ln>
        </p:spPr>
      </p:pic>
      <p:sp>
        <p:nvSpPr>
          <p:cNvPr id="6" name="TextBox 5"/>
          <p:cNvSpPr txBox="1"/>
          <p:nvPr/>
        </p:nvSpPr>
        <p:spPr>
          <a:xfrm>
            <a:off x="571472" y="3571882"/>
            <a:ext cx="2428892" cy="307777"/>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Output</a:t>
            </a:r>
            <a:r>
              <a:rPr lang="en-US" sz="900" b="1" dirty="0" smtClean="0">
                <a:latin typeface="Poppins" charset="0"/>
                <a:cs typeface="Poppins" charset="0"/>
              </a:rPr>
              <a:t>: </a:t>
            </a:r>
            <a:endParaRPr lang="en-US" sz="900" b="1" dirty="0">
              <a:latin typeface="Poppins" charset="0"/>
              <a:cs typeface="Poppins" charset="0"/>
            </a:endParaRPr>
          </a:p>
        </p:txBody>
      </p:sp>
      <p:sp>
        <p:nvSpPr>
          <p:cNvPr id="7" name="TextBox 6"/>
          <p:cNvSpPr txBox="1"/>
          <p:nvPr/>
        </p:nvSpPr>
        <p:spPr>
          <a:xfrm>
            <a:off x="4214810" y="3571882"/>
            <a:ext cx="4643470" cy="954107"/>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Analysis</a:t>
            </a:r>
            <a:r>
              <a:rPr lang="en-US" dirty="0" smtClean="0">
                <a:latin typeface="Poppins" charset="0"/>
                <a:cs typeface="Poppins" charset="0"/>
              </a:rPr>
              <a:t>: All modes deliver in ~3 days with minimal variation (SD: 1.4–1.42), showing </a:t>
            </a:r>
            <a:r>
              <a:rPr lang="en-US" b="1" dirty="0" smtClean="0">
                <a:solidFill>
                  <a:schemeClr val="dk1"/>
                </a:solidFill>
                <a:latin typeface="Poppins"/>
                <a:ea typeface="Poppins"/>
                <a:cs typeface="Poppins"/>
                <a:sym typeface="Poppins"/>
              </a:rPr>
              <a:t>consistent</a:t>
            </a:r>
            <a:r>
              <a:rPr lang="en-US" dirty="0" smtClean="0">
                <a:latin typeface="Poppins" charset="0"/>
                <a:cs typeface="Poppins" charset="0"/>
              </a:rPr>
              <a:t> turnaround performance across Air, Express, and Surface.</a:t>
            </a:r>
            <a:endParaRPr lang="en-US" dirty="0">
              <a:latin typeface="Poppins" charset="0"/>
              <a:cs typeface="Poppins"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2434" y="1509704"/>
            <a:ext cx="8215370" cy="307777"/>
          </a:xfrm>
          <a:prstGeom prst="rect">
            <a:avLst/>
          </a:prstGeom>
          <a:noFill/>
        </p:spPr>
        <p:txBody>
          <a:bodyPr wrap="square" rtlCol="0">
            <a:spAutoFit/>
          </a:bodyPr>
          <a:lstStyle/>
          <a:p>
            <a:pPr>
              <a:buFont typeface="Arial" pitchFamily="34" charset="0"/>
              <a:buChar char="•"/>
            </a:pPr>
            <a:endParaRPr lang="en-US" dirty="0"/>
          </a:p>
        </p:txBody>
      </p:sp>
      <p:sp>
        <p:nvSpPr>
          <p:cNvPr id="6" name="TextBox 5"/>
          <p:cNvSpPr txBox="1"/>
          <p:nvPr/>
        </p:nvSpPr>
        <p:spPr>
          <a:xfrm>
            <a:off x="500034" y="571486"/>
            <a:ext cx="7929618" cy="523220"/>
          </a:xfrm>
          <a:prstGeom prst="rect">
            <a:avLst/>
          </a:prstGeom>
          <a:noFill/>
        </p:spPr>
        <p:txBody>
          <a:bodyPr wrap="square" rtlCol="0">
            <a:spAutoFit/>
          </a:bodyPr>
          <a:lstStyle/>
          <a:p>
            <a:r>
              <a:rPr lang="en-US" dirty="0" smtClean="0">
                <a:latin typeface="Poppins" charset="0"/>
                <a:cs typeface="Poppins" charset="0"/>
              </a:rPr>
              <a:t>2.     How many days had above-average consignment volume?</a:t>
            </a:r>
          </a:p>
          <a:p>
            <a:endParaRPr lang="en-US" dirty="0"/>
          </a:p>
        </p:txBody>
      </p:sp>
      <p:pic>
        <p:nvPicPr>
          <p:cNvPr id="9" name="Picture 8"/>
          <p:cNvPicPr/>
          <p:nvPr/>
        </p:nvPicPr>
        <p:blipFill>
          <a:blip r:embed="rId2"/>
          <a:srcRect/>
          <a:stretch>
            <a:fillRect/>
          </a:stretch>
        </p:blipFill>
        <p:spPr bwMode="auto">
          <a:xfrm>
            <a:off x="500034" y="1071552"/>
            <a:ext cx="5429288" cy="2571767"/>
          </a:xfrm>
          <a:prstGeom prst="rect">
            <a:avLst/>
          </a:prstGeom>
          <a:noFill/>
          <a:ln w="9525">
            <a:noFill/>
            <a:miter lim="800000"/>
            <a:headEnd/>
            <a:tailEnd/>
          </a:ln>
        </p:spPr>
      </p:pic>
      <p:sp>
        <p:nvSpPr>
          <p:cNvPr id="10" name="TextBox 9"/>
          <p:cNvSpPr txBox="1"/>
          <p:nvPr/>
        </p:nvSpPr>
        <p:spPr>
          <a:xfrm>
            <a:off x="500034" y="3786196"/>
            <a:ext cx="2428892" cy="307777"/>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Output</a:t>
            </a:r>
            <a:r>
              <a:rPr lang="en-US" sz="900" b="1" dirty="0" smtClean="0">
                <a:latin typeface="Poppins" charset="0"/>
                <a:cs typeface="Poppins" charset="0"/>
              </a:rPr>
              <a:t>: </a:t>
            </a:r>
            <a:endParaRPr lang="en-US" sz="900" b="1" dirty="0">
              <a:latin typeface="Poppins" charset="0"/>
              <a:cs typeface="Poppins" charset="0"/>
            </a:endParaRPr>
          </a:p>
        </p:txBody>
      </p:sp>
      <p:sp>
        <p:nvSpPr>
          <p:cNvPr id="11" name="TextBox 10"/>
          <p:cNvSpPr txBox="1"/>
          <p:nvPr/>
        </p:nvSpPr>
        <p:spPr>
          <a:xfrm>
            <a:off x="4214810" y="3758505"/>
            <a:ext cx="4643470" cy="1384995"/>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Analysis</a:t>
            </a:r>
            <a:r>
              <a:rPr lang="en-US" dirty="0" smtClean="0">
                <a:latin typeface="Poppins" charset="0"/>
                <a:cs typeface="Poppins" charset="0"/>
              </a:rPr>
              <a:t>: Average consignment volume is only exceeded on </a:t>
            </a:r>
            <a:r>
              <a:rPr lang="en-US" b="1" dirty="0" smtClean="0">
                <a:solidFill>
                  <a:schemeClr val="dk1"/>
                </a:solidFill>
                <a:latin typeface="Poppins"/>
                <a:ea typeface="Poppins"/>
                <a:cs typeface="Poppins"/>
                <a:sym typeface="Poppins"/>
              </a:rPr>
              <a:t>23% </a:t>
            </a:r>
            <a:r>
              <a:rPr lang="en-US" dirty="0" smtClean="0">
                <a:latin typeface="Poppins" charset="0"/>
                <a:cs typeface="Poppins" charset="0"/>
              </a:rPr>
              <a:t>of the days. This suggests that consignment load is concentrated on a few high-volume days, while the rest of the period sees relatively lower or below-average activity.</a:t>
            </a:r>
          </a:p>
          <a:p>
            <a:endParaRPr lang="en-US" dirty="0" smtClean="0">
              <a:latin typeface="Poppins" charset="0"/>
              <a:cs typeface="Poppins" charset="0"/>
            </a:endParaRPr>
          </a:p>
        </p:txBody>
      </p:sp>
      <p:pic>
        <p:nvPicPr>
          <p:cNvPr id="12" name="Picture 11"/>
          <p:cNvPicPr/>
          <p:nvPr/>
        </p:nvPicPr>
        <p:blipFill>
          <a:blip r:embed="rId3"/>
          <a:srcRect/>
          <a:stretch>
            <a:fillRect/>
          </a:stretch>
        </p:blipFill>
        <p:spPr bwMode="auto">
          <a:xfrm>
            <a:off x="571472" y="4214824"/>
            <a:ext cx="785818" cy="3740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6"/>
            <a:ext cx="7929618" cy="307777"/>
          </a:xfrm>
          <a:prstGeom prst="rect">
            <a:avLst/>
          </a:prstGeom>
          <a:noFill/>
        </p:spPr>
        <p:txBody>
          <a:bodyPr wrap="square" rtlCol="0">
            <a:spAutoFit/>
          </a:bodyPr>
          <a:lstStyle/>
          <a:p>
            <a:r>
              <a:rPr lang="en-US" dirty="0" smtClean="0">
                <a:latin typeface="Poppins" charset="0"/>
                <a:cs typeface="Poppins" charset="0"/>
              </a:rPr>
              <a:t>        </a:t>
            </a:r>
            <a:endParaRPr lang="en-US" dirty="0"/>
          </a:p>
        </p:txBody>
      </p:sp>
      <p:sp>
        <p:nvSpPr>
          <p:cNvPr id="4" name="TextBox 3"/>
          <p:cNvSpPr txBox="1"/>
          <p:nvPr/>
        </p:nvSpPr>
        <p:spPr>
          <a:xfrm>
            <a:off x="500034" y="571486"/>
            <a:ext cx="7929618" cy="946413"/>
          </a:xfrm>
          <a:prstGeom prst="rect">
            <a:avLst/>
          </a:prstGeom>
          <a:noFill/>
        </p:spPr>
        <p:txBody>
          <a:bodyPr wrap="square" rtlCol="0">
            <a:spAutoFit/>
          </a:bodyPr>
          <a:lstStyle/>
          <a:p>
            <a:r>
              <a:rPr lang="en-US" dirty="0" smtClean="0">
                <a:latin typeface="Poppins" charset="0"/>
                <a:cs typeface="Poppins" charset="0"/>
              </a:rPr>
              <a:t>3.     Segmented by mode of transport and route, which routes experience the most delays in terms of delivery gap and consignment volume?</a:t>
            </a:r>
          </a:p>
          <a:p>
            <a:endParaRPr lang="en-US" dirty="0" smtClean="0">
              <a:latin typeface="Poppins" charset="0"/>
              <a:cs typeface="Poppins" charset="0"/>
            </a:endParaRPr>
          </a:p>
          <a:p>
            <a:endParaRPr lang="en-US" dirty="0"/>
          </a:p>
        </p:txBody>
      </p:sp>
      <p:pic>
        <p:nvPicPr>
          <p:cNvPr id="5" name="Picture 4"/>
          <p:cNvPicPr/>
          <p:nvPr/>
        </p:nvPicPr>
        <p:blipFill>
          <a:blip r:embed="rId2"/>
          <a:srcRect/>
          <a:stretch>
            <a:fillRect/>
          </a:stretch>
        </p:blipFill>
        <p:spPr bwMode="auto">
          <a:xfrm>
            <a:off x="571472" y="1142990"/>
            <a:ext cx="5943600" cy="2736496"/>
          </a:xfrm>
          <a:prstGeom prst="rect">
            <a:avLst/>
          </a:prstGeom>
          <a:noFill/>
          <a:ln w="9525">
            <a:noFill/>
            <a:miter lim="800000"/>
            <a:headEnd/>
            <a:tailEnd/>
          </a:ln>
        </p:spPr>
      </p:pic>
      <p:sp>
        <p:nvSpPr>
          <p:cNvPr id="6" name="TextBox 5"/>
          <p:cNvSpPr txBox="1"/>
          <p:nvPr/>
        </p:nvSpPr>
        <p:spPr>
          <a:xfrm>
            <a:off x="571472" y="3857634"/>
            <a:ext cx="2428892" cy="307777"/>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Output</a:t>
            </a:r>
            <a:r>
              <a:rPr lang="en-US" sz="900" b="1" dirty="0" smtClean="0">
                <a:latin typeface="Poppins" charset="0"/>
                <a:cs typeface="Poppins" charset="0"/>
              </a:rPr>
              <a:t>: </a:t>
            </a:r>
            <a:endParaRPr lang="en-US" sz="900" b="1" dirty="0">
              <a:latin typeface="Poppins" charset="0"/>
              <a:cs typeface="Poppins" charset="0"/>
            </a:endParaRPr>
          </a:p>
        </p:txBody>
      </p:sp>
      <p:pic>
        <p:nvPicPr>
          <p:cNvPr id="7" name="Picture 6"/>
          <p:cNvPicPr/>
          <p:nvPr/>
        </p:nvPicPr>
        <p:blipFill>
          <a:blip r:embed="rId3"/>
          <a:srcRect/>
          <a:stretch>
            <a:fillRect/>
          </a:stretch>
        </p:blipFill>
        <p:spPr bwMode="auto">
          <a:xfrm>
            <a:off x="642910" y="4171950"/>
            <a:ext cx="5917991" cy="971550"/>
          </a:xfrm>
          <a:prstGeom prst="rect">
            <a:avLst/>
          </a:prstGeom>
          <a:noFill/>
          <a:ln w="9525">
            <a:noFill/>
            <a:miter lim="800000"/>
            <a:headEnd/>
            <a:tailEnd/>
          </a:ln>
        </p:spPr>
      </p:pic>
      <p:sp>
        <p:nvSpPr>
          <p:cNvPr id="8" name="TextBox 7"/>
          <p:cNvSpPr txBox="1"/>
          <p:nvPr/>
        </p:nvSpPr>
        <p:spPr>
          <a:xfrm>
            <a:off x="6786578" y="2928940"/>
            <a:ext cx="2214578" cy="2462213"/>
          </a:xfrm>
          <a:prstGeom prst="rect">
            <a:avLst/>
          </a:prstGeom>
          <a:noFill/>
        </p:spPr>
        <p:txBody>
          <a:bodyPr wrap="square" rtlCol="0">
            <a:spAutoFit/>
          </a:bodyPr>
          <a:lstStyle/>
          <a:p>
            <a:r>
              <a:rPr lang="en-US" b="1" dirty="0" smtClean="0">
                <a:solidFill>
                  <a:schemeClr val="dk1"/>
                </a:solidFill>
                <a:latin typeface="Poppins"/>
                <a:ea typeface="Poppins"/>
                <a:cs typeface="Poppins"/>
                <a:sym typeface="Poppins"/>
              </a:rPr>
              <a:t>Analysis: </a:t>
            </a:r>
            <a:r>
              <a:rPr lang="en-US" dirty="0" smtClean="0">
                <a:latin typeface="Poppins" charset="0"/>
                <a:cs typeface="Poppins" charset="0"/>
              </a:rPr>
              <a:t>80% of high delivery gaps occur in Surface mode, 20% in Express—primarily on routes like</a:t>
            </a:r>
            <a:r>
              <a:rPr lang="en-US" b="1" dirty="0" smtClean="0">
                <a:solidFill>
                  <a:schemeClr val="dk1"/>
                </a:solidFill>
                <a:latin typeface="Poppins"/>
                <a:ea typeface="Poppins"/>
                <a:cs typeface="Poppins"/>
                <a:sym typeface="Poppins"/>
              </a:rPr>
              <a:t> Nagpur–Kochi, Chennai–Patna, </a:t>
            </a:r>
            <a:r>
              <a:rPr lang="en-US" dirty="0" smtClean="0">
                <a:latin typeface="Poppins" charset="0"/>
                <a:cs typeface="Poppins" charset="0"/>
              </a:rPr>
              <a:t>etc., with 25–40 consignment volume each.</a:t>
            </a:r>
          </a:p>
          <a:p>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1284</Words>
  <PresentationFormat>On-screen Show (16:9)</PresentationFormat>
  <Paragraphs>141</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Poppins</vt:lpstr>
      <vt:lpstr>Wingdings</vt:lpstr>
      <vt:lpstr>Nunito Light</vt:lpstr>
      <vt:lpstr>Industrial Preliminary Project by Slidesgo</vt:lpstr>
      <vt:lpstr>DTDC Courier Insights:</vt:lpstr>
      <vt:lpstr>Project Introduction</vt:lpstr>
      <vt:lpstr>Project Objective </vt:lpstr>
      <vt:lpstr>Logistics performance indicators</vt:lpstr>
      <vt:lpstr>Slide 5</vt:lpstr>
      <vt:lpstr>Slide 6</vt:lpstr>
      <vt:lpstr>Important SQL Snippets </vt:lpstr>
      <vt:lpstr>Slide 8</vt:lpstr>
      <vt:lpstr>Slide 9</vt:lpstr>
      <vt:lpstr>Slide 10</vt:lpstr>
      <vt:lpstr>Slide 11</vt:lpstr>
      <vt:lpstr>Slide 12</vt:lpstr>
      <vt:lpstr>Slide 13</vt:lpstr>
      <vt:lpstr>Slide 14</vt:lpstr>
      <vt:lpstr>Slide 15</vt:lpstr>
      <vt:lpstr>Slide 16</vt:lpstr>
      <vt:lpstr>Key Insights and Findings:</vt:lpstr>
      <vt:lpstr>Slide 18</vt:lpstr>
      <vt:lpstr>Slide 19</vt:lpstr>
      <vt:lpstr>Conclusion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DTDC Courier Insights:</dc:title>
  <dc:creator>Dell</dc:creator>
  <cp:lastModifiedBy>Dell</cp:lastModifiedBy>
  <cp:revision>19</cp:revision>
  <dcterms:modified xsi:type="dcterms:W3CDTF">2025-08-06T17:48:46Z</dcterms:modified>
</cp:coreProperties>
</file>