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nva Sans Bold" panose="020B0604020202020204" charset="0"/>
      <p:regular r:id="rId6"/>
    </p:embeddedFont>
    <p:embeddedFont>
      <p:font typeface="Lato" panose="020F0502020204030203" pitchFamily="34" charset="0"/>
      <p:regular r:id="rId7"/>
    </p:embeddedFont>
    <p:embeddedFont>
      <p:font typeface="Lato Bold" panose="020F0502020204030203" charset="0"/>
      <p:regular r:id="rId8"/>
    </p:embeddedFont>
    <p:embeddedFont>
      <p:font typeface="Poppi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461" y="356675"/>
            <a:ext cx="17308099" cy="9241734"/>
            <a:chOff x="0" y="0"/>
            <a:chExt cx="4558512" cy="2434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8000" y="3529921"/>
            <a:ext cx="15583364" cy="12448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347"/>
              </a:lnSpc>
            </a:pPr>
            <a:r>
              <a:rPr lang="en-US" sz="4000" b="1" dirty="0">
                <a:solidFill>
                  <a:srgbClr val="F2BE47"/>
                </a:solidFill>
                <a:latin typeface="Poppins Bold"/>
                <a:ea typeface="Poppins Bold"/>
                <a:cs typeface="Poppins Bold"/>
                <a:sym typeface="Poppins Bold"/>
              </a:rPr>
              <a:t>RANSOMWARE EARLY DETECTION &amp; RESPONSE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26609" y="5836273"/>
            <a:ext cx="3532232" cy="1350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: Exception Handlers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Lead :Shubham Pethkar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 : Rohit Mali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Team member :Utkarsh Rane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83868" y="754920"/>
            <a:ext cx="15720265" cy="2409714"/>
            <a:chOff x="0" y="0"/>
            <a:chExt cx="20960353" cy="3212952"/>
          </a:xfrm>
        </p:grpSpPr>
        <p:sp>
          <p:nvSpPr>
            <p:cNvPr id="9" name="Freeform 9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3470" b="-20167"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PCET’S 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PIMPRI CHINCHWAD COLLEGE OFENGINEERING,PUNE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842" r="-2842" b="-4297"/>
              </a:stretch>
            </a:blipFill>
          </p:spPr>
        </p:sp>
        <p:grpSp>
          <p:nvGrpSpPr>
            <p:cNvPr id="12" name="Group 12"/>
            <p:cNvGrpSpPr/>
            <p:nvPr/>
          </p:nvGrpSpPr>
          <p:grpSpPr>
            <a:xfrm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40485" tIns="40485" rIns="40485" bIns="40485" rtlCol="0" anchor="ctr"/>
              <a:lstStyle/>
              <a:p>
                <a:pPr algn="ctr">
                  <a:lnSpc>
                    <a:spcPts val="3777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0" b="-920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GDGC PCCOE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600" y="522633"/>
            <a:ext cx="17308099" cy="9241734"/>
            <a:chOff x="0" y="0"/>
            <a:chExt cx="4558512" cy="2434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61385" y="3547966"/>
            <a:ext cx="461876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How it Addresses the Problem: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72201" y="3547966"/>
            <a:ext cx="4404469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Innovation and Uniqueness: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6871" y="3547966"/>
            <a:ext cx="4197636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Overview of the Solution: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14363" y="763550"/>
            <a:ext cx="15720265" cy="2409714"/>
            <a:chOff x="0" y="0"/>
            <a:chExt cx="20960353" cy="32129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842" r="-2842" b="-4297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3470" b="-20167"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PCET’S 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PIMPRI CHINCHWAD COLLEGE OFENGINEERING,PUNE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7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920" b="-920"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GDGC PCCOE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15DC25E-3F6B-6DC8-75F9-BEE87DB1B534}"/>
              </a:ext>
            </a:extLst>
          </p:cNvPr>
          <p:cNvSpPr txBox="1"/>
          <p:nvPr/>
        </p:nvSpPr>
        <p:spPr>
          <a:xfrm>
            <a:off x="1999177" y="4675570"/>
            <a:ext cx="457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1)Brief Description: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AI-powered real-time ransomware detection &amp; response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Uses machine learning (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&amp; Random Forest) for early threat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Implements real-time monitoring and automated mitigation.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2)Goal:</a:t>
            </a:r>
          </a:p>
          <a:p>
            <a:r>
              <a:rPr lang="en-US" sz="2000" dirty="0">
                <a:solidFill>
                  <a:schemeClr val="bg1"/>
                </a:solidFill>
              </a:rPr>
              <a:t> Prevent ransomware attacks  before encryption starts.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1132A-626D-24EA-2286-9DF8B4AEC5CA}"/>
              </a:ext>
            </a:extLst>
          </p:cNvPr>
          <p:cNvSpPr txBox="1"/>
          <p:nvPr/>
        </p:nvSpPr>
        <p:spPr>
          <a:xfrm>
            <a:off x="7162800" y="4934859"/>
            <a:ext cx="54335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1)Current 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Ransomware encrypts data before detection, causing irreversible damage.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2)Proposed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Real-time monitoring of system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AI-driven threat analysis using historical &amp; behavioral patterns.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Automated response mechanism to block and contain threats.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28F88F-4BE2-4119-5ED9-54ADFFD40BB9}"/>
              </a:ext>
            </a:extLst>
          </p:cNvPr>
          <p:cNvSpPr txBox="1"/>
          <p:nvPr/>
        </p:nvSpPr>
        <p:spPr>
          <a:xfrm>
            <a:off x="13505653" y="4934859"/>
            <a:ext cx="381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Real-time AI-powered detection instead of signature-based approaches.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Dual-model approach (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+ Random Forest) for high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Automated response mechanism (process termination, isolation, alerting).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Scalable and adaptable to different environments (home, enterprise, cloud).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7786" y="522633"/>
            <a:ext cx="17308099" cy="9241734"/>
            <a:chOff x="0" y="0"/>
            <a:chExt cx="4558512" cy="24340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8512" cy="24721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011079" y="-2759658"/>
            <a:ext cx="9744477" cy="7040385"/>
          </a:xfrm>
          <a:custGeom>
            <a:avLst/>
            <a:gdLst/>
            <a:ahLst/>
            <a:cxnLst/>
            <a:rect l="l" t="t" r="r" b="b"/>
            <a:pathLst>
              <a:path w="9744477" h="7040385">
                <a:moveTo>
                  <a:pt x="0" y="0"/>
                </a:moveTo>
                <a:lnTo>
                  <a:pt x="9744477" y="0"/>
                </a:lnTo>
                <a:lnTo>
                  <a:pt x="9744477" y="7040385"/>
                </a:lnTo>
                <a:lnTo>
                  <a:pt x="0" y="7040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785873" y="3614212"/>
            <a:ext cx="4023122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Integration &amp; Scalability: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198610" y="3577382"/>
            <a:ext cx="3936042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Key Algorithms/Processes: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363" y="3357037"/>
            <a:ext cx="5047857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Key Technologies/Frameworks: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14363" y="760535"/>
            <a:ext cx="15720265" cy="2409714"/>
            <a:chOff x="0" y="0"/>
            <a:chExt cx="20960353" cy="32129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842" r="-2842" b="-4297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3470" b="-20167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PCET’S 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PIMPRI CHINCHWAD COLLEGE OFENGINEERING,PUNE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7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20" b="-92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GDGC PCCOE 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2862BC-1CEC-6927-09F9-6A9D2248988A}"/>
              </a:ext>
            </a:extLst>
          </p:cNvPr>
          <p:cNvSpPr txBox="1"/>
          <p:nvPr/>
        </p:nvSpPr>
        <p:spPr>
          <a:xfrm>
            <a:off x="1066655" y="4839042"/>
            <a:ext cx="46929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Machine Learning: 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, Random </a:t>
            </a:r>
            <a:r>
              <a:rPr lang="en-US" sz="2000" dirty="0" err="1">
                <a:solidFill>
                  <a:schemeClr val="bg1"/>
                </a:solidFill>
              </a:rPr>
              <a:t>ForestData</a:t>
            </a:r>
            <a:r>
              <a:rPr lang="en-US" sz="2000" dirty="0">
                <a:solidFill>
                  <a:schemeClr val="bg1"/>
                </a:solidFill>
              </a:rPr>
              <a:t> Processing: Pandas, NumPy, Scikit-</a:t>
            </a:r>
            <a:r>
              <a:rPr lang="en-US" sz="2000" dirty="0" err="1">
                <a:solidFill>
                  <a:schemeClr val="bg1"/>
                </a:solidFill>
              </a:rPr>
              <a:t>learnSystem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Monitoring: OS-level API hooks, Sysmon logs, process monitoring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Mechanism: Python scripts, PowerShell, Linux shell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commandsDeployment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UI for user interaction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CED08-6658-5BD8-7A5A-3AB40E7164D3}"/>
              </a:ext>
            </a:extLst>
          </p:cNvPr>
          <p:cNvSpPr txBox="1"/>
          <p:nvPr/>
        </p:nvSpPr>
        <p:spPr>
          <a:xfrm>
            <a:off x="6629400" y="5143500"/>
            <a:ext cx="57517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1) Integrity and </a:t>
            </a:r>
            <a:r>
              <a:rPr lang="en-US" sz="2000" dirty="0" err="1">
                <a:solidFill>
                  <a:schemeClr val="bg1"/>
                </a:solidFill>
              </a:rPr>
              <a:t>ScalabilityIntegrity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Measures:Ensuring</a:t>
            </a:r>
            <a:r>
              <a:rPr lang="en-US" sz="2000" dirty="0">
                <a:solidFill>
                  <a:schemeClr val="bg1"/>
                </a:solidFill>
              </a:rPr>
              <a:t> model accuracy through continuous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Using secure data pipelines to avoid model poisoning.</a:t>
            </a:r>
          </a:p>
          <a:p>
            <a:r>
              <a:rPr lang="en-US" sz="2000" dirty="0">
                <a:solidFill>
                  <a:schemeClr val="bg1"/>
                </a:solidFill>
              </a:rPr>
              <a:t>2) Scalability Aspects: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be deployed on individual systems &amp; cloud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Optimized ML models for real-time performance.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2ADB3-64DE-477A-C4A6-0B0F8ED53D4C}"/>
              </a:ext>
            </a:extLst>
          </p:cNvPr>
          <p:cNvSpPr txBox="1"/>
          <p:nvPr/>
        </p:nvSpPr>
        <p:spPr>
          <a:xfrm>
            <a:off x="12381149" y="5372100"/>
            <a:ext cx="51448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&amp; Random </a:t>
            </a:r>
            <a:r>
              <a:rPr lang="en-US" sz="2000" dirty="0" err="1">
                <a:solidFill>
                  <a:schemeClr val="bg1"/>
                </a:solidFill>
              </a:rPr>
              <a:t>Forest:Used</a:t>
            </a:r>
            <a:r>
              <a:rPr lang="en-US" sz="2000" dirty="0">
                <a:solidFill>
                  <a:schemeClr val="bg1"/>
                </a:solidFill>
              </a:rPr>
              <a:t> for feature selection &amp;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Detects anomalies based on process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Behavioral Analysis </a:t>
            </a:r>
            <a:r>
              <a:rPr lang="en-US" sz="2000" dirty="0" err="1">
                <a:solidFill>
                  <a:schemeClr val="bg1"/>
                </a:solidFill>
              </a:rPr>
              <a:t>Algorithms:Tracks</a:t>
            </a:r>
            <a:r>
              <a:rPr lang="en-US" sz="2000" dirty="0">
                <a:solidFill>
                  <a:schemeClr val="bg1"/>
                </a:solidFill>
              </a:rPr>
              <a:t> process execution, file modifications, network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Threshold-based Anomaly Detection: Flags suspicious activity based on deviations from normal patterns.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4738" y="669968"/>
            <a:ext cx="16363502" cy="2244868"/>
          </a:xfrm>
          <a:custGeom>
            <a:avLst/>
            <a:gdLst/>
            <a:ahLst/>
            <a:cxnLst/>
            <a:rect l="l" t="t" r="r" b="b"/>
            <a:pathLst>
              <a:path w="16363502" h="2244868">
                <a:moveTo>
                  <a:pt x="0" y="0"/>
                </a:moveTo>
                <a:lnTo>
                  <a:pt x="16363502" y="0"/>
                </a:lnTo>
                <a:lnTo>
                  <a:pt x="16363502" y="2244867"/>
                </a:lnTo>
                <a:lnTo>
                  <a:pt x="0" y="2244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109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89950" y="522633"/>
            <a:ext cx="17308099" cy="9241734"/>
            <a:chOff x="0" y="0"/>
            <a:chExt cx="4558512" cy="24340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58512" cy="2434037"/>
            </a:xfrm>
            <a:custGeom>
              <a:avLst/>
              <a:gdLst/>
              <a:ahLst/>
              <a:cxnLst/>
              <a:rect l="l" t="t" r="r" b="b"/>
              <a:pathLst>
                <a:path w="4558512" h="2434037">
                  <a:moveTo>
                    <a:pt x="8946" y="0"/>
                  </a:moveTo>
                  <a:lnTo>
                    <a:pt x="4549566" y="0"/>
                  </a:lnTo>
                  <a:cubicBezTo>
                    <a:pt x="4551938" y="0"/>
                    <a:pt x="4554214" y="943"/>
                    <a:pt x="4555891" y="2620"/>
                  </a:cubicBezTo>
                  <a:cubicBezTo>
                    <a:pt x="4557569" y="4298"/>
                    <a:pt x="4558512" y="6573"/>
                    <a:pt x="4558512" y="8946"/>
                  </a:cubicBezTo>
                  <a:lnTo>
                    <a:pt x="4558512" y="2425091"/>
                  </a:lnTo>
                  <a:cubicBezTo>
                    <a:pt x="4558512" y="2427464"/>
                    <a:pt x="4557569" y="2429739"/>
                    <a:pt x="4555891" y="2431417"/>
                  </a:cubicBezTo>
                  <a:cubicBezTo>
                    <a:pt x="4554214" y="2433095"/>
                    <a:pt x="4551938" y="2434037"/>
                    <a:pt x="4549566" y="2434037"/>
                  </a:cubicBezTo>
                  <a:lnTo>
                    <a:pt x="8946" y="2434037"/>
                  </a:lnTo>
                  <a:cubicBezTo>
                    <a:pt x="6573" y="2434037"/>
                    <a:pt x="4298" y="2433095"/>
                    <a:pt x="2620" y="2431417"/>
                  </a:cubicBezTo>
                  <a:cubicBezTo>
                    <a:pt x="943" y="2429739"/>
                    <a:pt x="0" y="2427464"/>
                    <a:pt x="0" y="2425091"/>
                  </a:cubicBezTo>
                  <a:lnTo>
                    <a:pt x="0" y="8946"/>
                  </a:lnTo>
                  <a:cubicBezTo>
                    <a:pt x="0" y="6573"/>
                    <a:pt x="943" y="4298"/>
                    <a:pt x="2620" y="2620"/>
                  </a:cubicBezTo>
                  <a:cubicBezTo>
                    <a:pt x="4298" y="943"/>
                    <a:pt x="6573" y="0"/>
                    <a:pt x="8946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4558512" cy="2567387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algn="ctr">
                <a:lnSpc>
                  <a:spcPts val="3666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4312" y="3456135"/>
            <a:ext cx="4804434" cy="1377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69"/>
              </a:lnSpc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Feasibility Analysis:</a:t>
            </a:r>
          </a:p>
          <a:p>
            <a:pPr algn="just">
              <a:lnSpc>
                <a:spcPts val="3220"/>
              </a:lnSpc>
            </a:pPr>
            <a:endParaRPr lang="en-US" sz="2900" b="1">
              <a:solidFill>
                <a:srgbClr val="F2BE47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just">
              <a:lnSpc>
                <a:spcPts val="3220"/>
              </a:lnSpc>
            </a:pPr>
            <a:endParaRPr lang="en-US" sz="2900" b="1">
              <a:solidFill>
                <a:srgbClr val="F2BE47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104232" y="3440811"/>
            <a:ext cx="5586281" cy="105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3"/>
              </a:lnSpc>
            </a:pPr>
            <a:r>
              <a:rPr lang="en-US" sz="2900" b="1" dirty="0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Potential Challenges and Risks:</a:t>
            </a:r>
          </a:p>
          <a:p>
            <a:pPr algn="l">
              <a:lnSpc>
                <a:spcPts val="3362"/>
              </a:lnSpc>
            </a:pPr>
            <a:endParaRPr lang="en-US" sz="1899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219271" y="3456135"/>
            <a:ext cx="5494435" cy="1140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sz="2900" b="1">
                <a:solidFill>
                  <a:srgbClr val="F2BE47"/>
                </a:solidFill>
                <a:latin typeface="Lato Bold"/>
                <a:ea typeface="Lato Bold"/>
                <a:cs typeface="Lato Bold"/>
                <a:sym typeface="Lato Bold"/>
              </a:rPr>
              <a:t>Strategies for Overcoming Challenges: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83868" y="826426"/>
            <a:ext cx="15720265" cy="2409714"/>
            <a:chOff x="0" y="0"/>
            <a:chExt cx="20960353" cy="321295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98354" cy="2835582"/>
            </a:xfrm>
            <a:custGeom>
              <a:avLst/>
              <a:gdLst/>
              <a:ahLst/>
              <a:cxnLst/>
              <a:rect l="l" t="t" r="r" b="b"/>
              <a:pathLst>
                <a:path w="2798354" h="2835582">
                  <a:moveTo>
                    <a:pt x="0" y="0"/>
                  </a:moveTo>
                  <a:lnTo>
                    <a:pt x="2798354" y="0"/>
                  </a:lnTo>
                  <a:lnTo>
                    <a:pt x="2798354" y="2835582"/>
                  </a:lnTo>
                  <a:lnTo>
                    <a:pt x="0" y="28355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842" r="-2842" b="-4297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414480" y="1863984"/>
              <a:ext cx="1937635" cy="1348967"/>
            </a:xfrm>
            <a:custGeom>
              <a:avLst/>
              <a:gdLst/>
              <a:ahLst/>
              <a:cxnLst/>
              <a:rect l="l" t="t" r="r" b="b"/>
              <a:pathLst>
                <a:path w="1937635" h="1348967">
                  <a:moveTo>
                    <a:pt x="0" y="0"/>
                  </a:moveTo>
                  <a:lnTo>
                    <a:pt x="1937635" y="0"/>
                  </a:lnTo>
                  <a:lnTo>
                    <a:pt x="1937635" y="1348968"/>
                  </a:lnTo>
                  <a:lnTo>
                    <a:pt x="0" y="134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3470" b="-20167"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90321" y="167939"/>
              <a:ext cx="17611180" cy="1004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PCET’S </a:t>
              </a:r>
            </a:p>
            <a:p>
              <a:pPr algn="ctr">
                <a:lnSpc>
                  <a:spcPts val="3079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PIMPRI CHINCHWAD COLLEGE OFENGINEERING,PUNE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18571281" y="0"/>
              <a:ext cx="2389072" cy="2345864"/>
              <a:chOff x="0" y="0"/>
              <a:chExt cx="956438" cy="9391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956438" cy="939140"/>
              </a:xfrm>
              <a:custGeom>
                <a:avLst/>
                <a:gdLst/>
                <a:ahLst/>
                <a:cxnLst/>
                <a:rect l="l" t="t" r="r" b="b"/>
                <a:pathLst>
                  <a:path w="956438" h="939140">
                    <a:moveTo>
                      <a:pt x="478219" y="0"/>
                    </a:moveTo>
                    <a:cubicBezTo>
                      <a:pt x="214106" y="0"/>
                      <a:pt x="0" y="210234"/>
                      <a:pt x="0" y="469570"/>
                    </a:cubicBezTo>
                    <a:cubicBezTo>
                      <a:pt x="0" y="728907"/>
                      <a:pt x="214106" y="939140"/>
                      <a:pt x="478219" y="939140"/>
                    </a:cubicBezTo>
                    <a:cubicBezTo>
                      <a:pt x="742332" y="939140"/>
                      <a:pt x="956438" y="728907"/>
                      <a:pt x="956438" y="469570"/>
                    </a:cubicBezTo>
                    <a:cubicBezTo>
                      <a:pt x="956438" y="210234"/>
                      <a:pt x="742332" y="0"/>
                      <a:pt x="47821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89666" y="21369"/>
                <a:ext cx="777106" cy="82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777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8795053" y="219725"/>
              <a:ext cx="1941527" cy="1906413"/>
            </a:xfrm>
            <a:custGeom>
              <a:avLst/>
              <a:gdLst/>
              <a:ahLst/>
              <a:cxnLst/>
              <a:rect l="l" t="t" r="r" b="b"/>
              <a:pathLst>
                <a:path w="1941527" h="1906413">
                  <a:moveTo>
                    <a:pt x="0" y="0"/>
                  </a:moveTo>
                  <a:lnTo>
                    <a:pt x="1941528" y="0"/>
                  </a:lnTo>
                  <a:lnTo>
                    <a:pt x="1941528" y="1906414"/>
                  </a:lnTo>
                  <a:lnTo>
                    <a:pt x="0" y="1906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20" b="-920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723979" y="1379691"/>
              <a:ext cx="9318638" cy="4842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2BE4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GDGC PCCOE </a:t>
              </a:r>
            </a:p>
          </p:txBody>
        </p:sp>
      </p:grpSp>
      <p:sp>
        <p:nvSpPr>
          <p:cNvPr id="19" name="Rectangle 1">
            <a:extLst>
              <a:ext uri="{FF2B5EF4-FFF2-40B4-BE49-F238E27FC236}">
                <a16:creationId xmlns:a16="http://schemas.microsoft.com/office/drawing/2014/main" id="{462FE7C0-5D76-B987-4C70-F0CFA1230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Description: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real-time ransomware detection &amp; response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(XGBoost &amp; Random Forest)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early threat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and automated mitigation.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ransomware attacks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encryption starts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8479B9-10FC-691F-9851-2A93A546924F}"/>
              </a:ext>
            </a:extLst>
          </p:cNvPr>
          <p:cNvSpPr txBox="1"/>
          <p:nvPr/>
        </p:nvSpPr>
        <p:spPr>
          <a:xfrm>
            <a:off x="1283868" y="4686300"/>
            <a:ext cx="397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</a:t>
            </a:r>
            <a:r>
              <a:rPr lang="en-US" sz="2000" dirty="0" err="1">
                <a:solidFill>
                  <a:schemeClr val="bg1"/>
                </a:solidFill>
              </a:rPr>
              <a:t>Feasibility:Uses</a:t>
            </a:r>
            <a:r>
              <a:rPr lang="en-US" sz="2000" dirty="0">
                <a:solidFill>
                  <a:schemeClr val="bg1"/>
                </a:solidFill>
              </a:rPr>
              <a:t> existing ML frameworks &amp; real-time monitoring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Operational </a:t>
            </a:r>
            <a:r>
              <a:rPr lang="en-US" sz="2000" dirty="0" err="1">
                <a:solidFill>
                  <a:schemeClr val="bg1"/>
                </a:solidFill>
              </a:rPr>
              <a:t>Feasibility:Can</a:t>
            </a:r>
            <a:r>
              <a:rPr lang="en-US" sz="2000" dirty="0">
                <a:solidFill>
                  <a:schemeClr val="bg1"/>
                </a:solidFill>
              </a:rPr>
              <a:t> be integrated with existing security systems (SIEM, endpoint security).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Financial </a:t>
            </a:r>
            <a:r>
              <a:rPr lang="en-US" sz="2000" dirty="0" err="1">
                <a:solidFill>
                  <a:schemeClr val="bg1"/>
                </a:solidFill>
              </a:rPr>
              <a:t>Feasibility:Open-source</a:t>
            </a:r>
            <a:r>
              <a:rPr lang="en-US" sz="2000" dirty="0">
                <a:solidFill>
                  <a:schemeClr val="bg1"/>
                </a:solidFill>
              </a:rPr>
              <a:t> implementation with minimal infrastructure cost.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28B27-2367-8D83-2C42-913F9AD18214}"/>
              </a:ext>
            </a:extLst>
          </p:cNvPr>
          <p:cNvSpPr txBox="1"/>
          <p:nvPr/>
        </p:nvSpPr>
        <p:spPr>
          <a:xfrm>
            <a:off x="6207738" y="4854666"/>
            <a:ext cx="44602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Quality </a:t>
            </a:r>
            <a:r>
              <a:rPr lang="en-US" sz="2000" dirty="0" err="1">
                <a:solidFill>
                  <a:schemeClr val="bg1"/>
                </a:solidFill>
              </a:rPr>
              <a:t>Issues:Using</a:t>
            </a:r>
            <a:r>
              <a:rPr lang="en-US" sz="2000" dirty="0">
                <a:solidFill>
                  <a:schemeClr val="bg1"/>
                </a:solidFill>
              </a:rPr>
              <a:t> diverse ransomware datasets to improve model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False Positives &amp; </a:t>
            </a:r>
            <a:r>
              <a:rPr lang="en-US" sz="2000" dirty="0" err="1">
                <a:solidFill>
                  <a:schemeClr val="bg1"/>
                </a:solidFill>
              </a:rPr>
              <a:t>Negatives:Fine-tuning</a:t>
            </a:r>
            <a:r>
              <a:rPr lang="en-US" sz="2000" dirty="0">
                <a:solidFill>
                  <a:schemeClr val="bg1"/>
                </a:solidFill>
              </a:rPr>
              <a:t> models using feature engineering &amp; cross-validation.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Real-time Performance </a:t>
            </a:r>
            <a:r>
              <a:rPr lang="en-US" sz="2000" dirty="0" err="1">
                <a:solidFill>
                  <a:schemeClr val="bg1"/>
                </a:solidFill>
              </a:rPr>
              <a:t>Constraints:Optimizing</a:t>
            </a:r>
            <a:r>
              <a:rPr lang="en-US" sz="2000" dirty="0">
                <a:solidFill>
                  <a:schemeClr val="bg1"/>
                </a:solidFill>
              </a:rPr>
              <a:t> ML inference speed &amp; using lightweight monitoring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Bypassing &amp; Evasion </a:t>
            </a:r>
            <a:r>
              <a:rPr lang="en-US" sz="2000" dirty="0" err="1">
                <a:solidFill>
                  <a:schemeClr val="bg1"/>
                </a:solidFill>
              </a:rPr>
              <a:t>Risks:Implementing</a:t>
            </a:r>
            <a:r>
              <a:rPr lang="en-US" sz="2000" dirty="0">
                <a:solidFill>
                  <a:schemeClr val="bg1"/>
                </a:solidFill>
              </a:rPr>
              <a:t> adaptive models that learn from new threats.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4E8BD4-EA2F-9D13-2BAA-1EBA1269EBC7}"/>
              </a:ext>
            </a:extLst>
          </p:cNvPr>
          <p:cNvSpPr txBox="1"/>
          <p:nvPr/>
        </p:nvSpPr>
        <p:spPr>
          <a:xfrm>
            <a:off x="12045038" y="4709629"/>
            <a:ext cx="54345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Evasion by Advanced </a:t>
            </a:r>
            <a:r>
              <a:rPr lang="en-US" sz="2000" dirty="0" err="1">
                <a:solidFill>
                  <a:schemeClr val="bg1"/>
                </a:solidFill>
              </a:rPr>
              <a:t>Ransomware:Attackers</a:t>
            </a:r>
            <a:r>
              <a:rPr lang="en-US" sz="2000" dirty="0">
                <a:solidFill>
                  <a:schemeClr val="bg1"/>
                </a:solidFill>
              </a:rPr>
              <a:t> using AI to bypass ML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Computational </a:t>
            </a:r>
            <a:r>
              <a:rPr lang="en-US" sz="2000" dirty="0" err="1">
                <a:solidFill>
                  <a:schemeClr val="bg1"/>
                </a:solidFill>
              </a:rPr>
              <a:t>Overhead:Balancing</a:t>
            </a:r>
            <a:r>
              <a:rPr lang="en-US" sz="2000" dirty="0">
                <a:solidFill>
                  <a:schemeClr val="bg1"/>
                </a:solidFill>
              </a:rPr>
              <a:t> model complexity with real-time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Integration with Enterprise </a:t>
            </a:r>
            <a:r>
              <a:rPr lang="en-US" sz="2000" dirty="0" err="1">
                <a:solidFill>
                  <a:schemeClr val="bg1"/>
                </a:solidFill>
              </a:rPr>
              <a:t>Security:Ensuring</a:t>
            </a:r>
            <a:r>
              <a:rPr lang="en-US" sz="2000" dirty="0">
                <a:solidFill>
                  <a:schemeClr val="bg1"/>
                </a:solidFill>
              </a:rPr>
              <a:t> seamless deployment in existing security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545</Words>
  <Application>Microsoft Office PowerPoint</Application>
  <PresentationFormat>Custom</PresentationFormat>
  <Paragraphs>73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Poppins Bold</vt:lpstr>
      <vt:lpstr>Arial</vt:lpstr>
      <vt:lpstr>Lato Bold</vt:lpstr>
      <vt:lpstr>Canva Sans Bold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Elegant and Modern Startup Pitch Deck Presentation</dc:title>
  <dc:creator>shubham pethkar</dc:creator>
  <cp:lastModifiedBy>shubham pethkar</cp:lastModifiedBy>
  <cp:revision>2</cp:revision>
  <dcterms:created xsi:type="dcterms:W3CDTF">2006-08-16T00:00:00Z</dcterms:created>
  <dcterms:modified xsi:type="dcterms:W3CDTF">2025-03-02T05:21:20Z</dcterms:modified>
  <dc:identifier>DAGSJ6XcRzY</dc:identifier>
</cp:coreProperties>
</file>