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56" r:id="rId4"/>
    <p:sldId id="257" r:id="rId5"/>
    <p:sldId id="259" r:id="rId6"/>
    <p:sldId id="279" r:id="rId7"/>
    <p:sldId id="260" r:id="rId8"/>
    <p:sldId id="277" r:id="rId9"/>
    <p:sldId id="278" r:id="rId10"/>
  </p:sldIdLst>
  <p:sldSz cx="14630400" cy="8229600"/>
  <p:notesSz cx="8229600" cy="146304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Tahoma Bold"/>
      <p:bold r:id="rId25"/>
    </p:embeddedFont>
    <p:embeddedFont>
      <p:font typeface="Times New Roman Bold" panose="02020803070505020304" pitchFamily="18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E42EE-DC4A-4F35-BDDF-7C95971AF753}" v="33" dt="2025-02-24T13:35:2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ethkar" userId="2855abf096d5347b" providerId="LiveId" clId="{03B221CA-7437-4165-8027-CFC5B06A381E}"/>
    <pc:docChg chg="undo custSel modSld">
      <pc:chgData name="shubham pethkar" userId="2855abf096d5347b" providerId="LiveId" clId="{03B221CA-7437-4165-8027-CFC5B06A381E}" dt="2025-02-24T14:33:07.618" v="12" actId="1076"/>
      <pc:docMkLst>
        <pc:docMk/>
      </pc:docMkLst>
      <pc:sldChg chg="addSp delSp modSp mod">
        <pc:chgData name="shubham pethkar" userId="2855abf096d5347b" providerId="LiveId" clId="{03B221CA-7437-4165-8027-CFC5B06A381E}" dt="2025-02-24T14:33:07.618" v="12" actId="1076"/>
        <pc:sldMkLst>
          <pc:docMk/>
          <pc:sldMk cId="0" sldId="260"/>
        </pc:sldMkLst>
        <pc:picChg chg="del">
          <ac:chgData name="shubham pethkar" userId="2855abf096d5347b" providerId="LiveId" clId="{03B221CA-7437-4165-8027-CFC5B06A381E}" dt="2025-02-24T14:32:29.739" v="9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shubham pethkar" userId="2855abf096d5347b" providerId="LiveId" clId="{03B221CA-7437-4165-8027-CFC5B06A381E}" dt="2025-02-24T14:33:07.618" v="12" actId="1076"/>
          <ac:picMkLst>
            <pc:docMk/>
            <pc:sldMk cId="0" sldId="260"/>
            <ac:picMk id="21" creationId="{6FB823E2-85B9-5B83-D1D2-96ACD17263D5}"/>
          </ac:picMkLst>
        </pc:picChg>
      </pc:sldChg>
      <pc:sldChg chg="delSp modSp mod">
        <pc:chgData name="shubham pethkar" userId="2855abf096d5347b" providerId="LiveId" clId="{03B221CA-7437-4165-8027-CFC5B06A381E}" dt="2025-02-24T14:30:56.474" v="8" actId="1076"/>
        <pc:sldMkLst>
          <pc:docMk/>
          <pc:sldMk cId="2763929906" sldId="262"/>
        </pc:sldMkLst>
        <pc:spChg chg="mod">
          <ac:chgData name="shubham pethkar" userId="2855abf096d5347b" providerId="LiveId" clId="{03B221CA-7437-4165-8027-CFC5B06A381E}" dt="2025-02-24T14:30:56.474" v="8" actId="1076"/>
          <ac:spMkLst>
            <pc:docMk/>
            <pc:sldMk cId="2763929906" sldId="262"/>
            <ac:spMk id="3" creationId="{FF80AA9B-6D0D-BAA5-FAB6-C33C4315000E}"/>
          </ac:spMkLst>
        </pc:spChg>
        <pc:spChg chg="mod">
          <ac:chgData name="shubham pethkar" userId="2855abf096d5347b" providerId="LiveId" clId="{03B221CA-7437-4165-8027-CFC5B06A381E}" dt="2025-02-24T14:30:47.503" v="6" actId="1076"/>
          <ac:spMkLst>
            <pc:docMk/>
            <pc:sldMk cId="2763929906" sldId="262"/>
            <ac:spMk id="4" creationId="{E1E30B0A-167D-EDCD-44F7-97D275E0C72B}"/>
          </ac:spMkLst>
        </pc:spChg>
        <pc:picChg chg="del">
          <ac:chgData name="shubham pethkar" userId="2855abf096d5347b" providerId="LiveId" clId="{03B221CA-7437-4165-8027-CFC5B06A381E}" dt="2025-02-24T14:29:54.625" v="0" actId="478"/>
          <ac:picMkLst>
            <pc:docMk/>
            <pc:sldMk cId="2763929906" sldId="262"/>
            <ac:picMk id="2" creationId="{7C722855-DB31-CA0B-74D0-742D802841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6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3E49-CBE8-39FF-C0F1-7BE5AC52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61679-A3DB-6FAB-D2F8-684D89924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C15CD-D8E3-6117-A543-D7E9DB28B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0B208-ED91-25C1-22B6-45B022131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6F52-B522-4625-9079-2042185F736A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/>
          <p:cNvSpPr/>
          <p:nvPr userDrawn="1"/>
        </p:nvSpPr>
        <p:spPr>
          <a:xfrm>
            <a:off x="-60403" y="3049"/>
            <a:ext cx="14630399" cy="8229599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r="-11"/>
            </a:stretch>
          </a:blipFill>
        </p:spPr>
      </p:sp>
      <p:grpSp>
        <p:nvGrpSpPr>
          <p:cNvPr id="6" name="Group 3"/>
          <p:cNvGrpSpPr/>
          <p:nvPr userDrawn="1"/>
        </p:nvGrpSpPr>
        <p:grpSpPr>
          <a:xfrm>
            <a:off x="-56470" y="3048"/>
            <a:ext cx="698998" cy="8226552"/>
            <a:chOff x="0" y="0"/>
            <a:chExt cx="4114800" cy="13710920"/>
          </a:xfrm>
        </p:grpSpPr>
        <p:sp>
          <p:nvSpPr>
            <p:cNvPr id="7" name="Freeform 4"/>
            <p:cNvSpPr/>
            <p:nvPr/>
          </p:nvSpPr>
          <p:spPr>
            <a:xfrm>
              <a:off x="0" y="0"/>
              <a:ext cx="4114800" cy="13710665"/>
            </a:xfrm>
            <a:custGeom>
              <a:avLst/>
              <a:gdLst/>
              <a:ahLst/>
              <a:cxnLst/>
              <a:rect l="l" t="t" r="r" b="b"/>
              <a:pathLst>
                <a:path w="4114800" h="13710665">
                  <a:moveTo>
                    <a:pt x="4114800" y="13710665"/>
                  </a:moveTo>
                  <a:lnTo>
                    <a:pt x="0" y="13710665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13710665"/>
                  </a:lnTo>
                  <a:close/>
                </a:path>
              </a:pathLst>
            </a:custGeom>
            <a:solidFill>
              <a:srgbClr val="583C8F"/>
            </a:solidFill>
          </p:spPr>
        </p:sp>
      </p:grpSp>
    </p:spTree>
    <p:extLst>
      <p:ext uri="{BB962C8B-B14F-4D97-AF65-F5344CB8AC3E}">
        <p14:creationId xmlns:p14="http://schemas.microsoft.com/office/powerpoint/2010/main" val="29679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lmentbisaillon/fake-and-real-news-datase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82064" TargetMode="External"/><Relationship Id="rId2" Type="http://schemas.openxmlformats.org/officeDocument/2006/relationships/hyperlink" Target="https://ieeexplore.ieee.org/document/875904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implilearn.com/tutorials/machine-learning-tutorial/fake-news-detection-using-machine-learning" TargetMode="External"/><Relationship Id="rId4" Type="http://schemas.openxmlformats.org/officeDocument/2006/relationships/hyperlink" Target="https://www.kaggle.com/code/jillanisofttech/fake-news-detection-using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8619" y="-3047"/>
            <a:ext cx="14630399" cy="8229599"/>
          </a:xfrm>
          <a:custGeom>
            <a:avLst/>
            <a:gdLst/>
            <a:ahLst/>
            <a:cxnLst/>
            <a:rect l="l" t="t" r="r" b="b"/>
            <a:pathLst>
              <a:path w="18287999" h="10286999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r="-1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470" y="3048"/>
            <a:ext cx="698998" cy="8226552"/>
            <a:chOff x="0" y="0"/>
            <a:chExt cx="4114800" cy="137109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14800" cy="13710665"/>
            </a:xfrm>
            <a:custGeom>
              <a:avLst/>
              <a:gdLst/>
              <a:ahLst/>
              <a:cxnLst/>
              <a:rect l="l" t="t" r="r" b="b"/>
              <a:pathLst>
                <a:path w="4114800" h="13710665">
                  <a:moveTo>
                    <a:pt x="4114800" y="13710665"/>
                  </a:moveTo>
                  <a:lnTo>
                    <a:pt x="0" y="13710665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13710665"/>
                  </a:lnTo>
                  <a:close/>
                </a:path>
              </a:pathLst>
            </a:custGeom>
            <a:solidFill>
              <a:srgbClr val="583C8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067175" y="3296852"/>
            <a:ext cx="8953499" cy="2117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15" b="1" u="sng" spc="18" dirty="0">
                <a:solidFill>
                  <a:srgbClr val="583C8F"/>
                </a:solidFill>
                <a:latin typeface="Tahoma Bold"/>
                <a:ea typeface="Tahoma Bold"/>
                <a:cs typeface="Tahoma Bold"/>
                <a:sym typeface="Tahoma Bold"/>
                <a:hlinkClick r:id="" action="ppaction://noaction"/>
              </a:rPr>
              <a:t>Title: Fake news detection</a:t>
            </a:r>
          </a:p>
          <a:p>
            <a:pPr algn="ctr">
              <a:lnSpc>
                <a:spcPts val="5882"/>
              </a:lnSpc>
            </a:pPr>
            <a:endParaRPr lang="en-US" sz="3715" b="1" u="sng" spc="18" dirty="0">
              <a:solidFill>
                <a:srgbClr val="583C8F"/>
              </a:solidFill>
              <a:latin typeface="Tahoma Bold"/>
              <a:ea typeface="Tahoma Bold"/>
              <a:cs typeface="Tahoma Bold"/>
              <a:sym typeface="Tahoma Bold"/>
              <a:hlinkClick r:id="" action="ppaction://noaction"/>
            </a:endParaRPr>
          </a:p>
          <a:p>
            <a:pPr algn="ctr">
              <a:lnSpc>
                <a:spcPts val="6222"/>
              </a:lnSpc>
            </a:pPr>
            <a:endParaRPr lang="en-US" sz="3715" b="1" u="sng" spc="18" dirty="0">
              <a:solidFill>
                <a:srgbClr val="583C8F"/>
              </a:solidFill>
              <a:latin typeface="Tahoma Bold"/>
              <a:ea typeface="Tahoma Bold"/>
              <a:cs typeface="Tahoma Bold"/>
              <a:sym typeface="Tahoma Bold"/>
              <a:hlinkClick r:id="" action="ppaction://noacti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50720" y="5967340"/>
            <a:ext cx="5155861" cy="1954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475" spc="144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Presented by: (Group No: 15 )</a:t>
            </a:r>
          </a:p>
          <a:p>
            <a:pPr>
              <a:lnSpc>
                <a:spcPts val="2970"/>
              </a:lnSpc>
            </a:pP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Kunal </a:t>
            </a:r>
            <a:r>
              <a:rPr lang="en-US" sz="2475" spc="-7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Pawara</a:t>
            </a: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(122B1F099)</a:t>
            </a:r>
          </a:p>
          <a:p>
            <a:pPr>
              <a:lnSpc>
                <a:spcPts val="2970"/>
              </a:lnSpc>
            </a:pP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Shubham </a:t>
            </a:r>
            <a:r>
              <a:rPr lang="en-US" sz="2475" spc="-7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Pethkar</a:t>
            </a: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(122B1F100)</a:t>
            </a:r>
          </a:p>
          <a:p>
            <a:pPr>
              <a:lnSpc>
                <a:spcPts val="2970"/>
              </a:lnSpc>
            </a:pP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Arunima </a:t>
            </a:r>
            <a:r>
              <a:rPr lang="en-US" sz="2475" spc="-7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Pingali</a:t>
            </a:r>
            <a:r>
              <a:rPr lang="en-US" sz="2475" spc="-7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(122B1F101)</a:t>
            </a:r>
          </a:p>
          <a:p>
            <a:pPr>
              <a:lnSpc>
                <a:spcPts val="3395"/>
              </a:lnSpc>
            </a:pPr>
            <a:endParaRPr lang="en-US" sz="2475" spc="-7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56101" y="6998716"/>
            <a:ext cx="4886619" cy="378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5"/>
              </a:lnSpc>
              <a:spcBef>
                <a:spcPct val="0"/>
              </a:spcBef>
            </a:pP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 : Dr. Rajesh </a:t>
            </a:r>
            <a:r>
              <a:rPr lang="en-US" sz="223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Phursule</a:t>
            </a:r>
            <a:endParaRPr lang="en-US" sz="22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78103" y="277889"/>
            <a:ext cx="10245566" cy="1317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175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Pimpri</a:t>
            </a:r>
            <a:r>
              <a:rPr lang="en-US" sz="17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75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Chinchwad</a:t>
            </a:r>
            <a:r>
              <a:rPr lang="en-US" sz="17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Education Trust’s</a:t>
            </a:r>
          </a:p>
          <a:p>
            <a:pPr algn="ctr">
              <a:lnSpc>
                <a:spcPts val="3023"/>
              </a:lnSpc>
              <a:spcBef>
                <a:spcPct val="0"/>
              </a:spcBef>
            </a:pPr>
            <a:r>
              <a:rPr lang="en-US" sz="215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Pimpri</a:t>
            </a:r>
            <a:r>
              <a:rPr lang="en-US" sz="215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15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Chinchwad</a:t>
            </a:r>
            <a:r>
              <a:rPr lang="en-US" sz="215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College of Engineering (</a:t>
            </a:r>
            <a:r>
              <a:rPr lang="en-US" sz="215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PCCoE</a:t>
            </a:r>
            <a:r>
              <a:rPr lang="en-US" sz="215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)(An Autonomous Institute)</a:t>
            </a:r>
          </a:p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17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Affiliated to </a:t>
            </a:r>
            <a:r>
              <a:rPr lang="en-US" sz="175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Savitribai</a:t>
            </a:r>
            <a:r>
              <a:rPr lang="en-US" sz="17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75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Phule</a:t>
            </a:r>
            <a:r>
              <a:rPr lang="en-US" sz="17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Pune University(SPPU)</a:t>
            </a:r>
          </a:p>
          <a:p>
            <a:pPr algn="ctr">
              <a:lnSpc>
                <a:spcPts val="2463"/>
              </a:lnSpc>
              <a:spcBef>
                <a:spcPct val="0"/>
              </a:spcBef>
            </a:pPr>
            <a:endParaRPr lang="en-US" sz="175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16443" y="292637"/>
            <a:ext cx="1395610" cy="1395610"/>
          </a:xfrm>
          <a:custGeom>
            <a:avLst/>
            <a:gdLst/>
            <a:ahLst/>
            <a:cxnLst/>
            <a:rect l="l" t="t" r="r" b="b"/>
            <a:pathLst>
              <a:path w="1744512" h="1744512">
                <a:moveTo>
                  <a:pt x="0" y="0"/>
                </a:moveTo>
                <a:lnTo>
                  <a:pt x="1744512" y="0"/>
                </a:lnTo>
                <a:lnTo>
                  <a:pt x="1744512" y="1744512"/>
                </a:lnTo>
                <a:lnTo>
                  <a:pt x="0" y="1744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917240" y="1961040"/>
            <a:ext cx="5702653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Information Technology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66560" y="2293422"/>
            <a:ext cx="3596724" cy="776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5"/>
              </a:lnSpc>
              <a:spcBef>
                <a:spcPct val="0"/>
              </a:spcBef>
            </a:pP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Third Year </a:t>
            </a:r>
          </a:p>
          <a:p>
            <a:pPr algn="ctr">
              <a:lnSpc>
                <a:spcPts val="3135"/>
              </a:lnSpc>
              <a:spcBef>
                <a:spcPct val="0"/>
              </a:spcBef>
            </a:pP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(2024-25  </a:t>
            </a:r>
            <a:r>
              <a:rPr lang="en-US" sz="223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</a:t>
            </a: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II)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11353" y="4474290"/>
            <a:ext cx="5708539" cy="378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5"/>
              </a:lnSpc>
              <a:spcBef>
                <a:spcPct val="0"/>
              </a:spcBef>
            </a:pP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Course Name-Machine Learning Lab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11353" y="5111984"/>
            <a:ext cx="4678586" cy="37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5"/>
              </a:lnSpc>
              <a:spcBef>
                <a:spcPct val="0"/>
              </a:spcBef>
            </a:pPr>
            <a:r>
              <a:rPr lang="en-US" sz="223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Formative Assessment I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878AC-43D5-23C6-6FAA-A4CD9FFC1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F80AA9B-6D0D-BAA5-FAB6-C33C4315000E}"/>
              </a:ext>
            </a:extLst>
          </p:cNvPr>
          <p:cNvSpPr/>
          <p:nvPr/>
        </p:nvSpPr>
        <p:spPr>
          <a:xfrm>
            <a:off x="685801" y="2955252"/>
            <a:ext cx="1352228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Fake News Detection Using Machine Learning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1E30B0A-167D-EDCD-44F7-97D275E0C72B}"/>
              </a:ext>
            </a:extLst>
          </p:cNvPr>
          <p:cNvSpPr/>
          <p:nvPr/>
        </p:nvSpPr>
        <p:spPr>
          <a:xfrm>
            <a:off x="1885951" y="3902155"/>
            <a:ext cx="1112198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Fake news detection using machine learning helps identify and classify misleading or false information. By leveraging NLP techniques and classification models, it improves accuracy in distinguishing real and fake news.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02C5007-301C-5397-FD8D-E42A2F2B2A02}"/>
              </a:ext>
            </a:extLst>
          </p:cNvPr>
          <p:cNvSpPr/>
          <p:nvPr/>
        </p:nvSpPr>
        <p:spPr>
          <a:xfrm>
            <a:off x="6756440" y="5467112"/>
            <a:ext cx="8383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976E5-0D2E-26B5-DDE8-2C0EDD88503A}"/>
              </a:ext>
            </a:extLst>
          </p:cNvPr>
          <p:cNvSpPr/>
          <p:nvPr/>
        </p:nvSpPr>
        <p:spPr>
          <a:xfrm>
            <a:off x="12750800" y="7658100"/>
            <a:ext cx="1879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33606" y="941785"/>
            <a:ext cx="1188398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Problem Statement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736765" y="2075378"/>
            <a:ext cx="113808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1)The Rise of Fake News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Social media platforms have accelerated the spread of fake news.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Misinformation is often presented as real news to manipulate public opinion.</a:t>
            </a:r>
            <a:b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2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2) Negative Impact of Fake News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Political</a:t>
            </a:r>
            <a:r>
              <a:rPr lang="en-US" sz="2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Influence: Can manipulate elections and shape public perception.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Public Health Risks: Spreads false medical information, leading to harmful consequences.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3)Need for an Automated Approach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and NLP can analyze text patterns to detect fake news.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automated system provides a scalable and efficient solution to misinformation. 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756440" y="5467112"/>
            <a:ext cx="8383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16B6E-9A42-C759-07C5-D639B304EB81}"/>
              </a:ext>
            </a:extLst>
          </p:cNvPr>
          <p:cNvSpPr/>
          <p:nvPr/>
        </p:nvSpPr>
        <p:spPr>
          <a:xfrm>
            <a:off x="12750800" y="7658100"/>
            <a:ext cx="1879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44034" y="3585565"/>
            <a:ext cx="7273885" cy="581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Rise of Social Media </a:t>
            </a:r>
          </a:p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and Fake News Spread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44034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Social media enables rapid information sharing, making misinformation harder to control. Fake news spreads faster than real news, misleading people before fact-checking.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282684" y="35855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Negative Impact on Politics,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Health, and Society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Fake news manipulates elections, fuels public unrest, and spreads false medical advice. Misinformation can lead to real-world harm, making detection crucial.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11345" y="3585565"/>
            <a:ext cx="2952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Role of Machine Learning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in Detection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fact-checking is slow and inefficient for large-scale misinformation. Machine learning can quickly analyze patterns and improve fake news detection.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C8D36-2E75-DC46-E789-E1BDD7FFD1FA}"/>
              </a:ext>
            </a:extLst>
          </p:cNvPr>
          <p:cNvSpPr/>
          <p:nvPr/>
        </p:nvSpPr>
        <p:spPr>
          <a:xfrm>
            <a:off x="12763500" y="7658100"/>
            <a:ext cx="1879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30" y="1649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30" y="28885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488311" y="3013718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0808" y="288714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Building a Fake News Classification Model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88070" y="395167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machine learning model to classify news as real or fake.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9954935" y="28836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10105311" y="2994831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864" y="288857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Enhancing Accuracy Through Text Preprocessing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03415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 text data to improve model accuracy.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663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0"/>
          <p:cNvSpPr/>
          <p:nvPr/>
        </p:nvSpPr>
        <p:spPr>
          <a:xfrm>
            <a:off x="6430566" y="5451396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66385"/>
            <a:ext cx="35484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Training and Evaluating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an Effective Model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88070" y="6062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and evaluate an effective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model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fake news detection.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B3B0E4-7FD9-8D48-6BB1-98C97987E95F}"/>
              </a:ext>
            </a:extLst>
          </p:cNvPr>
          <p:cNvSpPr/>
          <p:nvPr/>
        </p:nvSpPr>
        <p:spPr>
          <a:xfrm>
            <a:off x="12750800" y="7658100"/>
            <a:ext cx="1879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491A6-0EAA-FB69-2969-50C1CF4EB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DF228-49D9-88EE-542E-4FC7B404AF90}"/>
              </a:ext>
            </a:extLst>
          </p:cNvPr>
          <p:cNvSpPr txBox="1"/>
          <p:nvPr/>
        </p:nvSpPr>
        <p:spPr>
          <a:xfrm>
            <a:off x="853440" y="274320"/>
            <a:ext cx="1335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35DCA-2A65-D16E-B6BB-66C730F8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C40F9-EA8C-5468-A665-AFAC5F44ED7D}"/>
              </a:ext>
            </a:extLst>
          </p:cNvPr>
          <p:cNvSpPr txBox="1"/>
          <p:nvPr/>
        </p:nvSpPr>
        <p:spPr>
          <a:xfrm>
            <a:off x="1363980" y="1343442"/>
            <a:ext cx="1127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1.Data Collection: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Merged Fake.csv and True.csv, labeling fake as (1) and real as (0).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2.Text Preprocessing: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Lowercasing, removing special characters, extra spaces, and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stopwords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 using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nltk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3. Feature Extraction: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Used TF-IDF Vectorization (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TfidfVectorizer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) to convert text into numerical form.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4. Train-Test Split: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Split data into 80% training and 20% testing using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train_test_split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5. Model Training: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Trained a Logistic Regression classifier for fake news detection.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6. Evaluation: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Measured accuracy using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accuracy_score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 from scikit-learn.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7. Model Saving: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Saved trained model and vectorizer using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joblib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 for future use.</a:t>
            </a: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Inter"/>
              </a:rPr>
              <a:t>8. Deployment:</a:t>
            </a:r>
          </a:p>
          <a:p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Built a </a:t>
            </a:r>
            <a:r>
              <a:rPr lang="en-US" sz="2400" b="0" i="0" dirty="0" err="1">
                <a:solidFill>
                  <a:srgbClr val="5F6368"/>
                </a:solidFill>
                <a:effectLst/>
                <a:latin typeface="Inter"/>
              </a:rPr>
              <a:t>Streamlit</a:t>
            </a: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 app for real-time user input and classification.</a:t>
            </a:r>
            <a:r>
              <a:rPr lang="en-US" sz="2400" dirty="0">
                <a:solidFill>
                  <a:srgbClr val="5F6368"/>
                </a:solidFill>
                <a:latin typeface="In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7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03033"/>
            <a:ext cx="59390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Predicted Outcomes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7" name="Text 4"/>
          <p:cNvSpPr/>
          <p:nvPr/>
        </p:nvSpPr>
        <p:spPr>
          <a:xfrm>
            <a:off x="1057989" y="2792135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</a:rPr>
              <a:t>Reliable Fake News Classification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machine learning model that accurately distinguishes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between real and fake news articles based on textual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9"/>
          <p:cNvSpPr/>
          <p:nvPr/>
        </p:nvSpPr>
        <p:spPr>
          <a:xfrm>
            <a:off x="1029176" y="432589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</a:rPr>
              <a:t>Enhanced Detection Accuracy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Improved accuracy in detecting misinformation using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NLP techniques..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/>
          <p:cNvSpPr/>
          <p:nvPr/>
        </p:nvSpPr>
        <p:spPr>
          <a:xfrm>
            <a:off x="1029176" y="5859661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</a:rPr>
              <a:t> Contribution to Misinformation Control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Contribution to mitigating the spread of misinformation online.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B823E2-85B9-5B83-D1D2-96ACD172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67" y="7833326"/>
            <a:ext cx="2225233" cy="3962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440" y="274320"/>
            <a:ext cx="1335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dataset and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A80F-FD4E-ABF2-65EA-5332D5688B2F}"/>
              </a:ext>
            </a:extLst>
          </p:cNvPr>
          <p:cNvSpPr txBox="1"/>
          <p:nvPr/>
        </p:nvSpPr>
        <p:spPr>
          <a:xfrm>
            <a:off x="853440" y="1173450"/>
            <a:ext cx="1127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Fake News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Contains articles labeled as </a:t>
            </a:r>
            <a:r>
              <a:rPr lang="en-US" sz="2400" b="1" dirty="0"/>
              <a:t>fake news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Extracted from unreliable news sources and misleading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for training machine learning models to detect misinformation.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Contains 23,502 articles labeled as fake news.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Source:</a:t>
            </a:r>
            <a:r>
              <a:rPr lang="en-US" sz="2400" dirty="0"/>
              <a:t> Kaggle (</a:t>
            </a:r>
            <a:r>
              <a:rPr lang="en-US" sz="2400" dirty="0">
                <a:hlinkClick r:id="rId2"/>
              </a:rPr>
              <a:t>https://www.kaggle.com/datasets/clmentbisaillon/fake-and-real-news-dataset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Real News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Contains articles labeled as </a:t>
            </a:r>
            <a:r>
              <a:rPr lang="en-US" sz="2400" b="1" dirty="0"/>
              <a:t>real news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Collected from reputable news sources with verified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create a balanced dataset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Contains 21,417 articles labeled as real news.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Source:</a:t>
            </a:r>
            <a:r>
              <a:rPr lang="en-US" sz="2400" dirty="0"/>
              <a:t> Kaggle (</a:t>
            </a:r>
            <a:r>
              <a:rPr lang="en-US" sz="2400" dirty="0">
                <a:hlinkClick r:id="rId2"/>
              </a:rPr>
              <a:t>https://www.kaggle.com/datasets/clmentbisaillon/fake-and-real-news-dataset</a:t>
            </a:r>
            <a:r>
              <a:rPr lang="en-US" sz="2400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18DEB99-C858-5FA1-28FE-0ABBDF18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Fake.csv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True.csv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labeling fake as (1) and real as (0).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Text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440" y="274320"/>
            <a:ext cx="1335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References: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C842D-FEDF-5D70-4388-16B7C23DB0DA}"/>
              </a:ext>
            </a:extLst>
          </p:cNvPr>
          <p:cNvSpPr txBox="1"/>
          <p:nvPr/>
        </p:nvSpPr>
        <p:spPr>
          <a:xfrm>
            <a:off x="924560" y="1105317"/>
            <a:ext cx="13208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Research Papers:</a:t>
            </a:r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"Fake News Detection Using Machine Learning Approaches"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Authors:</a:t>
            </a:r>
            <a:r>
              <a:rPr lang="en-US" dirty="0"/>
              <a:t> S. Ahmed, M. Traore, and S. Saad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Summary:</a:t>
            </a:r>
            <a:r>
              <a:rPr lang="en-US" dirty="0"/>
              <a:t> This paper explores machine learning techniques such as Naïve Bayes, SVM, and deep learning for classifying fake news.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https://ieeexplore.ieee.org/document/8759041</a:t>
            </a: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"Fake News Detection: A Deep Learning Approach“</a:t>
            </a:r>
          </a:p>
          <a:p>
            <a:r>
              <a:rPr lang="en-US" b="1" dirty="0"/>
              <a:t>         1.Authors:</a:t>
            </a:r>
            <a:r>
              <a:rPr lang="en-US" dirty="0"/>
              <a:t> A. Pathak, S. Mehta, and J. Patel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Summary:</a:t>
            </a:r>
            <a:r>
              <a:rPr lang="en-US" dirty="0"/>
              <a:t> Discusses the use of NLP and deep learning models like LSTMs to detect fake news based on textual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https://ieeexplore.ieee.org/document/9082064</a:t>
            </a:r>
            <a:endParaRPr lang="en-US" dirty="0"/>
          </a:p>
          <a:p>
            <a:endParaRPr lang="en-US" sz="2400" dirty="0"/>
          </a:p>
          <a:p>
            <a:r>
              <a:rPr lang="en-US" sz="2800" b="1" dirty="0"/>
              <a:t>Tutorials &amp; Articles:</a:t>
            </a:r>
          </a:p>
          <a:p>
            <a:endParaRPr lang="en-US" sz="2800" b="1" dirty="0"/>
          </a:p>
          <a:p>
            <a:pPr>
              <a:buFont typeface="+mj-lt"/>
              <a:buAutoNum type="arabicPeriod"/>
            </a:pPr>
            <a:r>
              <a:rPr lang="en-US" b="1" dirty="0"/>
              <a:t>Kaggle’s Guide to Fake News Detection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Summary:</a:t>
            </a:r>
            <a:r>
              <a:rPr lang="en-US" dirty="0"/>
              <a:t> Provides a practical guide to using NLP and machine learning for fake news detection, including dataset links and implementation.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https://www.kaggle.com/code/jillanisofttech/fake-news-detection-using-machine-learning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Simplilearn's Fake News Detection Tutorial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Summary:</a:t>
            </a:r>
            <a:r>
              <a:rPr lang="en-US" dirty="0"/>
              <a:t> Covers NLP techniques and ML models to improve fake news classification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Link: </a:t>
            </a:r>
            <a:r>
              <a:rPr lang="en-US" b="1" dirty="0">
                <a:hlinkClick r:id="rId5"/>
              </a:rPr>
              <a:t>https://www.simplilearn.com/tutorials/machine-learning-tutorial/fake-news-detection-using-machine-learning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23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934</Words>
  <Application>Microsoft Office PowerPoint</Application>
  <PresentationFormat>Custom</PresentationFormat>
  <Paragraphs>127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Unicode MS</vt:lpstr>
      <vt:lpstr>Arial</vt:lpstr>
      <vt:lpstr>Times New Roman</vt:lpstr>
      <vt:lpstr>Libre Baskerville</vt:lpstr>
      <vt:lpstr>Inter</vt:lpstr>
      <vt:lpstr>Tahoma Bold</vt:lpstr>
      <vt:lpstr>Times New Roman Bold</vt:lpstr>
      <vt:lpstr>Canva Sans Bold</vt:lpstr>
      <vt:lpstr>Canva Sans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shubham pethkar</cp:lastModifiedBy>
  <cp:revision>4</cp:revision>
  <dcterms:created xsi:type="dcterms:W3CDTF">2025-02-09T09:45:11Z</dcterms:created>
  <dcterms:modified xsi:type="dcterms:W3CDTF">2025-02-24T14:33:07Z</dcterms:modified>
</cp:coreProperties>
</file>