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61" r:id="rId6"/>
    <p:sldId id="262" r:id="rId7"/>
    <p:sldId id="263" r:id="rId8"/>
    <p:sldId id="264" r:id="rId9"/>
    <p:sldId id="265" r:id="rId10"/>
    <p:sldId id="277" r:id="rId11"/>
    <p:sldId id="279" r:id="rId12"/>
    <p:sldId id="280" r:id="rId13"/>
    <p:sldId id="281" r:id="rId14"/>
    <p:sldId id="282" r:id="rId15"/>
    <p:sldId id="283" r:id="rId16"/>
    <p:sldId id="284" r:id="rId17"/>
    <p:sldId id="285" r:id="rId18"/>
    <p:sldId id="286" r:id="rId19"/>
    <p:sldId id="266" r:id="rId20"/>
    <p:sldId id="267" r:id="rId21"/>
    <p:sldId id="268" r:id="rId22"/>
    <p:sldId id="278" r:id="rId23"/>
    <p:sldId id="272" r:id="rId24"/>
    <p:sldId id="269" r:id="rId25"/>
    <p:sldId id="271" r:id="rId26"/>
    <p:sldId id="273" r:id="rId27"/>
    <p:sldId id="274" r:id="rId28"/>
    <p:sldId id="275"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5BD0FE-3621-4BDA-B6F1-FC5ABDAFCB90}">
          <p14:sldIdLst>
            <p14:sldId id="260"/>
            <p14:sldId id="257"/>
            <p14:sldId id="258"/>
            <p14:sldId id="259"/>
            <p14:sldId id="261"/>
            <p14:sldId id="262"/>
            <p14:sldId id="263"/>
            <p14:sldId id="264"/>
            <p14:sldId id="265"/>
            <p14:sldId id="277"/>
            <p14:sldId id="279"/>
            <p14:sldId id="280"/>
            <p14:sldId id="281"/>
            <p14:sldId id="282"/>
            <p14:sldId id="283"/>
            <p14:sldId id="284"/>
            <p14:sldId id="285"/>
            <p14:sldId id="286"/>
            <p14:sldId id="266"/>
            <p14:sldId id="267"/>
            <p14:sldId id="268"/>
            <p14:sldId id="278"/>
            <p14:sldId id="272"/>
            <p14:sldId id="269"/>
            <p14:sldId id="271"/>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8A7EF-48F5-4D5F-A461-DA31C8BC1AD8}"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33B0F65B-6687-47CD-BC89-431EDF83FA6D}">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Gather data</a:t>
          </a:r>
          <a:endParaRPr lang="en-US" dirty="0"/>
        </a:p>
      </dgm:t>
    </dgm:pt>
    <dgm:pt modelId="{3D94E4E6-8FF6-4347-A60E-B659BE9F2D96}" type="parTrans" cxnId="{F6609980-213D-4856-BE3D-C7F0E386D55D}">
      <dgm:prSet/>
      <dgm:spPr/>
      <dgm:t>
        <a:bodyPr/>
        <a:lstStyle/>
        <a:p>
          <a:endParaRPr lang="en-US"/>
        </a:p>
      </dgm:t>
    </dgm:pt>
    <dgm:pt modelId="{EE330102-307F-47E4-83C7-2B31979A7F40}" type="sibTrans" cxnId="{F6609980-213D-4856-BE3D-C7F0E386D55D}">
      <dgm:prSet/>
      <dgm:spPr/>
      <dgm:t>
        <a:bodyPr/>
        <a:lstStyle/>
        <a:p>
          <a:endParaRPr lang="en-US"/>
        </a:p>
      </dgm:t>
    </dgm:pt>
    <dgm:pt modelId="{8F40A45E-A2C3-4FA7-BDC7-CF6AF3955EA2}">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Data Preprocessing</a:t>
          </a:r>
          <a:endParaRPr lang="en-US" dirty="0"/>
        </a:p>
      </dgm:t>
    </dgm:pt>
    <dgm:pt modelId="{C68CDF90-10D0-41DC-B4A7-7DA2D5AE9760}" type="parTrans" cxnId="{66CB7E7B-70A7-4783-9ED8-C82B76E1C045}">
      <dgm:prSet/>
      <dgm:spPr/>
      <dgm:t>
        <a:bodyPr/>
        <a:lstStyle/>
        <a:p>
          <a:endParaRPr lang="en-US"/>
        </a:p>
      </dgm:t>
    </dgm:pt>
    <dgm:pt modelId="{CD43CF13-0287-407F-AB4E-03B5CE3CFC24}" type="sibTrans" cxnId="{66CB7E7B-70A7-4783-9ED8-C82B76E1C045}">
      <dgm:prSet/>
      <dgm:spPr/>
      <dgm:t>
        <a:bodyPr/>
        <a:lstStyle/>
        <a:p>
          <a:endParaRPr lang="en-US"/>
        </a:p>
      </dgm:t>
    </dgm:pt>
    <dgm:pt modelId="{FB1D9E56-75A0-4035-A742-326A935AF945}">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EDA</a:t>
          </a:r>
          <a:endParaRPr lang="en-US" dirty="0"/>
        </a:p>
      </dgm:t>
    </dgm:pt>
    <dgm:pt modelId="{37E973C5-2F26-4598-A164-6B55E3C3723B}" type="parTrans" cxnId="{A6381DD0-0EEB-4B9F-9C61-B86BF410B8E8}">
      <dgm:prSet/>
      <dgm:spPr/>
      <dgm:t>
        <a:bodyPr/>
        <a:lstStyle/>
        <a:p>
          <a:endParaRPr lang="en-US"/>
        </a:p>
      </dgm:t>
    </dgm:pt>
    <dgm:pt modelId="{35F6A0A6-5EF5-467E-86BC-BA1216DCB6F7}" type="sibTrans" cxnId="{A6381DD0-0EEB-4B9F-9C61-B86BF410B8E8}">
      <dgm:prSet/>
      <dgm:spPr/>
      <dgm:t>
        <a:bodyPr/>
        <a:lstStyle/>
        <a:p>
          <a:endParaRPr lang="en-US"/>
        </a:p>
      </dgm:t>
    </dgm:pt>
    <dgm:pt modelId="{1617CF99-09C2-42ED-A547-7B41438CFE11}">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Feature Engineering</a:t>
          </a:r>
          <a:endParaRPr lang="en-US" dirty="0"/>
        </a:p>
      </dgm:t>
    </dgm:pt>
    <dgm:pt modelId="{0D600CB8-4A45-4CD1-A3D7-FEB4165A8313}" type="parTrans" cxnId="{A3584420-33CB-47FB-B921-AB57936096AB}">
      <dgm:prSet/>
      <dgm:spPr/>
      <dgm:t>
        <a:bodyPr/>
        <a:lstStyle/>
        <a:p>
          <a:endParaRPr lang="en-US"/>
        </a:p>
      </dgm:t>
    </dgm:pt>
    <dgm:pt modelId="{98470326-D693-445D-8E25-065D189BAA4A}" type="sibTrans" cxnId="{A3584420-33CB-47FB-B921-AB57936096AB}">
      <dgm:prSet/>
      <dgm:spPr/>
      <dgm:t>
        <a:bodyPr/>
        <a:lstStyle/>
        <a:p>
          <a:endParaRPr lang="en-US"/>
        </a:p>
      </dgm:t>
    </dgm:pt>
    <dgm:pt modelId="{44D7E01F-2E32-4679-9AFA-8F39E8F99B3B}">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Train/Test split </a:t>
          </a:r>
          <a:endParaRPr lang="en-US" dirty="0"/>
        </a:p>
      </dgm:t>
    </dgm:pt>
    <dgm:pt modelId="{41194764-4F65-4AE0-8EC2-2C9918735A1F}" type="parTrans" cxnId="{230E0F84-7814-4B2B-9801-383A7590B472}">
      <dgm:prSet/>
      <dgm:spPr/>
      <dgm:t>
        <a:bodyPr/>
        <a:lstStyle/>
        <a:p>
          <a:endParaRPr lang="en-US"/>
        </a:p>
      </dgm:t>
    </dgm:pt>
    <dgm:pt modelId="{805AE3CD-45D0-4B7F-91C1-071C0932751C}" type="sibTrans" cxnId="{230E0F84-7814-4B2B-9801-383A7590B472}">
      <dgm:prSet/>
      <dgm:spPr/>
      <dgm:t>
        <a:bodyPr/>
        <a:lstStyle/>
        <a:p>
          <a:endParaRPr lang="en-US"/>
        </a:p>
      </dgm:t>
    </dgm:pt>
    <dgm:pt modelId="{CCAF3675-ABA6-4D38-9108-B2E36745B32C}">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Model Training </a:t>
          </a:r>
          <a:endParaRPr lang="en-US" dirty="0"/>
        </a:p>
      </dgm:t>
    </dgm:pt>
    <dgm:pt modelId="{2CE0598B-41A7-415B-9A1A-08AF27FADBC1}" type="parTrans" cxnId="{E606EF74-6963-4715-BA47-9E4C023319A9}">
      <dgm:prSet/>
      <dgm:spPr/>
      <dgm:t>
        <a:bodyPr/>
        <a:lstStyle/>
        <a:p>
          <a:endParaRPr lang="en-US"/>
        </a:p>
      </dgm:t>
    </dgm:pt>
    <dgm:pt modelId="{7DD52F97-A4F2-4422-ADD2-17BC5E495D1B}" type="sibTrans" cxnId="{E606EF74-6963-4715-BA47-9E4C023319A9}">
      <dgm:prSet/>
      <dgm:spPr/>
      <dgm:t>
        <a:bodyPr/>
        <a:lstStyle/>
        <a:p>
          <a:endParaRPr lang="en-US"/>
        </a:p>
      </dgm:t>
    </dgm:pt>
    <dgm:pt modelId="{D85CF7BB-9B43-4E14-9675-5B6FF407FD11}">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Model Evaluation</a:t>
          </a:r>
          <a:endParaRPr lang="en-US" dirty="0"/>
        </a:p>
      </dgm:t>
    </dgm:pt>
    <dgm:pt modelId="{233E2CF6-DC88-4293-BCB9-2CAA5673B16F}" type="parTrans" cxnId="{225C91A3-C36E-4447-8799-3D3DF14B84B1}">
      <dgm:prSet/>
      <dgm:spPr/>
      <dgm:t>
        <a:bodyPr/>
        <a:lstStyle/>
        <a:p>
          <a:endParaRPr lang="en-US"/>
        </a:p>
      </dgm:t>
    </dgm:pt>
    <dgm:pt modelId="{BB3A4597-F6FC-487B-8FD6-D0A8E53D2EAA}" type="sibTrans" cxnId="{225C91A3-C36E-4447-8799-3D3DF14B84B1}">
      <dgm:prSet/>
      <dgm:spPr/>
      <dgm:t>
        <a:bodyPr/>
        <a:lstStyle/>
        <a:p>
          <a:endParaRPr lang="en-US"/>
        </a:p>
      </dgm:t>
    </dgm:pt>
    <dgm:pt modelId="{60BAD751-643B-4674-8A61-315053B7397B}">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Hyper parameter Tuning</a:t>
          </a:r>
          <a:endParaRPr lang="en-US" dirty="0"/>
        </a:p>
      </dgm:t>
    </dgm:pt>
    <dgm:pt modelId="{41D94624-E10B-4B3C-80F4-AB50C872F25C}" type="parTrans" cxnId="{F20571DD-32D1-48C9-8130-BD7E7C32BE89}">
      <dgm:prSet/>
      <dgm:spPr/>
      <dgm:t>
        <a:bodyPr/>
        <a:lstStyle/>
        <a:p>
          <a:endParaRPr lang="en-US"/>
        </a:p>
      </dgm:t>
    </dgm:pt>
    <dgm:pt modelId="{BA3B7943-F670-4116-9E37-ADE8D2782E9D}" type="sibTrans" cxnId="{F20571DD-32D1-48C9-8130-BD7E7C32BE89}">
      <dgm:prSet/>
      <dgm:spPr/>
      <dgm:t>
        <a:bodyPr/>
        <a:lstStyle/>
        <a:p>
          <a:endParaRPr lang="en-US"/>
        </a:p>
      </dgm:t>
    </dgm:pt>
    <dgm:pt modelId="{F4AB0A11-7F41-413E-A502-941D6681C538}">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Saving the model</a:t>
          </a:r>
          <a:endParaRPr lang="en-US" dirty="0"/>
        </a:p>
      </dgm:t>
    </dgm:pt>
    <dgm:pt modelId="{A557C267-F6B8-45D1-BA6B-170D632DD53D}" type="parTrans" cxnId="{5723E255-98B0-4A02-916C-BFD99D2C5ADC}">
      <dgm:prSet/>
      <dgm:spPr/>
      <dgm:t>
        <a:bodyPr/>
        <a:lstStyle/>
        <a:p>
          <a:endParaRPr lang="en-US"/>
        </a:p>
      </dgm:t>
    </dgm:pt>
    <dgm:pt modelId="{8F3A878B-9122-4E7A-B8C6-2F80E0DB777F}" type="sibTrans" cxnId="{5723E255-98B0-4A02-916C-BFD99D2C5ADC}">
      <dgm:prSet/>
      <dgm:spPr/>
      <dgm:t>
        <a:bodyPr/>
        <a:lstStyle/>
        <a:p>
          <a:endParaRPr lang="en-US"/>
        </a:p>
      </dgm:t>
    </dgm:pt>
    <dgm:pt modelId="{B2A8F80D-DE64-4BCD-92DC-877F07DD4BB6}">
      <dgm:prSet phldrT="[Tex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Deployment</a:t>
          </a:r>
          <a:endParaRPr lang="en-US" dirty="0"/>
        </a:p>
      </dgm:t>
    </dgm:pt>
    <dgm:pt modelId="{B69F0BDD-1A22-4766-9773-E49D3BBEB38C}" type="parTrans" cxnId="{1E5377BA-DFB0-4A97-93B6-04B5ECA4ED31}">
      <dgm:prSet/>
      <dgm:spPr/>
      <dgm:t>
        <a:bodyPr/>
        <a:lstStyle/>
        <a:p>
          <a:endParaRPr lang="en-US"/>
        </a:p>
      </dgm:t>
    </dgm:pt>
    <dgm:pt modelId="{16DA3977-A0C6-49E0-A890-8E2267689683}" type="sibTrans" cxnId="{1E5377BA-DFB0-4A97-93B6-04B5ECA4ED31}">
      <dgm:prSet/>
      <dgm:spPr/>
      <dgm:t>
        <a:bodyPr/>
        <a:lstStyle/>
        <a:p>
          <a:endParaRPr lang="en-US"/>
        </a:p>
      </dgm:t>
    </dgm:pt>
    <dgm:pt modelId="{94AD7CC6-725B-44A3-82FA-3D1D7EA1F205}">
      <dgm:prSet/>
      <dgm:spPr>
        <a:gradFill rotWithShape="0">
          <a:gsLst>
            <a:gs pos="0">
              <a:schemeClr val="accent1">
                <a:hueOff val="0"/>
                <a:satOff val="0"/>
                <a:lumOff val="0"/>
                <a:alphaOff val="0"/>
                <a:tint val="70000"/>
                <a:lumMod val="110000"/>
              </a:schemeClr>
            </a:gs>
            <a:gs pos="100000">
              <a:schemeClr val="tx1"/>
            </a:gs>
          </a:gsLst>
        </a:gradFill>
      </dgm:spPr>
      <dgm:t>
        <a:bodyPr/>
        <a:lstStyle/>
        <a:p>
          <a:r>
            <a:rPr lang="en-US" dirty="0" smtClean="0"/>
            <a:t>Business Problem</a:t>
          </a:r>
          <a:endParaRPr lang="en-US" dirty="0"/>
        </a:p>
      </dgm:t>
    </dgm:pt>
    <dgm:pt modelId="{F09F4188-12C8-4A79-9CC6-82E2AC15ACA7}" type="parTrans" cxnId="{776C31E7-417D-481E-8731-A0C5FAD1F5BA}">
      <dgm:prSet/>
      <dgm:spPr/>
      <dgm:t>
        <a:bodyPr/>
        <a:lstStyle/>
        <a:p>
          <a:endParaRPr lang="en-US"/>
        </a:p>
      </dgm:t>
    </dgm:pt>
    <dgm:pt modelId="{77670ACD-6385-44AE-B64C-3E27A8548239}" type="sibTrans" cxnId="{776C31E7-417D-481E-8731-A0C5FAD1F5BA}">
      <dgm:prSet/>
      <dgm:spPr/>
      <dgm:t>
        <a:bodyPr/>
        <a:lstStyle/>
        <a:p>
          <a:endParaRPr lang="en-US"/>
        </a:p>
      </dgm:t>
    </dgm:pt>
    <dgm:pt modelId="{C2AD13B1-90C9-49E7-A27E-DEDD235B89A0}" type="pres">
      <dgm:prSet presAssocID="{8488A7EF-48F5-4D5F-A461-DA31C8BC1AD8}" presName="Name0" presStyleCnt="0">
        <dgm:presLayoutVars>
          <dgm:dir/>
          <dgm:resizeHandles val="exact"/>
        </dgm:presLayoutVars>
      </dgm:prSet>
      <dgm:spPr/>
      <dgm:t>
        <a:bodyPr/>
        <a:lstStyle/>
        <a:p>
          <a:endParaRPr lang="en-US"/>
        </a:p>
      </dgm:t>
    </dgm:pt>
    <dgm:pt modelId="{B4A7021C-080B-4873-B617-84CDC91DC0DE}" type="pres">
      <dgm:prSet presAssocID="{94AD7CC6-725B-44A3-82FA-3D1D7EA1F205}" presName="node" presStyleLbl="node1" presStyleIdx="0" presStyleCnt="11">
        <dgm:presLayoutVars>
          <dgm:bulletEnabled val="1"/>
        </dgm:presLayoutVars>
      </dgm:prSet>
      <dgm:spPr/>
      <dgm:t>
        <a:bodyPr/>
        <a:lstStyle/>
        <a:p>
          <a:endParaRPr lang="en-US"/>
        </a:p>
      </dgm:t>
    </dgm:pt>
    <dgm:pt modelId="{B122207E-74F1-41FA-B7DE-0FAC75C0F6D7}" type="pres">
      <dgm:prSet presAssocID="{77670ACD-6385-44AE-B64C-3E27A8548239}" presName="sibTrans" presStyleLbl="sibTrans1D1" presStyleIdx="0" presStyleCnt="10"/>
      <dgm:spPr/>
      <dgm:t>
        <a:bodyPr/>
        <a:lstStyle/>
        <a:p>
          <a:endParaRPr lang="en-US"/>
        </a:p>
      </dgm:t>
    </dgm:pt>
    <dgm:pt modelId="{C2DA6953-4117-4F04-8A45-BAD63571C9C1}" type="pres">
      <dgm:prSet presAssocID="{77670ACD-6385-44AE-B64C-3E27A8548239}" presName="connectorText" presStyleLbl="sibTrans1D1" presStyleIdx="0" presStyleCnt="10"/>
      <dgm:spPr/>
      <dgm:t>
        <a:bodyPr/>
        <a:lstStyle/>
        <a:p>
          <a:endParaRPr lang="en-US"/>
        </a:p>
      </dgm:t>
    </dgm:pt>
    <dgm:pt modelId="{6F00A539-57F3-40F2-BA2D-EA661DCF37B8}" type="pres">
      <dgm:prSet presAssocID="{33B0F65B-6687-47CD-BC89-431EDF83FA6D}" presName="node" presStyleLbl="node1" presStyleIdx="1" presStyleCnt="11" custLinFactNeighborX="4496" custLinFactNeighborY="-9247">
        <dgm:presLayoutVars>
          <dgm:bulletEnabled val="1"/>
        </dgm:presLayoutVars>
      </dgm:prSet>
      <dgm:spPr/>
      <dgm:t>
        <a:bodyPr/>
        <a:lstStyle/>
        <a:p>
          <a:endParaRPr lang="en-US"/>
        </a:p>
      </dgm:t>
    </dgm:pt>
    <dgm:pt modelId="{D21B8817-B272-4AD9-BB0B-655620CEE864}" type="pres">
      <dgm:prSet presAssocID="{EE330102-307F-47E4-83C7-2B31979A7F40}" presName="sibTrans" presStyleLbl="sibTrans1D1" presStyleIdx="1" presStyleCnt="10"/>
      <dgm:spPr/>
      <dgm:t>
        <a:bodyPr/>
        <a:lstStyle/>
        <a:p>
          <a:endParaRPr lang="en-US"/>
        </a:p>
      </dgm:t>
    </dgm:pt>
    <dgm:pt modelId="{F079B7CA-A7D9-488D-8D50-1E5A5D2818C7}" type="pres">
      <dgm:prSet presAssocID="{EE330102-307F-47E4-83C7-2B31979A7F40}" presName="connectorText" presStyleLbl="sibTrans1D1" presStyleIdx="1" presStyleCnt="10"/>
      <dgm:spPr/>
      <dgm:t>
        <a:bodyPr/>
        <a:lstStyle/>
        <a:p>
          <a:endParaRPr lang="en-US"/>
        </a:p>
      </dgm:t>
    </dgm:pt>
    <dgm:pt modelId="{67AFD7CB-BE66-422A-BCD9-82F3A81E262E}" type="pres">
      <dgm:prSet presAssocID="{8F40A45E-A2C3-4FA7-BDC7-CF6AF3955EA2}" presName="node" presStyleLbl="node1" presStyleIdx="2" presStyleCnt="11">
        <dgm:presLayoutVars>
          <dgm:bulletEnabled val="1"/>
        </dgm:presLayoutVars>
      </dgm:prSet>
      <dgm:spPr/>
      <dgm:t>
        <a:bodyPr/>
        <a:lstStyle/>
        <a:p>
          <a:endParaRPr lang="en-US"/>
        </a:p>
      </dgm:t>
    </dgm:pt>
    <dgm:pt modelId="{3A77B814-4599-42FC-9671-3A5153152EE6}" type="pres">
      <dgm:prSet presAssocID="{CD43CF13-0287-407F-AB4E-03B5CE3CFC24}" presName="sibTrans" presStyleLbl="sibTrans1D1" presStyleIdx="2" presStyleCnt="10"/>
      <dgm:spPr/>
      <dgm:t>
        <a:bodyPr/>
        <a:lstStyle/>
        <a:p>
          <a:endParaRPr lang="en-US"/>
        </a:p>
      </dgm:t>
    </dgm:pt>
    <dgm:pt modelId="{C204487E-99C1-4058-AB20-B3D332CB7AA6}" type="pres">
      <dgm:prSet presAssocID="{CD43CF13-0287-407F-AB4E-03B5CE3CFC24}" presName="connectorText" presStyleLbl="sibTrans1D1" presStyleIdx="2" presStyleCnt="10"/>
      <dgm:spPr/>
      <dgm:t>
        <a:bodyPr/>
        <a:lstStyle/>
        <a:p>
          <a:endParaRPr lang="en-US"/>
        </a:p>
      </dgm:t>
    </dgm:pt>
    <dgm:pt modelId="{3BF4C319-6953-4B60-9C02-0937F95671E2}" type="pres">
      <dgm:prSet presAssocID="{FB1D9E56-75A0-4035-A742-326A935AF945}" presName="node" presStyleLbl="node1" presStyleIdx="3" presStyleCnt="11">
        <dgm:presLayoutVars>
          <dgm:bulletEnabled val="1"/>
        </dgm:presLayoutVars>
      </dgm:prSet>
      <dgm:spPr/>
      <dgm:t>
        <a:bodyPr/>
        <a:lstStyle/>
        <a:p>
          <a:endParaRPr lang="en-US"/>
        </a:p>
      </dgm:t>
    </dgm:pt>
    <dgm:pt modelId="{91B6E201-5030-4CC4-A61B-FCE6A757A24B}" type="pres">
      <dgm:prSet presAssocID="{35F6A0A6-5EF5-467E-86BC-BA1216DCB6F7}" presName="sibTrans" presStyleLbl="sibTrans1D1" presStyleIdx="3" presStyleCnt="10"/>
      <dgm:spPr/>
      <dgm:t>
        <a:bodyPr/>
        <a:lstStyle/>
        <a:p>
          <a:endParaRPr lang="en-US"/>
        </a:p>
      </dgm:t>
    </dgm:pt>
    <dgm:pt modelId="{F6F47FAD-9240-4171-B431-2289113431A3}" type="pres">
      <dgm:prSet presAssocID="{35F6A0A6-5EF5-467E-86BC-BA1216DCB6F7}" presName="connectorText" presStyleLbl="sibTrans1D1" presStyleIdx="3" presStyleCnt="10"/>
      <dgm:spPr/>
      <dgm:t>
        <a:bodyPr/>
        <a:lstStyle/>
        <a:p>
          <a:endParaRPr lang="en-US"/>
        </a:p>
      </dgm:t>
    </dgm:pt>
    <dgm:pt modelId="{BD8DEF55-5236-4095-BDE6-3F244EC17470}" type="pres">
      <dgm:prSet presAssocID="{1617CF99-09C2-42ED-A547-7B41438CFE11}" presName="node" presStyleLbl="node1" presStyleIdx="4" presStyleCnt="11">
        <dgm:presLayoutVars>
          <dgm:bulletEnabled val="1"/>
        </dgm:presLayoutVars>
      </dgm:prSet>
      <dgm:spPr/>
      <dgm:t>
        <a:bodyPr/>
        <a:lstStyle/>
        <a:p>
          <a:endParaRPr lang="en-US"/>
        </a:p>
      </dgm:t>
    </dgm:pt>
    <dgm:pt modelId="{391A65E0-1F0A-494D-BEC1-D1691C9999FF}" type="pres">
      <dgm:prSet presAssocID="{98470326-D693-445D-8E25-065D189BAA4A}" presName="sibTrans" presStyleLbl="sibTrans1D1" presStyleIdx="4" presStyleCnt="10"/>
      <dgm:spPr/>
      <dgm:t>
        <a:bodyPr/>
        <a:lstStyle/>
        <a:p>
          <a:endParaRPr lang="en-US"/>
        </a:p>
      </dgm:t>
    </dgm:pt>
    <dgm:pt modelId="{C2D91FC8-EAB9-4DC5-BA54-3CBB5464E864}" type="pres">
      <dgm:prSet presAssocID="{98470326-D693-445D-8E25-065D189BAA4A}" presName="connectorText" presStyleLbl="sibTrans1D1" presStyleIdx="4" presStyleCnt="10"/>
      <dgm:spPr/>
      <dgm:t>
        <a:bodyPr/>
        <a:lstStyle/>
        <a:p>
          <a:endParaRPr lang="en-US"/>
        </a:p>
      </dgm:t>
    </dgm:pt>
    <dgm:pt modelId="{9D60E01D-1C04-4487-8F46-FEB33B914255}" type="pres">
      <dgm:prSet presAssocID="{44D7E01F-2E32-4679-9AFA-8F39E8F99B3B}" presName="node" presStyleLbl="node1" presStyleIdx="5" presStyleCnt="11">
        <dgm:presLayoutVars>
          <dgm:bulletEnabled val="1"/>
        </dgm:presLayoutVars>
      </dgm:prSet>
      <dgm:spPr/>
      <dgm:t>
        <a:bodyPr/>
        <a:lstStyle/>
        <a:p>
          <a:endParaRPr lang="en-US"/>
        </a:p>
      </dgm:t>
    </dgm:pt>
    <dgm:pt modelId="{73977787-8577-4D40-B959-2FDE497A6501}" type="pres">
      <dgm:prSet presAssocID="{805AE3CD-45D0-4B7F-91C1-071C0932751C}" presName="sibTrans" presStyleLbl="sibTrans1D1" presStyleIdx="5" presStyleCnt="10"/>
      <dgm:spPr/>
      <dgm:t>
        <a:bodyPr/>
        <a:lstStyle/>
        <a:p>
          <a:endParaRPr lang="en-US"/>
        </a:p>
      </dgm:t>
    </dgm:pt>
    <dgm:pt modelId="{61DCBC4C-2628-46ED-BBC1-4A20836A1857}" type="pres">
      <dgm:prSet presAssocID="{805AE3CD-45D0-4B7F-91C1-071C0932751C}" presName="connectorText" presStyleLbl="sibTrans1D1" presStyleIdx="5" presStyleCnt="10"/>
      <dgm:spPr/>
      <dgm:t>
        <a:bodyPr/>
        <a:lstStyle/>
        <a:p>
          <a:endParaRPr lang="en-US"/>
        </a:p>
      </dgm:t>
    </dgm:pt>
    <dgm:pt modelId="{0D38B9AD-0E90-47FA-BE68-FAB90DB1654F}" type="pres">
      <dgm:prSet presAssocID="{CCAF3675-ABA6-4D38-9108-B2E36745B32C}" presName="node" presStyleLbl="node1" presStyleIdx="6" presStyleCnt="11">
        <dgm:presLayoutVars>
          <dgm:bulletEnabled val="1"/>
        </dgm:presLayoutVars>
      </dgm:prSet>
      <dgm:spPr/>
      <dgm:t>
        <a:bodyPr/>
        <a:lstStyle/>
        <a:p>
          <a:endParaRPr lang="en-US"/>
        </a:p>
      </dgm:t>
    </dgm:pt>
    <dgm:pt modelId="{21ED114E-BB7E-4A7D-9859-C7D70A3BEC04}" type="pres">
      <dgm:prSet presAssocID="{7DD52F97-A4F2-4422-ADD2-17BC5E495D1B}" presName="sibTrans" presStyleLbl="sibTrans1D1" presStyleIdx="6" presStyleCnt="10"/>
      <dgm:spPr/>
      <dgm:t>
        <a:bodyPr/>
        <a:lstStyle/>
        <a:p>
          <a:endParaRPr lang="en-US"/>
        </a:p>
      </dgm:t>
    </dgm:pt>
    <dgm:pt modelId="{187EE9B5-32E4-4C64-8C66-83F31E83FD10}" type="pres">
      <dgm:prSet presAssocID="{7DD52F97-A4F2-4422-ADD2-17BC5E495D1B}" presName="connectorText" presStyleLbl="sibTrans1D1" presStyleIdx="6" presStyleCnt="10"/>
      <dgm:spPr/>
      <dgm:t>
        <a:bodyPr/>
        <a:lstStyle/>
        <a:p>
          <a:endParaRPr lang="en-US"/>
        </a:p>
      </dgm:t>
    </dgm:pt>
    <dgm:pt modelId="{8921C209-73FB-47CA-9B7D-CCE56FA874A0}" type="pres">
      <dgm:prSet presAssocID="{D85CF7BB-9B43-4E14-9675-5B6FF407FD11}" presName="node" presStyleLbl="node1" presStyleIdx="7" presStyleCnt="11">
        <dgm:presLayoutVars>
          <dgm:bulletEnabled val="1"/>
        </dgm:presLayoutVars>
      </dgm:prSet>
      <dgm:spPr/>
      <dgm:t>
        <a:bodyPr/>
        <a:lstStyle/>
        <a:p>
          <a:endParaRPr lang="en-US"/>
        </a:p>
      </dgm:t>
    </dgm:pt>
    <dgm:pt modelId="{112A961A-C805-4D17-B3EC-4B36E0EB4A7A}" type="pres">
      <dgm:prSet presAssocID="{BB3A4597-F6FC-487B-8FD6-D0A8E53D2EAA}" presName="sibTrans" presStyleLbl="sibTrans1D1" presStyleIdx="7" presStyleCnt="10"/>
      <dgm:spPr/>
      <dgm:t>
        <a:bodyPr/>
        <a:lstStyle/>
        <a:p>
          <a:endParaRPr lang="en-US"/>
        </a:p>
      </dgm:t>
    </dgm:pt>
    <dgm:pt modelId="{D53E06CF-CB47-490D-88DD-864F483EC73E}" type="pres">
      <dgm:prSet presAssocID="{BB3A4597-F6FC-487B-8FD6-D0A8E53D2EAA}" presName="connectorText" presStyleLbl="sibTrans1D1" presStyleIdx="7" presStyleCnt="10"/>
      <dgm:spPr/>
      <dgm:t>
        <a:bodyPr/>
        <a:lstStyle/>
        <a:p>
          <a:endParaRPr lang="en-US"/>
        </a:p>
      </dgm:t>
    </dgm:pt>
    <dgm:pt modelId="{C89D02C4-1C4F-4B67-821C-7C1AB02BB22A}" type="pres">
      <dgm:prSet presAssocID="{60BAD751-643B-4674-8A61-315053B7397B}" presName="node" presStyleLbl="node1" presStyleIdx="8" presStyleCnt="11">
        <dgm:presLayoutVars>
          <dgm:bulletEnabled val="1"/>
        </dgm:presLayoutVars>
      </dgm:prSet>
      <dgm:spPr/>
      <dgm:t>
        <a:bodyPr/>
        <a:lstStyle/>
        <a:p>
          <a:endParaRPr lang="en-US"/>
        </a:p>
      </dgm:t>
    </dgm:pt>
    <dgm:pt modelId="{0B49A441-4456-4E4C-B857-353B10C5D447}" type="pres">
      <dgm:prSet presAssocID="{BA3B7943-F670-4116-9E37-ADE8D2782E9D}" presName="sibTrans" presStyleLbl="sibTrans1D1" presStyleIdx="8" presStyleCnt="10"/>
      <dgm:spPr/>
      <dgm:t>
        <a:bodyPr/>
        <a:lstStyle/>
        <a:p>
          <a:endParaRPr lang="en-US"/>
        </a:p>
      </dgm:t>
    </dgm:pt>
    <dgm:pt modelId="{B8180730-5314-4BA7-9AF3-F2631DC42BBC}" type="pres">
      <dgm:prSet presAssocID="{BA3B7943-F670-4116-9E37-ADE8D2782E9D}" presName="connectorText" presStyleLbl="sibTrans1D1" presStyleIdx="8" presStyleCnt="10"/>
      <dgm:spPr/>
      <dgm:t>
        <a:bodyPr/>
        <a:lstStyle/>
        <a:p>
          <a:endParaRPr lang="en-US"/>
        </a:p>
      </dgm:t>
    </dgm:pt>
    <dgm:pt modelId="{73477CF2-DD34-4B83-92BC-6A828BD2E689}" type="pres">
      <dgm:prSet presAssocID="{F4AB0A11-7F41-413E-A502-941D6681C538}" presName="node" presStyleLbl="node1" presStyleIdx="9" presStyleCnt="11">
        <dgm:presLayoutVars>
          <dgm:bulletEnabled val="1"/>
        </dgm:presLayoutVars>
      </dgm:prSet>
      <dgm:spPr/>
      <dgm:t>
        <a:bodyPr/>
        <a:lstStyle/>
        <a:p>
          <a:endParaRPr lang="en-US"/>
        </a:p>
      </dgm:t>
    </dgm:pt>
    <dgm:pt modelId="{42917BDB-A554-4A87-8927-918F3F5160E9}" type="pres">
      <dgm:prSet presAssocID="{8F3A878B-9122-4E7A-B8C6-2F80E0DB777F}" presName="sibTrans" presStyleLbl="sibTrans1D1" presStyleIdx="9" presStyleCnt="10"/>
      <dgm:spPr/>
      <dgm:t>
        <a:bodyPr/>
        <a:lstStyle/>
        <a:p>
          <a:endParaRPr lang="en-US"/>
        </a:p>
      </dgm:t>
    </dgm:pt>
    <dgm:pt modelId="{D03E4EE6-217D-4122-8B7D-F0B89D90497F}" type="pres">
      <dgm:prSet presAssocID="{8F3A878B-9122-4E7A-B8C6-2F80E0DB777F}" presName="connectorText" presStyleLbl="sibTrans1D1" presStyleIdx="9" presStyleCnt="10"/>
      <dgm:spPr/>
      <dgm:t>
        <a:bodyPr/>
        <a:lstStyle/>
        <a:p>
          <a:endParaRPr lang="en-US"/>
        </a:p>
      </dgm:t>
    </dgm:pt>
    <dgm:pt modelId="{5EECD5B3-DE6E-4C4D-A05A-B4F75136AAFC}" type="pres">
      <dgm:prSet presAssocID="{B2A8F80D-DE64-4BCD-92DC-877F07DD4BB6}" presName="node" presStyleLbl="node1" presStyleIdx="10" presStyleCnt="11">
        <dgm:presLayoutVars>
          <dgm:bulletEnabled val="1"/>
        </dgm:presLayoutVars>
      </dgm:prSet>
      <dgm:spPr/>
      <dgm:t>
        <a:bodyPr/>
        <a:lstStyle/>
        <a:p>
          <a:endParaRPr lang="en-US"/>
        </a:p>
      </dgm:t>
    </dgm:pt>
  </dgm:ptLst>
  <dgm:cxnLst>
    <dgm:cxn modelId="{BE0E7BC0-1D79-46BF-B7C5-42122486A152}" type="presOf" srcId="{B2A8F80D-DE64-4BCD-92DC-877F07DD4BB6}" destId="{5EECD5B3-DE6E-4C4D-A05A-B4F75136AAFC}" srcOrd="0" destOrd="0" presId="urn:microsoft.com/office/officeart/2005/8/layout/bProcess3"/>
    <dgm:cxn modelId="{16F8C7F9-5FF4-4E5A-A38F-D9B62FBCF57F}" type="presOf" srcId="{CCAF3675-ABA6-4D38-9108-B2E36745B32C}" destId="{0D38B9AD-0E90-47FA-BE68-FAB90DB1654F}" srcOrd="0" destOrd="0" presId="urn:microsoft.com/office/officeart/2005/8/layout/bProcess3"/>
    <dgm:cxn modelId="{5691C2DC-657C-42D9-89DA-04D8D9D8AA32}" type="presOf" srcId="{CD43CF13-0287-407F-AB4E-03B5CE3CFC24}" destId="{C204487E-99C1-4058-AB20-B3D332CB7AA6}" srcOrd="1" destOrd="0" presId="urn:microsoft.com/office/officeart/2005/8/layout/bProcess3"/>
    <dgm:cxn modelId="{6B53004E-157E-4230-B11E-88F03C7F3681}" type="presOf" srcId="{7DD52F97-A4F2-4422-ADD2-17BC5E495D1B}" destId="{187EE9B5-32E4-4C64-8C66-83F31E83FD10}" srcOrd="1" destOrd="0" presId="urn:microsoft.com/office/officeart/2005/8/layout/bProcess3"/>
    <dgm:cxn modelId="{F6609980-213D-4856-BE3D-C7F0E386D55D}" srcId="{8488A7EF-48F5-4D5F-A461-DA31C8BC1AD8}" destId="{33B0F65B-6687-47CD-BC89-431EDF83FA6D}" srcOrd="1" destOrd="0" parTransId="{3D94E4E6-8FF6-4347-A60E-B659BE9F2D96}" sibTransId="{EE330102-307F-47E4-83C7-2B31979A7F40}"/>
    <dgm:cxn modelId="{966E85B8-8729-4ECA-8F98-F7E37AA89533}" type="presOf" srcId="{CD43CF13-0287-407F-AB4E-03B5CE3CFC24}" destId="{3A77B814-4599-42FC-9671-3A5153152EE6}" srcOrd="0" destOrd="0" presId="urn:microsoft.com/office/officeart/2005/8/layout/bProcess3"/>
    <dgm:cxn modelId="{13E71552-9D6D-4533-AF65-A03F771FB6E8}" type="presOf" srcId="{8F40A45E-A2C3-4FA7-BDC7-CF6AF3955EA2}" destId="{67AFD7CB-BE66-422A-BCD9-82F3A81E262E}" srcOrd="0" destOrd="0" presId="urn:microsoft.com/office/officeart/2005/8/layout/bProcess3"/>
    <dgm:cxn modelId="{CE93D30C-6929-48A2-A992-5C914C096DD4}" type="presOf" srcId="{BA3B7943-F670-4116-9E37-ADE8D2782E9D}" destId="{0B49A441-4456-4E4C-B857-353B10C5D447}" srcOrd="0" destOrd="0" presId="urn:microsoft.com/office/officeart/2005/8/layout/bProcess3"/>
    <dgm:cxn modelId="{D75DD19A-FB19-4C91-9B18-98C8C663BA1C}" type="presOf" srcId="{44D7E01F-2E32-4679-9AFA-8F39E8F99B3B}" destId="{9D60E01D-1C04-4487-8F46-FEB33B914255}" srcOrd="0" destOrd="0" presId="urn:microsoft.com/office/officeart/2005/8/layout/bProcess3"/>
    <dgm:cxn modelId="{1E5377BA-DFB0-4A97-93B6-04B5ECA4ED31}" srcId="{8488A7EF-48F5-4D5F-A461-DA31C8BC1AD8}" destId="{B2A8F80D-DE64-4BCD-92DC-877F07DD4BB6}" srcOrd="10" destOrd="0" parTransId="{B69F0BDD-1A22-4766-9773-E49D3BBEB38C}" sibTransId="{16DA3977-A0C6-49E0-A890-8E2267689683}"/>
    <dgm:cxn modelId="{225C91A3-C36E-4447-8799-3D3DF14B84B1}" srcId="{8488A7EF-48F5-4D5F-A461-DA31C8BC1AD8}" destId="{D85CF7BB-9B43-4E14-9675-5B6FF407FD11}" srcOrd="7" destOrd="0" parTransId="{233E2CF6-DC88-4293-BCB9-2CAA5673B16F}" sibTransId="{BB3A4597-F6FC-487B-8FD6-D0A8E53D2EAA}"/>
    <dgm:cxn modelId="{D2053B16-8A6D-414F-A459-A5119BE3CADB}" type="presOf" srcId="{EE330102-307F-47E4-83C7-2B31979A7F40}" destId="{F079B7CA-A7D9-488D-8D50-1E5A5D2818C7}" srcOrd="1" destOrd="0" presId="urn:microsoft.com/office/officeart/2005/8/layout/bProcess3"/>
    <dgm:cxn modelId="{1D873FCD-E575-4247-BB7F-DBA5634D84B7}" type="presOf" srcId="{77670ACD-6385-44AE-B64C-3E27A8548239}" destId="{B122207E-74F1-41FA-B7DE-0FAC75C0F6D7}" srcOrd="0" destOrd="0" presId="urn:microsoft.com/office/officeart/2005/8/layout/bProcess3"/>
    <dgm:cxn modelId="{66CB7E7B-70A7-4783-9ED8-C82B76E1C045}" srcId="{8488A7EF-48F5-4D5F-A461-DA31C8BC1AD8}" destId="{8F40A45E-A2C3-4FA7-BDC7-CF6AF3955EA2}" srcOrd="2" destOrd="0" parTransId="{C68CDF90-10D0-41DC-B4A7-7DA2D5AE9760}" sibTransId="{CD43CF13-0287-407F-AB4E-03B5CE3CFC24}"/>
    <dgm:cxn modelId="{EE644978-09DC-4D7A-9413-7F6F7B667035}" type="presOf" srcId="{BB3A4597-F6FC-487B-8FD6-D0A8E53D2EAA}" destId="{112A961A-C805-4D17-B3EC-4B36E0EB4A7A}" srcOrd="0" destOrd="0" presId="urn:microsoft.com/office/officeart/2005/8/layout/bProcess3"/>
    <dgm:cxn modelId="{710F6485-28EA-4B4E-800C-73698B5C68AB}" type="presOf" srcId="{805AE3CD-45D0-4B7F-91C1-071C0932751C}" destId="{73977787-8577-4D40-B959-2FDE497A6501}" srcOrd="0" destOrd="0" presId="urn:microsoft.com/office/officeart/2005/8/layout/bProcess3"/>
    <dgm:cxn modelId="{5723E255-98B0-4A02-916C-BFD99D2C5ADC}" srcId="{8488A7EF-48F5-4D5F-A461-DA31C8BC1AD8}" destId="{F4AB0A11-7F41-413E-A502-941D6681C538}" srcOrd="9" destOrd="0" parTransId="{A557C267-F6B8-45D1-BA6B-170D632DD53D}" sibTransId="{8F3A878B-9122-4E7A-B8C6-2F80E0DB777F}"/>
    <dgm:cxn modelId="{AAFE582D-966D-420A-A6E2-905CF1F2B441}" type="presOf" srcId="{60BAD751-643B-4674-8A61-315053B7397B}" destId="{C89D02C4-1C4F-4B67-821C-7C1AB02BB22A}" srcOrd="0" destOrd="0" presId="urn:microsoft.com/office/officeart/2005/8/layout/bProcess3"/>
    <dgm:cxn modelId="{F5C7FBFA-9E87-467D-A2F7-E63C33D4C699}" type="presOf" srcId="{FB1D9E56-75A0-4035-A742-326A935AF945}" destId="{3BF4C319-6953-4B60-9C02-0937F95671E2}" srcOrd="0" destOrd="0" presId="urn:microsoft.com/office/officeart/2005/8/layout/bProcess3"/>
    <dgm:cxn modelId="{230E0F84-7814-4B2B-9801-383A7590B472}" srcId="{8488A7EF-48F5-4D5F-A461-DA31C8BC1AD8}" destId="{44D7E01F-2E32-4679-9AFA-8F39E8F99B3B}" srcOrd="5" destOrd="0" parTransId="{41194764-4F65-4AE0-8EC2-2C9918735A1F}" sibTransId="{805AE3CD-45D0-4B7F-91C1-071C0932751C}"/>
    <dgm:cxn modelId="{F52D8FAD-D2F4-40BE-A5AC-C116DE56C751}" type="presOf" srcId="{BB3A4597-F6FC-487B-8FD6-D0A8E53D2EAA}" destId="{D53E06CF-CB47-490D-88DD-864F483EC73E}" srcOrd="1" destOrd="0" presId="urn:microsoft.com/office/officeart/2005/8/layout/bProcess3"/>
    <dgm:cxn modelId="{F20571DD-32D1-48C9-8130-BD7E7C32BE89}" srcId="{8488A7EF-48F5-4D5F-A461-DA31C8BC1AD8}" destId="{60BAD751-643B-4674-8A61-315053B7397B}" srcOrd="8" destOrd="0" parTransId="{41D94624-E10B-4B3C-80F4-AB50C872F25C}" sibTransId="{BA3B7943-F670-4116-9E37-ADE8D2782E9D}"/>
    <dgm:cxn modelId="{E606EF74-6963-4715-BA47-9E4C023319A9}" srcId="{8488A7EF-48F5-4D5F-A461-DA31C8BC1AD8}" destId="{CCAF3675-ABA6-4D38-9108-B2E36745B32C}" srcOrd="6" destOrd="0" parTransId="{2CE0598B-41A7-415B-9A1A-08AF27FADBC1}" sibTransId="{7DD52F97-A4F2-4422-ADD2-17BC5E495D1B}"/>
    <dgm:cxn modelId="{582BDF56-CA7A-46E9-A948-18C82C17719A}" type="presOf" srcId="{1617CF99-09C2-42ED-A547-7B41438CFE11}" destId="{BD8DEF55-5236-4095-BDE6-3F244EC17470}" srcOrd="0" destOrd="0" presId="urn:microsoft.com/office/officeart/2005/8/layout/bProcess3"/>
    <dgm:cxn modelId="{C47C7B8F-7C24-4BCD-91DF-516D1E4CC60D}" type="presOf" srcId="{8488A7EF-48F5-4D5F-A461-DA31C8BC1AD8}" destId="{C2AD13B1-90C9-49E7-A27E-DEDD235B89A0}" srcOrd="0" destOrd="0" presId="urn:microsoft.com/office/officeart/2005/8/layout/bProcess3"/>
    <dgm:cxn modelId="{FF074511-C60E-4A71-94D2-C8157CB29841}" type="presOf" srcId="{77670ACD-6385-44AE-B64C-3E27A8548239}" destId="{C2DA6953-4117-4F04-8A45-BAD63571C9C1}" srcOrd="1" destOrd="0" presId="urn:microsoft.com/office/officeart/2005/8/layout/bProcess3"/>
    <dgm:cxn modelId="{46768440-56F8-4943-99DB-292FF9917AD1}" type="presOf" srcId="{F4AB0A11-7F41-413E-A502-941D6681C538}" destId="{73477CF2-DD34-4B83-92BC-6A828BD2E689}" srcOrd="0" destOrd="0" presId="urn:microsoft.com/office/officeart/2005/8/layout/bProcess3"/>
    <dgm:cxn modelId="{44C95464-F643-415D-98FA-CF039442F634}" type="presOf" srcId="{98470326-D693-445D-8E25-065D189BAA4A}" destId="{C2D91FC8-EAB9-4DC5-BA54-3CBB5464E864}" srcOrd="1" destOrd="0" presId="urn:microsoft.com/office/officeart/2005/8/layout/bProcess3"/>
    <dgm:cxn modelId="{6048E442-BBDB-43C4-8D95-F65DC79A132E}" type="presOf" srcId="{35F6A0A6-5EF5-467E-86BC-BA1216DCB6F7}" destId="{F6F47FAD-9240-4171-B431-2289113431A3}" srcOrd="1" destOrd="0" presId="urn:microsoft.com/office/officeart/2005/8/layout/bProcess3"/>
    <dgm:cxn modelId="{33278821-A74F-437B-9432-69A3C97AA3F5}" type="presOf" srcId="{98470326-D693-445D-8E25-065D189BAA4A}" destId="{391A65E0-1F0A-494D-BEC1-D1691C9999FF}" srcOrd="0" destOrd="0" presId="urn:microsoft.com/office/officeart/2005/8/layout/bProcess3"/>
    <dgm:cxn modelId="{9D7002C5-25C8-44B4-ABC0-D1AD22544B27}" type="presOf" srcId="{8F3A878B-9122-4E7A-B8C6-2F80E0DB777F}" destId="{42917BDB-A554-4A87-8927-918F3F5160E9}" srcOrd="0" destOrd="0" presId="urn:microsoft.com/office/officeart/2005/8/layout/bProcess3"/>
    <dgm:cxn modelId="{708B9469-91D5-43EE-9211-07BA2398509C}" type="presOf" srcId="{7DD52F97-A4F2-4422-ADD2-17BC5E495D1B}" destId="{21ED114E-BB7E-4A7D-9859-C7D70A3BEC04}" srcOrd="0" destOrd="0" presId="urn:microsoft.com/office/officeart/2005/8/layout/bProcess3"/>
    <dgm:cxn modelId="{5C0DB4CA-9FD8-4B33-B17F-BD8A792A4C0C}" type="presOf" srcId="{805AE3CD-45D0-4B7F-91C1-071C0932751C}" destId="{61DCBC4C-2628-46ED-BBC1-4A20836A1857}" srcOrd="1" destOrd="0" presId="urn:microsoft.com/office/officeart/2005/8/layout/bProcess3"/>
    <dgm:cxn modelId="{1C4B17B9-5FAF-46F2-A2D2-3422962FB5FB}" type="presOf" srcId="{D85CF7BB-9B43-4E14-9675-5B6FF407FD11}" destId="{8921C209-73FB-47CA-9B7D-CCE56FA874A0}" srcOrd="0" destOrd="0" presId="urn:microsoft.com/office/officeart/2005/8/layout/bProcess3"/>
    <dgm:cxn modelId="{BBBCFA26-735B-4D4D-9F9E-3FF5FD22CCD3}" type="presOf" srcId="{94AD7CC6-725B-44A3-82FA-3D1D7EA1F205}" destId="{B4A7021C-080B-4873-B617-84CDC91DC0DE}" srcOrd="0" destOrd="0" presId="urn:microsoft.com/office/officeart/2005/8/layout/bProcess3"/>
    <dgm:cxn modelId="{7AE59418-E408-455D-9A37-FFF14EDC7E75}" type="presOf" srcId="{35F6A0A6-5EF5-467E-86BC-BA1216DCB6F7}" destId="{91B6E201-5030-4CC4-A61B-FCE6A757A24B}" srcOrd="0" destOrd="0" presId="urn:microsoft.com/office/officeart/2005/8/layout/bProcess3"/>
    <dgm:cxn modelId="{A3584420-33CB-47FB-B921-AB57936096AB}" srcId="{8488A7EF-48F5-4D5F-A461-DA31C8BC1AD8}" destId="{1617CF99-09C2-42ED-A547-7B41438CFE11}" srcOrd="4" destOrd="0" parTransId="{0D600CB8-4A45-4CD1-A3D7-FEB4165A8313}" sibTransId="{98470326-D693-445D-8E25-065D189BAA4A}"/>
    <dgm:cxn modelId="{A6381DD0-0EEB-4B9F-9C61-B86BF410B8E8}" srcId="{8488A7EF-48F5-4D5F-A461-DA31C8BC1AD8}" destId="{FB1D9E56-75A0-4035-A742-326A935AF945}" srcOrd="3" destOrd="0" parTransId="{37E973C5-2F26-4598-A164-6B55E3C3723B}" sibTransId="{35F6A0A6-5EF5-467E-86BC-BA1216DCB6F7}"/>
    <dgm:cxn modelId="{776C31E7-417D-481E-8731-A0C5FAD1F5BA}" srcId="{8488A7EF-48F5-4D5F-A461-DA31C8BC1AD8}" destId="{94AD7CC6-725B-44A3-82FA-3D1D7EA1F205}" srcOrd="0" destOrd="0" parTransId="{F09F4188-12C8-4A79-9CC6-82E2AC15ACA7}" sibTransId="{77670ACD-6385-44AE-B64C-3E27A8548239}"/>
    <dgm:cxn modelId="{D97FF7CD-F94F-40A6-A53D-CB7CD7F2D8AF}" type="presOf" srcId="{33B0F65B-6687-47CD-BC89-431EDF83FA6D}" destId="{6F00A539-57F3-40F2-BA2D-EA661DCF37B8}" srcOrd="0" destOrd="0" presId="urn:microsoft.com/office/officeart/2005/8/layout/bProcess3"/>
    <dgm:cxn modelId="{174551DB-0904-4A84-A12B-700D64612BE7}" type="presOf" srcId="{BA3B7943-F670-4116-9E37-ADE8D2782E9D}" destId="{B8180730-5314-4BA7-9AF3-F2631DC42BBC}" srcOrd="1" destOrd="0" presId="urn:microsoft.com/office/officeart/2005/8/layout/bProcess3"/>
    <dgm:cxn modelId="{08B916DB-7471-494B-A084-0C68119243D4}" type="presOf" srcId="{8F3A878B-9122-4E7A-B8C6-2F80E0DB777F}" destId="{D03E4EE6-217D-4122-8B7D-F0B89D90497F}" srcOrd="1" destOrd="0" presId="urn:microsoft.com/office/officeart/2005/8/layout/bProcess3"/>
    <dgm:cxn modelId="{65E940DB-7F04-4C51-B12D-F64D1D05CDA2}" type="presOf" srcId="{EE330102-307F-47E4-83C7-2B31979A7F40}" destId="{D21B8817-B272-4AD9-BB0B-655620CEE864}" srcOrd="0" destOrd="0" presId="urn:microsoft.com/office/officeart/2005/8/layout/bProcess3"/>
    <dgm:cxn modelId="{7616F13E-365A-49BF-BDE5-3A408E7A6C12}" type="presParOf" srcId="{C2AD13B1-90C9-49E7-A27E-DEDD235B89A0}" destId="{B4A7021C-080B-4873-B617-84CDC91DC0DE}" srcOrd="0" destOrd="0" presId="urn:microsoft.com/office/officeart/2005/8/layout/bProcess3"/>
    <dgm:cxn modelId="{BE672D70-4F49-4F4F-9EDB-413166115636}" type="presParOf" srcId="{C2AD13B1-90C9-49E7-A27E-DEDD235B89A0}" destId="{B122207E-74F1-41FA-B7DE-0FAC75C0F6D7}" srcOrd="1" destOrd="0" presId="urn:microsoft.com/office/officeart/2005/8/layout/bProcess3"/>
    <dgm:cxn modelId="{C5114E62-1635-42EB-8C8D-FF4DC89D4DBB}" type="presParOf" srcId="{B122207E-74F1-41FA-B7DE-0FAC75C0F6D7}" destId="{C2DA6953-4117-4F04-8A45-BAD63571C9C1}" srcOrd="0" destOrd="0" presId="urn:microsoft.com/office/officeart/2005/8/layout/bProcess3"/>
    <dgm:cxn modelId="{DC3CC394-CC8C-4579-B023-CA94E2F8A0A1}" type="presParOf" srcId="{C2AD13B1-90C9-49E7-A27E-DEDD235B89A0}" destId="{6F00A539-57F3-40F2-BA2D-EA661DCF37B8}" srcOrd="2" destOrd="0" presId="urn:microsoft.com/office/officeart/2005/8/layout/bProcess3"/>
    <dgm:cxn modelId="{B93B3D24-B929-4EA6-BAE9-DB2F8AB57E5A}" type="presParOf" srcId="{C2AD13B1-90C9-49E7-A27E-DEDD235B89A0}" destId="{D21B8817-B272-4AD9-BB0B-655620CEE864}" srcOrd="3" destOrd="0" presId="urn:microsoft.com/office/officeart/2005/8/layout/bProcess3"/>
    <dgm:cxn modelId="{9F3D97FE-F981-4FC7-8A7E-81AF1C74687F}" type="presParOf" srcId="{D21B8817-B272-4AD9-BB0B-655620CEE864}" destId="{F079B7CA-A7D9-488D-8D50-1E5A5D2818C7}" srcOrd="0" destOrd="0" presId="urn:microsoft.com/office/officeart/2005/8/layout/bProcess3"/>
    <dgm:cxn modelId="{A7E01A7F-F791-44FE-9E81-CD4887E242BC}" type="presParOf" srcId="{C2AD13B1-90C9-49E7-A27E-DEDD235B89A0}" destId="{67AFD7CB-BE66-422A-BCD9-82F3A81E262E}" srcOrd="4" destOrd="0" presId="urn:microsoft.com/office/officeart/2005/8/layout/bProcess3"/>
    <dgm:cxn modelId="{179260AF-0B41-4491-95A1-5C389D5B53EC}" type="presParOf" srcId="{C2AD13B1-90C9-49E7-A27E-DEDD235B89A0}" destId="{3A77B814-4599-42FC-9671-3A5153152EE6}" srcOrd="5" destOrd="0" presId="urn:microsoft.com/office/officeart/2005/8/layout/bProcess3"/>
    <dgm:cxn modelId="{31164DC7-EAF6-47C2-8A9C-F897FA50CD1B}" type="presParOf" srcId="{3A77B814-4599-42FC-9671-3A5153152EE6}" destId="{C204487E-99C1-4058-AB20-B3D332CB7AA6}" srcOrd="0" destOrd="0" presId="urn:microsoft.com/office/officeart/2005/8/layout/bProcess3"/>
    <dgm:cxn modelId="{CB8C768D-512B-40A8-911A-CD53A75D04AA}" type="presParOf" srcId="{C2AD13B1-90C9-49E7-A27E-DEDD235B89A0}" destId="{3BF4C319-6953-4B60-9C02-0937F95671E2}" srcOrd="6" destOrd="0" presId="urn:microsoft.com/office/officeart/2005/8/layout/bProcess3"/>
    <dgm:cxn modelId="{441E7983-71CF-4845-A7D4-2D69FC750D5F}" type="presParOf" srcId="{C2AD13B1-90C9-49E7-A27E-DEDD235B89A0}" destId="{91B6E201-5030-4CC4-A61B-FCE6A757A24B}" srcOrd="7" destOrd="0" presId="urn:microsoft.com/office/officeart/2005/8/layout/bProcess3"/>
    <dgm:cxn modelId="{5C17E016-B7C2-4697-9CC4-3F7459756EBB}" type="presParOf" srcId="{91B6E201-5030-4CC4-A61B-FCE6A757A24B}" destId="{F6F47FAD-9240-4171-B431-2289113431A3}" srcOrd="0" destOrd="0" presId="urn:microsoft.com/office/officeart/2005/8/layout/bProcess3"/>
    <dgm:cxn modelId="{C854029D-E4BF-43C4-90E5-5E5979B028A0}" type="presParOf" srcId="{C2AD13B1-90C9-49E7-A27E-DEDD235B89A0}" destId="{BD8DEF55-5236-4095-BDE6-3F244EC17470}" srcOrd="8" destOrd="0" presId="urn:microsoft.com/office/officeart/2005/8/layout/bProcess3"/>
    <dgm:cxn modelId="{2CBB4C8D-80B4-4A47-8E9E-E254BF349EC3}" type="presParOf" srcId="{C2AD13B1-90C9-49E7-A27E-DEDD235B89A0}" destId="{391A65E0-1F0A-494D-BEC1-D1691C9999FF}" srcOrd="9" destOrd="0" presId="urn:microsoft.com/office/officeart/2005/8/layout/bProcess3"/>
    <dgm:cxn modelId="{796F1CF4-1EB7-464C-89F0-813B861FBF5B}" type="presParOf" srcId="{391A65E0-1F0A-494D-BEC1-D1691C9999FF}" destId="{C2D91FC8-EAB9-4DC5-BA54-3CBB5464E864}" srcOrd="0" destOrd="0" presId="urn:microsoft.com/office/officeart/2005/8/layout/bProcess3"/>
    <dgm:cxn modelId="{B5169434-5303-4ED1-8FEF-869882759BA6}" type="presParOf" srcId="{C2AD13B1-90C9-49E7-A27E-DEDD235B89A0}" destId="{9D60E01D-1C04-4487-8F46-FEB33B914255}" srcOrd="10" destOrd="0" presId="urn:microsoft.com/office/officeart/2005/8/layout/bProcess3"/>
    <dgm:cxn modelId="{0AFD0499-A711-440A-A546-C690A5407A5B}" type="presParOf" srcId="{C2AD13B1-90C9-49E7-A27E-DEDD235B89A0}" destId="{73977787-8577-4D40-B959-2FDE497A6501}" srcOrd="11" destOrd="0" presId="urn:microsoft.com/office/officeart/2005/8/layout/bProcess3"/>
    <dgm:cxn modelId="{C6E0F70F-2E1C-4679-BF33-11E9D255F4D4}" type="presParOf" srcId="{73977787-8577-4D40-B959-2FDE497A6501}" destId="{61DCBC4C-2628-46ED-BBC1-4A20836A1857}" srcOrd="0" destOrd="0" presId="urn:microsoft.com/office/officeart/2005/8/layout/bProcess3"/>
    <dgm:cxn modelId="{69B1D709-7CBD-4AD6-99FD-AEE4A8EF422E}" type="presParOf" srcId="{C2AD13B1-90C9-49E7-A27E-DEDD235B89A0}" destId="{0D38B9AD-0E90-47FA-BE68-FAB90DB1654F}" srcOrd="12" destOrd="0" presId="urn:microsoft.com/office/officeart/2005/8/layout/bProcess3"/>
    <dgm:cxn modelId="{2B1E888C-2C33-4819-B9E1-BD410FC95B7F}" type="presParOf" srcId="{C2AD13B1-90C9-49E7-A27E-DEDD235B89A0}" destId="{21ED114E-BB7E-4A7D-9859-C7D70A3BEC04}" srcOrd="13" destOrd="0" presId="urn:microsoft.com/office/officeart/2005/8/layout/bProcess3"/>
    <dgm:cxn modelId="{BEEC6C5A-22F7-462D-A1E2-123002627051}" type="presParOf" srcId="{21ED114E-BB7E-4A7D-9859-C7D70A3BEC04}" destId="{187EE9B5-32E4-4C64-8C66-83F31E83FD10}" srcOrd="0" destOrd="0" presId="urn:microsoft.com/office/officeart/2005/8/layout/bProcess3"/>
    <dgm:cxn modelId="{3A00593C-FD7E-482C-87E8-BAA7BC45BC9B}" type="presParOf" srcId="{C2AD13B1-90C9-49E7-A27E-DEDD235B89A0}" destId="{8921C209-73FB-47CA-9B7D-CCE56FA874A0}" srcOrd="14" destOrd="0" presId="urn:microsoft.com/office/officeart/2005/8/layout/bProcess3"/>
    <dgm:cxn modelId="{49B93718-DE1E-42CE-A488-242BF80198FF}" type="presParOf" srcId="{C2AD13B1-90C9-49E7-A27E-DEDD235B89A0}" destId="{112A961A-C805-4D17-B3EC-4B36E0EB4A7A}" srcOrd="15" destOrd="0" presId="urn:microsoft.com/office/officeart/2005/8/layout/bProcess3"/>
    <dgm:cxn modelId="{53C075C4-C0E5-4C4D-AEBE-8A118BA78AA8}" type="presParOf" srcId="{112A961A-C805-4D17-B3EC-4B36E0EB4A7A}" destId="{D53E06CF-CB47-490D-88DD-864F483EC73E}" srcOrd="0" destOrd="0" presId="urn:microsoft.com/office/officeart/2005/8/layout/bProcess3"/>
    <dgm:cxn modelId="{52A11E13-70A8-4D12-AD50-D8496180DAFE}" type="presParOf" srcId="{C2AD13B1-90C9-49E7-A27E-DEDD235B89A0}" destId="{C89D02C4-1C4F-4B67-821C-7C1AB02BB22A}" srcOrd="16" destOrd="0" presId="urn:microsoft.com/office/officeart/2005/8/layout/bProcess3"/>
    <dgm:cxn modelId="{2AED4A4C-D37F-43E4-B3DA-2FEDD2F219B6}" type="presParOf" srcId="{C2AD13B1-90C9-49E7-A27E-DEDD235B89A0}" destId="{0B49A441-4456-4E4C-B857-353B10C5D447}" srcOrd="17" destOrd="0" presId="urn:microsoft.com/office/officeart/2005/8/layout/bProcess3"/>
    <dgm:cxn modelId="{0F705CDB-C312-4F36-BCA6-CA0F564FEEE5}" type="presParOf" srcId="{0B49A441-4456-4E4C-B857-353B10C5D447}" destId="{B8180730-5314-4BA7-9AF3-F2631DC42BBC}" srcOrd="0" destOrd="0" presId="urn:microsoft.com/office/officeart/2005/8/layout/bProcess3"/>
    <dgm:cxn modelId="{4AADBDF8-3A42-4867-BBC9-D0C3EF6311BD}" type="presParOf" srcId="{C2AD13B1-90C9-49E7-A27E-DEDD235B89A0}" destId="{73477CF2-DD34-4B83-92BC-6A828BD2E689}" srcOrd="18" destOrd="0" presId="urn:microsoft.com/office/officeart/2005/8/layout/bProcess3"/>
    <dgm:cxn modelId="{C19E1416-38C4-4862-BAD6-56FEB4D154E1}" type="presParOf" srcId="{C2AD13B1-90C9-49E7-A27E-DEDD235B89A0}" destId="{42917BDB-A554-4A87-8927-918F3F5160E9}" srcOrd="19" destOrd="0" presId="urn:microsoft.com/office/officeart/2005/8/layout/bProcess3"/>
    <dgm:cxn modelId="{393ECAA7-994D-4265-9A45-82BBC8B5435B}" type="presParOf" srcId="{42917BDB-A554-4A87-8927-918F3F5160E9}" destId="{D03E4EE6-217D-4122-8B7D-F0B89D90497F}" srcOrd="0" destOrd="0" presId="urn:microsoft.com/office/officeart/2005/8/layout/bProcess3"/>
    <dgm:cxn modelId="{8D301A2A-FDD4-4258-8A70-544A48D9D0C8}" type="presParOf" srcId="{C2AD13B1-90C9-49E7-A27E-DEDD235B89A0}" destId="{5EECD5B3-DE6E-4C4D-A05A-B4F75136AAFC}"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2207E-74F1-41FA-B7DE-0FAC75C0F6D7}">
      <dsp:nvSpPr>
        <dsp:cNvPr id="0" name=""/>
        <dsp:cNvSpPr/>
      </dsp:nvSpPr>
      <dsp:spPr>
        <a:xfrm>
          <a:off x="2065074" y="555774"/>
          <a:ext cx="520689" cy="91440"/>
        </a:xfrm>
        <a:custGeom>
          <a:avLst/>
          <a:gdLst/>
          <a:ahLst/>
          <a:cxnLst/>
          <a:rect l="0" t="0" r="0" b="0"/>
          <a:pathLst>
            <a:path>
              <a:moveTo>
                <a:pt x="0" y="46774"/>
              </a:moveTo>
              <a:lnTo>
                <a:pt x="277444" y="46774"/>
              </a:lnTo>
              <a:lnTo>
                <a:pt x="277444" y="45720"/>
              </a:lnTo>
              <a:lnTo>
                <a:pt x="520689"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11636" y="599188"/>
        <a:ext cx="27564" cy="4611"/>
      </dsp:txXfrm>
    </dsp:sp>
    <dsp:sp modelId="{B4A7021C-080B-4873-B617-84CDC91DC0DE}">
      <dsp:nvSpPr>
        <dsp:cNvPr id="0" name=""/>
        <dsp:cNvSpPr/>
      </dsp:nvSpPr>
      <dsp:spPr>
        <a:xfrm>
          <a:off x="61893" y="1054"/>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Business Problem</a:t>
          </a:r>
          <a:endParaRPr lang="en-US" sz="2000" kern="1200" dirty="0"/>
        </a:p>
      </dsp:txBody>
      <dsp:txXfrm>
        <a:off x="61893" y="1054"/>
        <a:ext cx="2004980" cy="1202988"/>
      </dsp:txXfrm>
    </dsp:sp>
    <dsp:sp modelId="{D21B8817-B272-4AD9-BB0B-655620CEE864}">
      <dsp:nvSpPr>
        <dsp:cNvPr id="0" name=""/>
        <dsp:cNvSpPr/>
      </dsp:nvSpPr>
      <dsp:spPr>
        <a:xfrm>
          <a:off x="4621344" y="555774"/>
          <a:ext cx="340401" cy="91440"/>
        </a:xfrm>
        <a:custGeom>
          <a:avLst/>
          <a:gdLst/>
          <a:ahLst/>
          <a:cxnLst/>
          <a:rect l="0" t="0" r="0" b="0"/>
          <a:pathLst>
            <a:path>
              <a:moveTo>
                <a:pt x="0" y="45720"/>
              </a:moveTo>
              <a:lnTo>
                <a:pt x="187300" y="45720"/>
              </a:lnTo>
              <a:lnTo>
                <a:pt x="187300" y="46774"/>
              </a:lnTo>
              <a:lnTo>
                <a:pt x="340401" y="46774"/>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82269" y="599188"/>
        <a:ext cx="18550" cy="4611"/>
      </dsp:txXfrm>
    </dsp:sp>
    <dsp:sp modelId="{6F00A539-57F3-40F2-BA2D-EA661DCF37B8}">
      <dsp:nvSpPr>
        <dsp:cNvPr id="0" name=""/>
        <dsp:cNvSpPr/>
      </dsp:nvSpPr>
      <dsp:spPr>
        <a:xfrm>
          <a:off x="2618163" y="0"/>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Gather data</a:t>
          </a:r>
          <a:endParaRPr lang="en-US" sz="2000" kern="1200" dirty="0"/>
        </a:p>
      </dsp:txBody>
      <dsp:txXfrm>
        <a:off x="2618163" y="0"/>
        <a:ext cx="2004980" cy="1202988"/>
      </dsp:txXfrm>
    </dsp:sp>
    <dsp:sp modelId="{3A77B814-4599-42FC-9671-3A5153152EE6}">
      <dsp:nvSpPr>
        <dsp:cNvPr id="0" name=""/>
        <dsp:cNvSpPr/>
      </dsp:nvSpPr>
      <dsp:spPr>
        <a:xfrm>
          <a:off x="6997326" y="556828"/>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1070" y="600242"/>
        <a:ext cx="23057" cy="4611"/>
      </dsp:txXfrm>
    </dsp:sp>
    <dsp:sp modelId="{67AFD7CB-BE66-422A-BCD9-82F3A81E262E}">
      <dsp:nvSpPr>
        <dsp:cNvPr id="0" name=""/>
        <dsp:cNvSpPr/>
      </dsp:nvSpPr>
      <dsp:spPr>
        <a:xfrm>
          <a:off x="4994145" y="1054"/>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Data Preprocessing</a:t>
          </a:r>
          <a:endParaRPr lang="en-US" sz="2000" kern="1200" dirty="0"/>
        </a:p>
      </dsp:txBody>
      <dsp:txXfrm>
        <a:off x="4994145" y="1054"/>
        <a:ext cx="2004980" cy="1202988"/>
      </dsp:txXfrm>
    </dsp:sp>
    <dsp:sp modelId="{91B6E201-5030-4CC4-A61B-FCE6A757A24B}">
      <dsp:nvSpPr>
        <dsp:cNvPr id="0" name=""/>
        <dsp:cNvSpPr/>
      </dsp:nvSpPr>
      <dsp:spPr>
        <a:xfrm>
          <a:off x="1064384" y="1202242"/>
          <a:ext cx="7398377" cy="430545"/>
        </a:xfrm>
        <a:custGeom>
          <a:avLst/>
          <a:gdLst/>
          <a:ahLst/>
          <a:cxnLst/>
          <a:rect l="0" t="0" r="0" b="0"/>
          <a:pathLst>
            <a:path>
              <a:moveTo>
                <a:pt x="7398377" y="0"/>
              </a:moveTo>
              <a:lnTo>
                <a:pt x="7398377" y="232372"/>
              </a:lnTo>
              <a:lnTo>
                <a:pt x="0" y="232372"/>
              </a:lnTo>
              <a:lnTo>
                <a:pt x="0" y="430545"/>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78254" y="1415209"/>
        <a:ext cx="370636" cy="4611"/>
      </dsp:txXfrm>
    </dsp:sp>
    <dsp:sp modelId="{3BF4C319-6953-4B60-9C02-0937F95671E2}">
      <dsp:nvSpPr>
        <dsp:cNvPr id="0" name=""/>
        <dsp:cNvSpPr/>
      </dsp:nvSpPr>
      <dsp:spPr>
        <a:xfrm>
          <a:off x="7460271" y="1054"/>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EDA</a:t>
          </a:r>
          <a:endParaRPr lang="en-US" sz="2000" kern="1200" dirty="0"/>
        </a:p>
      </dsp:txBody>
      <dsp:txXfrm>
        <a:off x="7460271" y="1054"/>
        <a:ext cx="2004980" cy="1202988"/>
      </dsp:txXfrm>
    </dsp:sp>
    <dsp:sp modelId="{391A65E0-1F0A-494D-BEC1-D1691C9999FF}">
      <dsp:nvSpPr>
        <dsp:cNvPr id="0" name=""/>
        <dsp:cNvSpPr/>
      </dsp:nvSpPr>
      <dsp:spPr>
        <a:xfrm>
          <a:off x="2065074" y="2220961"/>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8818" y="2264376"/>
        <a:ext cx="23057" cy="4611"/>
      </dsp:txXfrm>
    </dsp:sp>
    <dsp:sp modelId="{BD8DEF55-5236-4095-BDE6-3F244EC17470}">
      <dsp:nvSpPr>
        <dsp:cNvPr id="0" name=""/>
        <dsp:cNvSpPr/>
      </dsp:nvSpPr>
      <dsp:spPr>
        <a:xfrm>
          <a:off x="61893" y="1665187"/>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Feature Engineering</a:t>
          </a:r>
          <a:endParaRPr lang="en-US" sz="2000" kern="1200" dirty="0"/>
        </a:p>
      </dsp:txBody>
      <dsp:txXfrm>
        <a:off x="61893" y="1665187"/>
        <a:ext cx="2004980" cy="1202988"/>
      </dsp:txXfrm>
    </dsp:sp>
    <dsp:sp modelId="{73977787-8577-4D40-B959-2FDE497A6501}">
      <dsp:nvSpPr>
        <dsp:cNvPr id="0" name=""/>
        <dsp:cNvSpPr/>
      </dsp:nvSpPr>
      <dsp:spPr>
        <a:xfrm>
          <a:off x="4531200" y="2220961"/>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34944" y="2264376"/>
        <a:ext cx="23057" cy="4611"/>
      </dsp:txXfrm>
    </dsp:sp>
    <dsp:sp modelId="{9D60E01D-1C04-4487-8F46-FEB33B914255}">
      <dsp:nvSpPr>
        <dsp:cNvPr id="0" name=""/>
        <dsp:cNvSpPr/>
      </dsp:nvSpPr>
      <dsp:spPr>
        <a:xfrm>
          <a:off x="2528019" y="1665187"/>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Train/Test split </a:t>
          </a:r>
          <a:endParaRPr lang="en-US" sz="2000" kern="1200" dirty="0"/>
        </a:p>
      </dsp:txBody>
      <dsp:txXfrm>
        <a:off x="2528019" y="1665187"/>
        <a:ext cx="2004980" cy="1202988"/>
      </dsp:txXfrm>
    </dsp:sp>
    <dsp:sp modelId="{21ED114E-BB7E-4A7D-9859-C7D70A3BEC04}">
      <dsp:nvSpPr>
        <dsp:cNvPr id="0" name=""/>
        <dsp:cNvSpPr/>
      </dsp:nvSpPr>
      <dsp:spPr>
        <a:xfrm>
          <a:off x="6997326" y="2220961"/>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1070" y="2264376"/>
        <a:ext cx="23057" cy="4611"/>
      </dsp:txXfrm>
    </dsp:sp>
    <dsp:sp modelId="{0D38B9AD-0E90-47FA-BE68-FAB90DB1654F}">
      <dsp:nvSpPr>
        <dsp:cNvPr id="0" name=""/>
        <dsp:cNvSpPr/>
      </dsp:nvSpPr>
      <dsp:spPr>
        <a:xfrm>
          <a:off x="4994145" y="1665187"/>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Model Training </a:t>
          </a:r>
          <a:endParaRPr lang="en-US" sz="2000" kern="1200" dirty="0"/>
        </a:p>
      </dsp:txBody>
      <dsp:txXfrm>
        <a:off x="4994145" y="1665187"/>
        <a:ext cx="2004980" cy="1202988"/>
      </dsp:txXfrm>
    </dsp:sp>
    <dsp:sp modelId="{112A961A-C805-4D17-B3EC-4B36E0EB4A7A}">
      <dsp:nvSpPr>
        <dsp:cNvPr id="0" name=""/>
        <dsp:cNvSpPr/>
      </dsp:nvSpPr>
      <dsp:spPr>
        <a:xfrm>
          <a:off x="1064384" y="2866376"/>
          <a:ext cx="7398377" cy="430545"/>
        </a:xfrm>
        <a:custGeom>
          <a:avLst/>
          <a:gdLst/>
          <a:ahLst/>
          <a:cxnLst/>
          <a:rect l="0" t="0" r="0" b="0"/>
          <a:pathLst>
            <a:path>
              <a:moveTo>
                <a:pt x="7398377" y="0"/>
              </a:moveTo>
              <a:lnTo>
                <a:pt x="7398377" y="232372"/>
              </a:lnTo>
              <a:lnTo>
                <a:pt x="0" y="232372"/>
              </a:lnTo>
              <a:lnTo>
                <a:pt x="0" y="430545"/>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78254" y="3079343"/>
        <a:ext cx="370636" cy="4611"/>
      </dsp:txXfrm>
    </dsp:sp>
    <dsp:sp modelId="{8921C209-73FB-47CA-9B7D-CCE56FA874A0}">
      <dsp:nvSpPr>
        <dsp:cNvPr id="0" name=""/>
        <dsp:cNvSpPr/>
      </dsp:nvSpPr>
      <dsp:spPr>
        <a:xfrm>
          <a:off x="7460271" y="1665187"/>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Model Evaluation</a:t>
          </a:r>
          <a:endParaRPr lang="en-US" sz="2000" kern="1200" dirty="0"/>
        </a:p>
      </dsp:txBody>
      <dsp:txXfrm>
        <a:off x="7460271" y="1665187"/>
        <a:ext cx="2004980" cy="1202988"/>
      </dsp:txXfrm>
    </dsp:sp>
    <dsp:sp modelId="{0B49A441-4456-4E4C-B857-353B10C5D447}">
      <dsp:nvSpPr>
        <dsp:cNvPr id="0" name=""/>
        <dsp:cNvSpPr/>
      </dsp:nvSpPr>
      <dsp:spPr>
        <a:xfrm>
          <a:off x="2065074" y="3885095"/>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8818" y="3928510"/>
        <a:ext cx="23057" cy="4611"/>
      </dsp:txXfrm>
    </dsp:sp>
    <dsp:sp modelId="{C89D02C4-1C4F-4B67-821C-7C1AB02BB22A}">
      <dsp:nvSpPr>
        <dsp:cNvPr id="0" name=""/>
        <dsp:cNvSpPr/>
      </dsp:nvSpPr>
      <dsp:spPr>
        <a:xfrm>
          <a:off x="61893" y="3329321"/>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Hyper parameter Tuning</a:t>
          </a:r>
          <a:endParaRPr lang="en-US" sz="2000" kern="1200" dirty="0"/>
        </a:p>
      </dsp:txBody>
      <dsp:txXfrm>
        <a:off x="61893" y="3329321"/>
        <a:ext cx="2004980" cy="1202988"/>
      </dsp:txXfrm>
    </dsp:sp>
    <dsp:sp modelId="{42917BDB-A554-4A87-8927-918F3F5160E9}">
      <dsp:nvSpPr>
        <dsp:cNvPr id="0" name=""/>
        <dsp:cNvSpPr/>
      </dsp:nvSpPr>
      <dsp:spPr>
        <a:xfrm>
          <a:off x="4531200" y="3885095"/>
          <a:ext cx="430545" cy="91440"/>
        </a:xfrm>
        <a:custGeom>
          <a:avLst/>
          <a:gdLst/>
          <a:ahLst/>
          <a:cxnLst/>
          <a:rect l="0" t="0" r="0" b="0"/>
          <a:pathLst>
            <a:path>
              <a:moveTo>
                <a:pt x="0" y="45720"/>
              </a:moveTo>
              <a:lnTo>
                <a:pt x="43054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34944" y="3928510"/>
        <a:ext cx="23057" cy="4611"/>
      </dsp:txXfrm>
    </dsp:sp>
    <dsp:sp modelId="{73477CF2-DD34-4B83-92BC-6A828BD2E689}">
      <dsp:nvSpPr>
        <dsp:cNvPr id="0" name=""/>
        <dsp:cNvSpPr/>
      </dsp:nvSpPr>
      <dsp:spPr>
        <a:xfrm>
          <a:off x="2528019" y="3329321"/>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Saving the model</a:t>
          </a:r>
          <a:endParaRPr lang="en-US" sz="2000" kern="1200" dirty="0"/>
        </a:p>
      </dsp:txBody>
      <dsp:txXfrm>
        <a:off x="2528019" y="3329321"/>
        <a:ext cx="2004980" cy="1202988"/>
      </dsp:txXfrm>
    </dsp:sp>
    <dsp:sp modelId="{5EECD5B3-DE6E-4C4D-A05A-B4F75136AAFC}">
      <dsp:nvSpPr>
        <dsp:cNvPr id="0" name=""/>
        <dsp:cNvSpPr/>
      </dsp:nvSpPr>
      <dsp:spPr>
        <a:xfrm>
          <a:off x="4994145" y="3329321"/>
          <a:ext cx="2004980" cy="1202988"/>
        </a:xfrm>
        <a:prstGeom prst="rect">
          <a:avLst/>
        </a:prstGeom>
        <a:gradFill rotWithShape="0">
          <a:gsLst>
            <a:gs pos="0">
              <a:schemeClr val="accent1">
                <a:hueOff val="0"/>
                <a:satOff val="0"/>
                <a:lumOff val="0"/>
                <a:alphaOff val="0"/>
                <a:tint val="70000"/>
                <a:lumMod val="110000"/>
              </a:schemeClr>
            </a:gs>
            <a:gs pos="100000">
              <a:schemeClr val="tx1"/>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Deployment</a:t>
          </a:r>
          <a:endParaRPr lang="en-US" sz="2000" kern="1200" dirty="0"/>
        </a:p>
      </dsp:txBody>
      <dsp:txXfrm>
        <a:off x="4994145" y="3329321"/>
        <a:ext cx="2004980" cy="120298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Excel_Worksheet3.xlsx"/></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labelyourdata.com/articles/automated-data-collection" TargetMode="External"/><Relationship Id="rId2" Type="http://schemas.openxmlformats.org/officeDocument/2006/relationships/hyperlink" Target="https://labelyourdata.com/articles/machine-learning-as-a-service-mlaas" TargetMode="External"/><Relationship Id="rId1" Type="http://schemas.openxmlformats.org/officeDocument/2006/relationships/slideLayout" Target="../slideLayouts/slideLayout2.xml"/><Relationship Id="rId6" Type="http://schemas.openxmlformats.org/officeDocument/2006/relationships/hyperlink" Target="https://labelyourdata.com/articles/bias-in-machine-learning" TargetMode="External"/><Relationship Id="rId5" Type="http://schemas.openxmlformats.org/officeDocument/2006/relationships/hyperlink" Target="https://labelyourdata.com/articles/machine-learning-and-training-data" TargetMode="External"/><Relationship Id="rId4" Type="http://schemas.openxmlformats.org/officeDocument/2006/relationships/hyperlink" Target="https://labelyourdata.com/articles/machine-learning-solu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367" y="263062"/>
            <a:ext cx="3089298" cy="1140736"/>
          </a:xfrm>
        </p:spPr>
        <p:txBody>
          <a:bodyPr/>
          <a:lstStyle/>
          <a:p>
            <a:pPr algn="ctr"/>
            <a:r>
              <a:rPr lang="en-US" b="1" u="sng" dirty="0" smtClean="0">
                <a:latin typeface="Algerian" panose="04020705040A02060702" pitchFamily="82" charset="0"/>
              </a:rPr>
              <a:t>FIND FLIGHT </a:t>
            </a:r>
            <a:endParaRPr lang="en-US" b="1" u="sng" dirty="0">
              <a:latin typeface="Algerian" panose="04020705040A02060702" pitchFamily="82" charset="0"/>
            </a:endParaRPr>
          </a:p>
        </p:txBody>
      </p:sp>
      <p:sp>
        <p:nvSpPr>
          <p:cNvPr id="3" name="Content Placeholder 2"/>
          <p:cNvSpPr>
            <a:spLocks noGrp="1"/>
          </p:cNvSpPr>
          <p:nvPr>
            <p:ph idx="1"/>
          </p:nvPr>
        </p:nvSpPr>
        <p:spPr>
          <a:xfrm>
            <a:off x="2422860" y="119129"/>
            <a:ext cx="8534400" cy="3615267"/>
          </a:xfrm>
        </p:spPr>
        <p:txBody>
          <a:bodyPr>
            <a:normAutofit/>
          </a:bodyPr>
          <a:lstStyle/>
          <a:p>
            <a:pPr marL="0" indent="0">
              <a:buNone/>
            </a:pPr>
            <a:r>
              <a:rPr lang="en-US" sz="6000" b="1" dirty="0" smtClean="0"/>
              <a:t>FLIGHT FARE PREDICTION</a:t>
            </a:r>
            <a:endParaRPr lang="en-US" sz="6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431" y="2936383"/>
            <a:ext cx="9144000" cy="3496614"/>
          </a:xfrm>
          <a:prstGeom prst="rect">
            <a:avLst/>
          </a:prstGeom>
        </p:spPr>
      </p:pic>
    </p:spTree>
    <p:extLst>
      <p:ext uri="{BB962C8B-B14F-4D97-AF65-F5344CB8AC3E}">
        <p14:creationId xmlns:p14="http://schemas.microsoft.com/office/powerpoint/2010/main" val="25386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1024590"/>
            <a:ext cx="8534400" cy="894364"/>
          </a:xfrm>
        </p:spPr>
        <p:txBody>
          <a:bodyPr/>
          <a:lstStyle/>
          <a:p>
            <a:r>
              <a:rPr lang="en-US" b="1" u="sng" dirty="0" smtClean="0"/>
              <a:t>Exploratory data analysis</a:t>
            </a:r>
            <a:endParaRPr lang="en-US" b="1" u="sng" dirty="0"/>
          </a:p>
        </p:txBody>
      </p:sp>
      <p:sp>
        <p:nvSpPr>
          <p:cNvPr id="3" name="Content Placeholder 2"/>
          <p:cNvSpPr>
            <a:spLocks noGrp="1"/>
          </p:cNvSpPr>
          <p:nvPr>
            <p:ph idx="1"/>
          </p:nvPr>
        </p:nvSpPr>
        <p:spPr>
          <a:xfrm>
            <a:off x="528034" y="1352283"/>
            <a:ext cx="10805374" cy="5705340"/>
          </a:xfrm>
        </p:spPr>
        <p:txBody>
          <a:bodyPr/>
          <a:lstStyle/>
          <a:p>
            <a:r>
              <a:rPr lang="en-US" b="1" dirty="0">
                <a:solidFill>
                  <a:schemeClr val="tx1"/>
                </a:solidFill>
              </a:rPr>
              <a:t>What is Exploratory Data Analysis ?</a:t>
            </a:r>
            <a:endParaRPr lang="en-US" dirty="0">
              <a:solidFill>
                <a:schemeClr val="tx1"/>
              </a:solidFill>
            </a:endParaRPr>
          </a:p>
          <a:p>
            <a:r>
              <a:rPr lang="en-US" sz="1600" dirty="0">
                <a:solidFill>
                  <a:schemeClr val="bg1"/>
                </a:solidFill>
              </a:rPr>
              <a:t>Exploratory Data Analysis or (EDA) is understanding the data sets by summarizing their main characteristics often plotting them visually. This step is very important especially when we arrive at modeling the data in order to apply Machine learning. Plotting in EDA consists of Histograms, Box plot, Scatter plot and many more. It often takes much time to explore the data. Through the process of EDA, we can ask to define the problem statement or definition on our data set which is very important.</a:t>
            </a:r>
          </a:p>
          <a:p>
            <a:r>
              <a:rPr lang="en-US" b="1" dirty="0">
                <a:solidFill>
                  <a:schemeClr val="tx1"/>
                </a:solidFill>
              </a:rPr>
              <a:t>How to perform Exploratory Data Analysis ?</a:t>
            </a:r>
            <a:endParaRPr lang="en-US" dirty="0">
              <a:solidFill>
                <a:schemeClr val="tx1"/>
              </a:solidFill>
            </a:endParaRPr>
          </a:p>
          <a:p>
            <a:r>
              <a:rPr lang="en-US" sz="1600" dirty="0">
                <a:solidFill>
                  <a:schemeClr val="bg1"/>
                </a:solidFill>
              </a:rPr>
              <a:t>This is one such question that everyone is keen on knowing the answer. Well, the answer is it depends on the data set that you are working. There is no one method or common methods in order to perform </a:t>
            </a:r>
            <a:r>
              <a:rPr lang="en-US" sz="1600" dirty="0" smtClean="0">
                <a:solidFill>
                  <a:schemeClr val="bg1"/>
                </a:solidFill>
              </a:rPr>
              <a:t>EDA</a:t>
            </a:r>
            <a:r>
              <a:rPr lang="en-US" sz="1600" dirty="0">
                <a:solidFill>
                  <a:schemeClr val="bg1"/>
                </a:solidFill>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445" y="115911"/>
            <a:ext cx="4262907" cy="2936382"/>
          </a:xfrm>
          <a:prstGeom prst="rect">
            <a:avLst/>
          </a:prstGeom>
        </p:spPr>
      </p:pic>
    </p:spTree>
    <p:extLst>
      <p:ext uri="{BB962C8B-B14F-4D97-AF65-F5344CB8AC3E}">
        <p14:creationId xmlns:p14="http://schemas.microsoft.com/office/powerpoint/2010/main" val="263641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02" y="-67734"/>
            <a:ext cx="8534400" cy="1507067"/>
          </a:xfrm>
        </p:spPr>
        <p:txBody>
          <a:bodyPr/>
          <a:lstStyle/>
          <a:p>
            <a:pPr algn="ctr"/>
            <a:r>
              <a:rPr lang="en-US" b="1" u="sng" dirty="0" smtClean="0"/>
              <a:t>ABOUT DATASET</a:t>
            </a:r>
            <a:endParaRPr lang="en-US" b="1" u="sng" dirty="0"/>
          </a:p>
        </p:txBody>
      </p:sp>
      <p:sp>
        <p:nvSpPr>
          <p:cNvPr id="3" name="Content Placeholder 2"/>
          <p:cNvSpPr>
            <a:spLocks noGrp="1"/>
          </p:cNvSpPr>
          <p:nvPr>
            <p:ph idx="1"/>
          </p:nvPr>
        </p:nvSpPr>
        <p:spPr>
          <a:xfrm>
            <a:off x="772732" y="1439333"/>
            <a:ext cx="10470523" cy="4987225"/>
          </a:xfrm>
        </p:spPr>
        <p:txBody>
          <a:bodyPr>
            <a:normAutofit fontScale="85000" lnSpcReduction="10000"/>
          </a:bodyPr>
          <a:lstStyle/>
          <a:p>
            <a:r>
              <a:rPr lang="en-US" dirty="0" smtClean="0">
                <a:solidFill>
                  <a:schemeClr val="bg1"/>
                </a:solidFill>
              </a:rPr>
              <a:t>Before performing EDA on our dataset , we must about our data, and understand how each features relates to our dependent variable.</a:t>
            </a:r>
          </a:p>
          <a:p>
            <a:r>
              <a:rPr lang="en-US" b="1" u="sng" dirty="0" smtClean="0">
                <a:solidFill>
                  <a:schemeClr val="bg1"/>
                </a:solidFill>
              </a:rPr>
              <a:t>Data dictionary:</a:t>
            </a:r>
          </a:p>
          <a:p>
            <a:r>
              <a:rPr lang="en-US" dirty="0">
                <a:solidFill>
                  <a:schemeClr val="bg1"/>
                </a:solidFill>
                <a:latin typeface="Arial" panose="020B0604020202020204" pitchFamily="34" charset="0"/>
                <a:cs typeface="Arial" panose="020B0604020202020204" pitchFamily="34" charset="0"/>
              </a:rPr>
              <a:t>Airline- The name of the airline company</a:t>
            </a:r>
          </a:p>
          <a:p>
            <a:r>
              <a:rPr lang="en-US" dirty="0">
                <a:solidFill>
                  <a:schemeClr val="bg1"/>
                </a:solidFill>
                <a:latin typeface="Arial" panose="020B0604020202020204" pitchFamily="34" charset="0"/>
                <a:cs typeface="Arial" panose="020B0604020202020204" pitchFamily="34" charset="0"/>
              </a:rPr>
              <a:t>Date_of_Journey- The date on which the journey happened</a:t>
            </a:r>
          </a:p>
          <a:p>
            <a:r>
              <a:rPr lang="en-US" dirty="0">
                <a:solidFill>
                  <a:schemeClr val="bg1"/>
                </a:solidFill>
                <a:latin typeface="Arial" panose="020B0604020202020204" pitchFamily="34" charset="0"/>
                <a:cs typeface="Arial" panose="020B0604020202020204" pitchFamily="34" charset="0"/>
              </a:rPr>
              <a:t>Source- The city of the departure of the flight</a:t>
            </a:r>
          </a:p>
          <a:p>
            <a:r>
              <a:rPr lang="en-US" dirty="0">
                <a:solidFill>
                  <a:schemeClr val="bg1"/>
                </a:solidFill>
                <a:latin typeface="Arial" panose="020B0604020202020204" pitchFamily="34" charset="0"/>
                <a:cs typeface="Arial" panose="020B0604020202020204" pitchFamily="34" charset="0"/>
              </a:rPr>
              <a:t>Destination- The destination city/airport</a:t>
            </a:r>
          </a:p>
          <a:p>
            <a:r>
              <a:rPr lang="en-US" dirty="0">
                <a:solidFill>
                  <a:schemeClr val="bg1"/>
                </a:solidFill>
                <a:latin typeface="Arial" panose="020B0604020202020204" pitchFamily="34" charset="0"/>
                <a:cs typeface="Arial" panose="020B0604020202020204" pitchFamily="34" charset="0"/>
              </a:rPr>
              <a:t>Route- The route of the flight from where to where</a:t>
            </a:r>
          </a:p>
          <a:p>
            <a:r>
              <a:rPr lang="en-US" dirty="0">
                <a:solidFill>
                  <a:schemeClr val="bg1"/>
                </a:solidFill>
                <a:latin typeface="Arial" panose="020B0604020202020204" pitchFamily="34" charset="0"/>
                <a:cs typeface="Arial" panose="020B0604020202020204" pitchFamily="34" charset="0"/>
              </a:rPr>
              <a:t>Dep_Time- The departure time of the flight</a:t>
            </a:r>
          </a:p>
          <a:p>
            <a:r>
              <a:rPr lang="en-US" dirty="0">
                <a:solidFill>
                  <a:schemeClr val="bg1"/>
                </a:solidFill>
                <a:latin typeface="Arial" panose="020B0604020202020204" pitchFamily="34" charset="0"/>
                <a:cs typeface="Arial" panose="020B0604020202020204" pitchFamily="34" charset="0"/>
              </a:rPr>
              <a:t>Arrival_Time- The time of the arrival of the flight to the destination</a:t>
            </a:r>
          </a:p>
          <a:p>
            <a:r>
              <a:rPr lang="en-US" dirty="0">
                <a:solidFill>
                  <a:schemeClr val="bg1"/>
                </a:solidFill>
                <a:latin typeface="Arial" panose="020B0604020202020204" pitchFamily="34" charset="0"/>
                <a:cs typeface="Arial" panose="020B0604020202020204" pitchFamily="34" charset="0"/>
              </a:rPr>
              <a:t>Duration- The duration of the flight</a:t>
            </a:r>
          </a:p>
          <a:p>
            <a:r>
              <a:rPr lang="en-US" dirty="0">
                <a:solidFill>
                  <a:schemeClr val="bg1"/>
                </a:solidFill>
                <a:latin typeface="Arial" panose="020B0604020202020204" pitchFamily="34" charset="0"/>
                <a:cs typeface="Arial" panose="020B0604020202020204" pitchFamily="34" charset="0"/>
              </a:rPr>
              <a:t>Total_Stops- Total number of stops during the journey</a:t>
            </a:r>
          </a:p>
          <a:p>
            <a:r>
              <a:rPr lang="en-US" dirty="0">
                <a:solidFill>
                  <a:schemeClr val="bg1"/>
                </a:solidFill>
                <a:latin typeface="Arial" panose="020B0604020202020204" pitchFamily="34" charset="0"/>
                <a:cs typeface="Arial" panose="020B0604020202020204" pitchFamily="34" charset="0"/>
              </a:rPr>
              <a:t>Additional_Info- Extra/Additional information regarding flight/travel</a:t>
            </a:r>
          </a:p>
          <a:p>
            <a:r>
              <a:rPr lang="en-US" dirty="0">
                <a:solidFill>
                  <a:schemeClr val="bg1"/>
                </a:solidFill>
                <a:latin typeface="Arial" panose="020B0604020202020204" pitchFamily="34" charset="0"/>
                <a:cs typeface="Arial" panose="020B0604020202020204" pitchFamily="34" charset="0"/>
              </a:rPr>
              <a:t>Price- The price of the ticket for a single journey</a:t>
            </a:r>
          </a:p>
          <a:p>
            <a:endParaRPr lang="en-US" dirty="0"/>
          </a:p>
        </p:txBody>
      </p:sp>
    </p:spTree>
    <p:extLst>
      <p:ext uri="{BB962C8B-B14F-4D97-AF65-F5344CB8AC3E}">
        <p14:creationId xmlns:p14="http://schemas.microsoft.com/office/powerpoint/2010/main" val="2686801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0291" y="412481"/>
            <a:ext cx="4016577" cy="1061791"/>
          </a:xfrm>
        </p:spPr>
        <p:txBody>
          <a:bodyPr/>
          <a:lstStyle/>
          <a:p>
            <a:r>
              <a:rPr lang="en-US" b="1" u="sng" dirty="0" smtClean="0"/>
              <a:t>DATA STRUCTURE</a:t>
            </a:r>
            <a:endParaRPr lang="en-US" b="1" u="sng"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48686223"/>
              </p:ext>
            </p:extLst>
          </p:nvPr>
        </p:nvGraphicFramePr>
        <p:xfrm>
          <a:off x="270456" y="1378039"/>
          <a:ext cx="11307651" cy="5112913"/>
        </p:xfrm>
        <a:graphic>
          <a:graphicData uri="http://schemas.openxmlformats.org/presentationml/2006/ole">
            <mc:AlternateContent xmlns:mc="http://schemas.openxmlformats.org/markup-compatibility/2006">
              <mc:Choice xmlns:v="urn:schemas-microsoft-com:vml" Requires="v">
                <p:oleObj spid="_x0000_s2053" name="Worksheet" r:id="rId3" imgW="8982232" imgH="3391010" progId="Excel.Sheet.12">
                  <p:embed/>
                </p:oleObj>
              </mc:Choice>
              <mc:Fallback>
                <p:oleObj name="Worksheet" r:id="rId3" imgW="8982232" imgH="3391010" progId="Excel.Sheet.12">
                  <p:embed/>
                  <p:pic>
                    <p:nvPicPr>
                      <p:cNvPr id="0" name=""/>
                      <p:cNvPicPr/>
                      <p:nvPr/>
                    </p:nvPicPr>
                    <p:blipFill>
                      <a:blip r:embed="rId4"/>
                      <a:stretch>
                        <a:fillRect/>
                      </a:stretch>
                    </p:blipFill>
                    <p:spPr>
                      <a:xfrm>
                        <a:off x="270456" y="1378039"/>
                        <a:ext cx="11307651" cy="5112913"/>
                      </a:xfrm>
                      <a:prstGeom prst="rect">
                        <a:avLst/>
                      </a:prstGeom>
                    </p:spPr>
                  </p:pic>
                </p:oleObj>
              </mc:Fallback>
            </mc:AlternateContent>
          </a:graphicData>
        </a:graphic>
      </p:graphicFrame>
    </p:spTree>
    <p:extLst>
      <p:ext uri="{BB962C8B-B14F-4D97-AF65-F5344CB8AC3E}">
        <p14:creationId xmlns:p14="http://schemas.microsoft.com/office/powerpoint/2010/main" val="3481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321" y="141669"/>
            <a:ext cx="6449656" cy="180304"/>
          </a:xfrm>
        </p:spPr>
        <p:txBody>
          <a:bodyPr>
            <a:noAutofit/>
          </a:bodyPr>
          <a:lstStyle/>
          <a:p>
            <a:pPr algn="ctr"/>
            <a:r>
              <a:rPr lang="en-US" sz="2400" b="1" u="sng" dirty="0" smtClean="0"/>
              <a:t>Airline vs price</a:t>
            </a:r>
            <a:endParaRPr lang="en-US" sz="2400" b="1"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479857"/>
            <a:ext cx="11359166" cy="4500928"/>
          </a:xfrm>
          <a:prstGeom prst="rect">
            <a:avLst/>
          </a:prstGeom>
        </p:spPr>
      </p:pic>
      <p:sp>
        <p:nvSpPr>
          <p:cNvPr id="7" name="TextBox 6"/>
          <p:cNvSpPr txBox="1"/>
          <p:nvPr/>
        </p:nvSpPr>
        <p:spPr>
          <a:xfrm>
            <a:off x="727656" y="4980785"/>
            <a:ext cx="1085689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We used catplot to visualize the relation of Airline with respect to Price, and by looking at the figure, we get to know that Jet Airways Business has very high price of tickets with respect to some other Airline. Whereas we can also see Trujet airline is very low in this .</a:t>
            </a:r>
          </a:p>
          <a:p>
            <a:pPr marL="285750" indent="-285750">
              <a:buFont typeface="Arial" panose="020B0604020202020204" pitchFamily="34" charset="0"/>
              <a:buChar char="•"/>
            </a:pPr>
            <a:r>
              <a:rPr lang="en-US" sz="1600" dirty="0" smtClean="0">
                <a:solidFill>
                  <a:schemeClr val="bg1"/>
                </a:solidFill>
              </a:rPr>
              <a:t>Jet Airways , Indigo and Air </a:t>
            </a:r>
            <a:r>
              <a:rPr lang="en-US" sz="1600" dirty="0">
                <a:solidFill>
                  <a:schemeClr val="bg1"/>
                </a:solidFill>
              </a:rPr>
              <a:t>I</a:t>
            </a:r>
            <a:r>
              <a:rPr lang="en-US" sz="1600" dirty="0" smtClean="0">
                <a:solidFill>
                  <a:schemeClr val="bg1"/>
                </a:solidFill>
              </a:rPr>
              <a:t>ndia are the top 3 Airlines which has highest number of </a:t>
            </a:r>
            <a:r>
              <a:rPr lang="en-US" sz="1600" dirty="0" smtClean="0">
                <a:solidFill>
                  <a:schemeClr val="bg1"/>
                </a:solidFill>
              </a:rPr>
              <a:t>passengers</a:t>
            </a:r>
          </a:p>
          <a:p>
            <a:pPr marL="285750" indent="-285750">
              <a:buFont typeface="Arial" panose="020B0604020202020204" pitchFamily="34" charset="0"/>
              <a:buChar char="•"/>
            </a:pPr>
            <a:r>
              <a:rPr lang="en-US" sz="1600" dirty="0" smtClean="0">
                <a:solidFill>
                  <a:schemeClr val="bg1"/>
                </a:solidFill>
              </a:rPr>
              <a:t>Jet Express Business has the highest average price of tickets.</a:t>
            </a:r>
            <a:endParaRPr lang="en-US" sz="1600" dirty="0">
              <a:solidFill>
                <a:schemeClr val="bg1"/>
              </a:solidFill>
            </a:endParaRPr>
          </a:p>
        </p:txBody>
      </p:sp>
      <p:pic>
        <p:nvPicPr>
          <p:cNvPr id="9" name="Picture 8"/>
          <p:cNvPicPr>
            <a:picLocks noChangeAspect="1"/>
          </p:cNvPicPr>
          <p:nvPr/>
        </p:nvPicPr>
        <p:blipFill>
          <a:blip r:embed="rId3"/>
          <a:stretch>
            <a:fillRect/>
          </a:stretch>
        </p:blipFill>
        <p:spPr>
          <a:xfrm>
            <a:off x="4209200" y="726861"/>
            <a:ext cx="7368906" cy="2382563"/>
          </a:xfrm>
          <a:prstGeom prst="rect">
            <a:avLst/>
          </a:prstGeom>
        </p:spPr>
      </p:pic>
    </p:spTree>
    <p:extLst>
      <p:ext uri="{BB962C8B-B14F-4D97-AF65-F5344CB8AC3E}">
        <p14:creationId xmlns:p14="http://schemas.microsoft.com/office/powerpoint/2010/main" val="3305572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1051" y="434737"/>
            <a:ext cx="9978868" cy="4430332"/>
          </a:xfrm>
        </p:spPr>
      </p:pic>
      <p:sp>
        <p:nvSpPr>
          <p:cNvPr id="4" name="TextBox 3"/>
          <p:cNvSpPr txBox="1"/>
          <p:nvPr/>
        </p:nvSpPr>
        <p:spPr>
          <a:xfrm>
            <a:off x="3657600" y="29708"/>
            <a:ext cx="4559121" cy="400110"/>
          </a:xfrm>
          <a:prstGeom prst="rect">
            <a:avLst/>
          </a:prstGeom>
          <a:noFill/>
        </p:spPr>
        <p:txBody>
          <a:bodyPr wrap="square" rtlCol="0">
            <a:spAutoFit/>
          </a:bodyPr>
          <a:lstStyle/>
          <a:p>
            <a:pPr algn="ctr"/>
            <a:r>
              <a:rPr lang="en-US" sz="2000" b="1" u="sng" dirty="0" smtClean="0"/>
              <a:t>SOURCE VS PRICE</a:t>
            </a:r>
            <a:endParaRPr lang="en-US" sz="2000" b="1" u="sng" dirty="0"/>
          </a:p>
        </p:txBody>
      </p:sp>
      <p:sp>
        <p:nvSpPr>
          <p:cNvPr id="6" name="TextBox 5"/>
          <p:cNvSpPr txBox="1"/>
          <p:nvPr/>
        </p:nvSpPr>
        <p:spPr>
          <a:xfrm>
            <a:off x="708338" y="4886764"/>
            <a:ext cx="11243256"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By looking at the source vs price figure, we can clearly say , </a:t>
            </a:r>
            <a:r>
              <a:rPr lang="en-US" sz="1600" dirty="0" smtClean="0">
                <a:solidFill>
                  <a:schemeClr val="bg1"/>
                </a:solidFill>
              </a:rPr>
              <a:t>Bangalore has most number of outliers.</a:t>
            </a:r>
          </a:p>
          <a:p>
            <a:pPr marL="285750" indent="-285750">
              <a:buFont typeface="Arial" panose="020B0604020202020204" pitchFamily="34" charset="0"/>
              <a:buChar char="•"/>
            </a:pPr>
            <a:r>
              <a:rPr lang="en-US" sz="1600" dirty="0" smtClean="0">
                <a:solidFill>
                  <a:schemeClr val="bg1"/>
                </a:solidFill>
              </a:rPr>
              <a:t>Source Delhi has highest number of passengers i.e. 4537 with average price of 10539 which is again the highest average price among all source.</a:t>
            </a:r>
          </a:p>
          <a:p>
            <a:pPr marL="285750" indent="-285750">
              <a:buFont typeface="Arial" panose="020B0604020202020204" pitchFamily="34" charset="0"/>
              <a:buChar char="•"/>
            </a:pPr>
            <a:r>
              <a:rPr lang="en-US" sz="1600" dirty="0" smtClean="0">
                <a:solidFill>
                  <a:schemeClr val="bg1"/>
                </a:solidFill>
              </a:rPr>
              <a:t>Kolkata has the second highest customer of 2871 with average price of price i.e. 9158.</a:t>
            </a:r>
          </a:p>
          <a:p>
            <a:pPr marL="285750" indent="-285750">
              <a:buFont typeface="Arial" panose="020B0604020202020204" pitchFamily="34" charset="0"/>
              <a:buChar char="•"/>
            </a:pPr>
            <a:r>
              <a:rPr lang="en-US" sz="1600" dirty="0" smtClean="0">
                <a:solidFill>
                  <a:schemeClr val="bg1"/>
                </a:solidFill>
              </a:rPr>
              <a:t>Whereas Source Bangalore has the maximum of ticket which is 79512.</a:t>
            </a:r>
          </a:p>
          <a:p>
            <a:pPr marL="285750" indent="-285750">
              <a:buFont typeface="Arial" panose="020B0604020202020204" pitchFamily="34" charset="0"/>
              <a:buChar char="•"/>
            </a:pPr>
            <a:endParaRPr lang="en-US" sz="1600" dirty="0" smtClean="0"/>
          </a:p>
          <a:p>
            <a:endParaRPr lang="en-US"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998736047"/>
              </p:ext>
            </p:extLst>
          </p:nvPr>
        </p:nvGraphicFramePr>
        <p:xfrm>
          <a:off x="4610903" y="700379"/>
          <a:ext cx="6291061" cy="2274641"/>
        </p:xfrm>
        <a:graphic>
          <a:graphicData uri="http://schemas.openxmlformats.org/presentationml/2006/ole">
            <mc:AlternateContent xmlns:mc="http://schemas.openxmlformats.org/markup-compatibility/2006">
              <mc:Choice xmlns:v="urn:schemas-microsoft-com:vml" Requires="v">
                <p:oleObj spid="_x0000_s3078" name="Worksheet" r:id="rId4" imgW="4914735" imgH="1152710" progId="Excel.Sheet.12">
                  <p:embed/>
                </p:oleObj>
              </mc:Choice>
              <mc:Fallback>
                <p:oleObj name="Worksheet" r:id="rId4" imgW="4914735" imgH="1152710" progId="Excel.Sheet.12">
                  <p:embed/>
                  <p:pic>
                    <p:nvPicPr>
                      <p:cNvPr id="0" name=""/>
                      <p:cNvPicPr/>
                      <p:nvPr/>
                    </p:nvPicPr>
                    <p:blipFill>
                      <a:blip r:embed="rId5"/>
                      <a:stretch>
                        <a:fillRect/>
                      </a:stretch>
                    </p:blipFill>
                    <p:spPr>
                      <a:xfrm>
                        <a:off x="4610903" y="700379"/>
                        <a:ext cx="6291061" cy="2274641"/>
                      </a:xfrm>
                      <a:prstGeom prst="rect">
                        <a:avLst/>
                      </a:prstGeom>
                    </p:spPr>
                  </p:pic>
                </p:oleObj>
              </mc:Fallback>
            </mc:AlternateContent>
          </a:graphicData>
        </a:graphic>
      </p:graphicFrame>
    </p:spTree>
    <p:extLst>
      <p:ext uri="{BB962C8B-B14F-4D97-AF65-F5344CB8AC3E}">
        <p14:creationId xmlns:p14="http://schemas.microsoft.com/office/powerpoint/2010/main" val="2473540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0626" y="179439"/>
            <a:ext cx="5589431" cy="400110"/>
          </a:xfrm>
          <a:prstGeom prst="rect">
            <a:avLst/>
          </a:prstGeom>
          <a:noFill/>
        </p:spPr>
        <p:txBody>
          <a:bodyPr wrap="square" rtlCol="0">
            <a:spAutoFit/>
          </a:bodyPr>
          <a:lstStyle/>
          <a:p>
            <a:pPr algn="ctr"/>
            <a:r>
              <a:rPr lang="en-US" sz="2000" b="1" u="sng" dirty="0" smtClean="0"/>
              <a:t>Destination VS Price</a:t>
            </a:r>
            <a:endParaRPr lang="en-US" sz="2000" b="1"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0" y="579549"/>
            <a:ext cx="11655379" cy="451962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4079028058"/>
              </p:ext>
            </p:extLst>
          </p:nvPr>
        </p:nvGraphicFramePr>
        <p:xfrm>
          <a:off x="4175238" y="746974"/>
          <a:ext cx="7454385" cy="2640169"/>
        </p:xfrm>
        <a:graphic>
          <a:graphicData uri="http://schemas.openxmlformats.org/presentationml/2006/ole">
            <mc:AlternateContent xmlns:mc="http://schemas.openxmlformats.org/markup-compatibility/2006">
              <mc:Choice xmlns:v="urn:schemas-microsoft-com:vml" Requires="v">
                <p:oleObj spid="_x0000_s4102" name="Worksheet" r:id="rId4" imgW="5000593" imgH="1343131" progId="Excel.Sheet.12">
                  <p:embed/>
                </p:oleObj>
              </mc:Choice>
              <mc:Fallback>
                <p:oleObj name="Worksheet" r:id="rId4" imgW="5000593" imgH="1343131" progId="Excel.Sheet.12">
                  <p:embed/>
                  <p:pic>
                    <p:nvPicPr>
                      <p:cNvPr id="0" name=""/>
                      <p:cNvPicPr/>
                      <p:nvPr/>
                    </p:nvPicPr>
                    <p:blipFill>
                      <a:blip r:embed="rId5"/>
                      <a:stretch>
                        <a:fillRect/>
                      </a:stretch>
                    </p:blipFill>
                    <p:spPr>
                      <a:xfrm>
                        <a:off x="4175238" y="746974"/>
                        <a:ext cx="7454385" cy="2640169"/>
                      </a:xfrm>
                      <a:prstGeom prst="rect">
                        <a:avLst/>
                      </a:prstGeom>
                    </p:spPr>
                  </p:pic>
                </p:oleObj>
              </mc:Fallback>
            </mc:AlternateContent>
          </a:graphicData>
        </a:graphic>
      </p:graphicFrame>
      <p:sp>
        <p:nvSpPr>
          <p:cNvPr id="2" name="TextBox 1"/>
          <p:cNvSpPr txBox="1"/>
          <p:nvPr/>
        </p:nvSpPr>
        <p:spPr>
          <a:xfrm>
            <a:off x="605307" y="5099169"/>
            <a:ext cx="1128189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Destination Cochin makes the highest amount of business, with the highest number of passenger i.e. 4537 , with second highest in average price of ticket i.e. 10539 .</a:t>
            </a:r>
          </a:p>
          <a:p>
            <a:pPr marL="285750" indent="-285750">
              <a:buFont typeface="Arial" panose="020B0604020202020204" pitchFamily="34" charset="0"/>
              <a:buChar char="•"/>
            </a:pPr>
            <a:r>
              <a:rPr lang="en-US" dirty="0" smtClean="0">
                <a:solidFill>
                  <a:schemeClr val="bg1"/>
                </a:solidFill>
              </a:rPr>
              <a:t>Bangalore is the second destination where most of the passenger likes to go , the total number of passenger of Bangalore is 2871 with 9158 average price of ticket.</a:t>
            </a:r>
          </a:p>
          <a:p>
            <a:pPr marL="285750" indent="-285750">
              <a:buFont typeface="Arial" panose="020B0604020202020204" pitchFamily="34" charset="0"/>
              <a:buChar char="•"/>
            </a:pPr>
            <a:r>
              <a:rPr lang="en-US" dirty="0" smtClean="0">
                <a:solidFill>
                  <a:schemeClr val="bg1"/>
                </a:solidFill>
              </a:rPr>
              <a:t>By analysis, we can clearly see Delhi has the highest average price of tickets. </a:t>
            </a:r>
            <a:endParaRPr lang="en-US" dirty="0">
              <a:solidFill>
                <a:schemeClr val="bg1"/>
              </a:solidFill>
            </a:endParaRPr>
          </a:p>
        </p:txBody>
      </p:sp>
    </p:spTree>
    <p:extLst>
      <p:ext uri="{BB962C8B-B14F-4D97-AF65-F5344CB8AC3E}">
        <p14:creationId xmlns:p14="http://schemas.microsoft.com/office/powerpoint/2010/main" val="342660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5634" y="275249"/>
            <a:ext cx="2959480" cy="507999"/>
          </a:xfrm>
        </p:spPr>
        <p:txBody>
          <a:bodyPr>
            <a:normAutofit/>
          </a:bodyPr>
          <a:lstStyle/>
          <a:p>
            <a:pPr algn="ctr"/>
            <a:r>
              <a:rPr lang="en-US" sz="2000" b="1" u="sng" dirty="0" smtClean="0"/>
              <a:t>Price vs </a:t>
            </a:r>
            <a:r>
              <a:rPr lang="en-US" sz="2000" b="1" u="sng" dirty="0" err="1" smtClean="0"/>
              <a:t>total_stops</a:t>
            </a:r>
            <a:endParaRPr lang="en-US" sz="2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703" y="904741"/>
            <a:ext cx="9762186" cy="3801532"/>
          </a:xfrm>
        </p:spPr>
      </p:pic>
      <p:pic>
        <p:nvPicPr>
          <p:cNvPr id="5" name="Picture 4"/>
          <p:cNvPicPr>
            <a:picLocks noChangeAspect="1"/>
          </p:cNvPicPr>
          <p:nvPr/>
        </p:nvPicPr>
        <p:blipFill>
          <a:blip r:embed="rId3"/>
          <a:stretch>
            <a:fillRect/>
          </a:stretch>
        </p:blipFill>
        <p:spPr>
          <a:xfrm>
            <a:off x="4508295" y="1147726"/>
            <a:ext cx="6181170" cy="1832539"/>
          </a:xfrm>
          <a:prstGeom prst="rect">
            <a:avLst/>
          </a:prstGeom>
        </p:spPr>
      </p:pic>
      <p:sp>
        <p:nvSpPr>
          <p:cNvPr id="3" name="TextBox 2"/>
          <p:cNvSpPr txBox="1"/>
          <p:nvPr/>
        </p:nvSpPr>
        <p:spPr>
          <a:xfrm>
            <a:off x="850005" y="4949258"/>
            <a:ext cx="10599313" cy="212365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In this visualization, we have compared the price with total stops.</a:t>
            </a:r>
          </a:p>
          <a:p>
            <a:pPr marL="285750" indent="-285750">
              <a:buFont typeface="Arial" panose="020B0604020202020204" pitchFamily="34" charset="0"/>
              <a:buChar char="•"/>
            </a:pPr>
            <a:r>
              <a:rPr lang="en-US" sz="1600" dirty="0" smtClean="0">
                <a:solidFill>
                  <a:schemeClr val="bg1"/>
                </a:solidFill>
              </a:rPr>
              <a:t>We can clearly see, people like travelling to the flight which has only one stop. And some time for just one stop , the price of ticket becomes expensive. 1 stop has highest number of passenger i.e. 5625 and maximum price of ticket is 79512 , which is highest among all the stops.</a:t>
            </a:r>
          </a:p>
          <a:p>
            <a:pPr marL="285750" indent="-285750">
              <a:buFont typeface="Arial" panose="020B0604020202020204" pitchFamily="34" charset="0"/>
              <a:buChar char="•"/>
            </a:pPr>
            <a:r>
              <a:rPr lang="en-US" sz="1600" dirty="0" smtClean="0">
                <a:solidFill>
                  <a:schemeClr val="bg1"/>
                </a:solidFill>
              </a:rPr>
              <a:t>We can also see stop has inverse relation to the Price. If the Stop is increasing then the price of ticket decreases </a:t>
            </a:r>
            <a:r>
              <a:rPr lang="en-US" sz="1600" dirty="0">
                <a:solidFill>
                  <a:schemeClr val="bg1"/>
                </a:solidFill>
              </a:rPr>
              <a:t>w</a:t>
            </a:r>
            <a:r>
              <a:rPr lang="en-US" sz="1600" dirty="0" smtClean="0">
                <a:solidFill>
                  <a:schemeClr val="bg1"/>
                </a:solidFill>
              </a:rPr>
              <a:t>rt to the previous stops.</a:t>
            </a:r>
          </a:p>
          <a:p>
            <a:r>
              <a:rPr lang="en-US" dirty="0"/>
              <a:t> </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5252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196" y="685799"/>
            <a:ext cx="8783176" cy="4852115"/>
          </a:xfrm>
        </p:spPr>
      </p:pic>
      <p:sp>
        <p:nvSpPr>
          <p:cNvPr id="2" name="TextBox 1"/>
          <p:cNvSpPr txBox="1"/>
          <p:nvPr/>
        </p:nvSpPr>
        <p:spPr>
          <a:xfrm>
            <a:off x="1017431" y="5344732"/>
            <a:ext cx="1075385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Here we can see the count of flight in each month, which also tells us that in which month passengers travels more.</a:t>
            </a:r>
          </a:p>
          <a:p>
            <a:pPr marL="285750" indent="-285750">
              <a:buFont typeface="Arial" panose="020B0604020202020204" pitchFamily="34" charset="0"/>
              <a:buChar char="•"/>
            </a:pPr>
            <a:r>
              <a:rPr lang="en-US" sz="1600" dirty="0" smtClean="0">
                <a:solidFill>
                  <a:schemeClr val="bg1"/>
                </a:solidFill>
              </a:rPr>
              <a:t>By looking at the visualization, we can clearly see Month May has the highest no. of flights i.e. 3395 .</a:t>
            </a:r>
          </a:p>
          <a:p>
            <a:pPr marL="285750" indent="-285750">
              <a:buFont typeface="Arial" panose="020B0604020202020204" pitchFamily="34" charset="0"/>
              <a:buChar char="•"/>
            </a:pPr>
            <a:r>
              <a:rPr lang="en-US" sz="1600" dirty="0" smtClean="0">
                <a:solidFill>
                  <a:schemeClr val="bg1"/>
                </a:solidFill>
              </a:rPr>
              <a:t>Month April has the lowest number of flight i.e. 1078.</a:t>
            </a:r>
            <a:endParaRPr lang="en-US" sz="1600" dirty="0">
              <a:solidFill>
                <a:schemeClr val="bg1"/>
              </a:solidFill>
            </a:endParaRPr>
          </a:p>
        </p:txBody>
      </p:sp>
    </p:spTree>
    <p:extLst>
      <p:ext uri="{BB962C8B-B14F-4D97-AF65-F5344CB8AC3E}">
        <p14:creationId xmlns:p14="http://schemas.microsoft.com/office/powerpoint/2010/main" val="450344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970" y="167425"/>
            <a:ext cx="10571922" cy="5344732"/>
          </a:xfrm>
        </p:spPr>
      </p:pic>
      <p:sp>
        <p:nvSpPr>
          <p:cNvPr id="2" name="TextBox 1"/>
          <p:cNvSpPr txBox="1"/>
          <p:nvPr/>
        </p:nvSpPr>
        <p:spPr>
          <a:xfrm>
            <a:off x="837127" y="5615189"/>
            <a:ext cx="10792496" cy="923330"/>
          </a:xfrm>
          <a:prstGeom prst="rect">
            <a:avLst/>
          </a:prstGeom>
          <a:noFill/>
        </p:spPr>
        <p:txBody>
          <a:bodyPr wrap="square" rtlCol="0">
            <a:spAutoFit/>
          </a:bodyPr>
          <a:lstStyle/>
          <a:p>
            <a:r>
              <a:rPr lang="en-US" dirty="0" smtClean="0">
                <a:solidFill>
                  <a:schemeClr val="bg1"/>
                </a:solidFill>
              </a:rPr>
              <a:t>Here , we can see The count of flights of Jet Airways is the highest among all, which says us that the passengers first preference is Jet Airways.</a:t>
            </a:r>
          </a:p>
          <a:p>
            <a:endParaRPr lang="en-US" dirty="0"/>
          </a:p>
        </p:txBody>
      </p:sp>
    </p:spTree>
    <p:extLst>
      <p:ext uri="{BB962C8B-B14F-4D97-AF65-F5344CB8AC3E}">
        <p14:creationId xmlns:p14="http://schemas.microsoft.com/office/powerpoint/2010/main" val="3531661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852" y="378972"/>
            <a:ext cx="8534400" cy="1507067"/>
          </a:xfrm>
        </p:spPr>
        <p:txBody>
          <a:bodyPr/>
          <a:lstStyle/>
          <a:p>
            <a:pPr algn="ctr"/>
            <a:r>
              <a:rPr lang="en-US" b="1" u="sng" dirty="0"/>
              <a:t>Feature Engineering</a:t>
            </a:r>
            <a:endParaRPr lang="en-US" u="sng" dirty="0"/>
          </a:p>
        </p:txBody>
      </p:sp>
      <p:sp>
        <p:nvSpPr>
          <p:cNvPr id="3" name="Content Placeholder 2"/>
          <p:cNvSpPr>
            <a:spLocks noGrp="1"/>
          </p:cNvSpPr>
          <p:nvPr>
            <p:ph idx="1"/>
          </p:nvPr>
        </p:nvSpPr>
        <p:spPr>
          <a:xfrm>
            <a:off x="1302397" y="1886039"/>
            <a:ext cx="8534400" cy="3567447"/>
          </a:xfrm>
        </p:spPr>
        <p:txBody>
          <a:bodyPr/>
          <a:lstStyle/>
          <a:p>
            <a:r>
              <a:rPr lang="en-US" dirty="0">
                <a:solidFill>
                  <a:schemeClr val="bg1"/>
                </a:solidFill>
                <a:latin typeface="Roboto"/>
              </a:rPr>
              <a:t>This one is quite an intricate and laborious process, which consists of handling categorical data, feature scaling, dimensionality reduction, and feature selection. Besides, the key feature engineering methods applied at this stage include filter methods, wrapper methods, embedded methods, and feature creation. This basically entails the development of additional features that would enhance the model more than those that already exist. It requires different processes, including discretization, feature scaling, and data mapping to new spaces.</a:t>
            </a:r>
            <a:endParaRPr lang="en-US" dirty="0">
              <a:solidFill>
                <a:schemeClr val="bg1"/>
              </a:solidFill>
            </a:endParaRPr>
          </a:p>
        </p:txBody>
      </p:sp>
    </p:spTree>
    <p:extLst>
      <p:ext uri="{BB962C8B-B14F-4D97-AF65-F5344CB8AC3E}">
        <p14:creationId xmlns:p14="http://schemas.microsoft.com/office/powerpoint/2010/main" val="132146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003" y="842611"/>
            <a:ext cx="8534400" cy="986189"/>
          </a:xfrm>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566671" y="1584101"/>
            <a:ext cx="10792495" cy="5125791"/>
          </a:xfrm>
        </p:spPr>
        <p:txBody>
          <a:bodyPr>
            <a:normAutofit/>
          </a:bodyPr>
          <a:lstStyle/>
          <a:p>
            <a:pPr marL="0" indent="0">
              <a:buNone/>
            </a:pPr>
            <a:r>
              <a:rPr lang="en-US" sz="1600" b="1" dirty="0" smtClean="0">
                <a:solidFill>
                  <a:schemeClr val="bg1"/>
                </a:solidFill>
              </a:rPr>
              <a:t>Everybody </a:t>
            </a:r>
            <a:r>
              <a:rPr lang="en-US" sz="1600" b="1" dirty="0">
                <a:solidFill>
                  <a:schemeClr val="bg1"/>
                </a:solidFill>
              </a:rPr>
              <a:t>knows that holidays always call for a much-needed vacation and finalizing the travel itinerary becomes a tedious task. With the worldwide growth of internet and E-commerce, commercial aviation industry has witnessed a tremendous growth and has become a regulated marketplace. [1] Hence, for Airline revenue management, different strategies like customer profiling, financial marketing, social factors are used for setting ticket fairs. It is often seen that airfares are low when tickets are booked months in advanced and then they rise when booked in urgency. [2]. But, number of days/hours until departure isn’t the only factor which decides flight fare, there are numerous other factors as </a:t>
            </a:r>
            <a:r>
              <a:rPr lang="en-US" sz="1600" b="1" dirty="0" smtClean="0">
                <a:solidFill>
                  <a:schemeClr val="bg1"/>
                </a:solidFill>
              </a:rPr>
              <a:t>well.</a:t>
            </a:r>
          </a:p>
          <a:p>
            <a:pPr marL="0" indent="0">
              <a:buNone/>
            </a:pPr>
            <a:endParaRPr lang="en-US" sz="1600" dirty="0" smtClean="0">
              <a:solidFill>
                <a:schemeClr val="bg1"/>
              </a:solidFill>
            </a:endParaRPr>
          </a:p>
          <a:p>
            <a:pPr marL="0" indent="0">
              <a:buNone/>
            </a:pPr>
            <a:r>
              <a:rPr lang="en-US" sz="1600" b="1" dirty="0">
                <a:solidFill>
                  <a:schemeClr val="bg1"/>
                </a:solidFill>
              </a:rPr>
              <a:t>Because of this complex pricing model of aviation industry, customers find it very difficult to find a perfect and cheapest ticket deal. To solve this problem, Machine Learning and Deep Learning based several technologies and modals are developed and extensive research is also underway</a:t>
            </a:r>
            <a:r>
              <a:rPr lang="en-US" sz="1600" b="1" dirty="0" smtClean="0">
                <a:solidFill>
                  <a:schemeClr val="bg1"/>
                </a:solidFill>
              </a:rPr>
              <a:t>. </a:t>
            </a:r>
            <a:endParaRPr lang="en-US" sz="1600" b="1" dirty="0">
              <a:solidFill>
                <a:schemeClr val="bg1"/>
              </a:solidFill>
            </a:endParaRPr>
          </a:p>
          <a:p>
            <a:pPr marL="0" indent="0">
              <a:buNone/>
            </a:pPr>
            <a:r>
              <a:rPr lang="en-US" sz="1600" b="1" dirty="0" smtClean="0">
                <a:solidFill>
                  <a:schemeClr val="bg1"/>
                </a:solidFill>
              </a:rPr>
              <a:t>In this project , we will all the steps required for price prediction of a flight.</a:t>
            </a:r>
          </a:p>
          <a:p>
            <a:pPr marL="0" indent="0">
              <a:buNone/>
            </a:pPr>
            <a:endParaRPr lang="en-US" sz="1600" b="1" dirty="0">
              <a:solidFill>
                <a:schemeClr val="tx1"/>
              </a:solidFill>
            </a:endParaRPr>
          </a:p>
        </p:txBody>
      </p:sp>
    </p:spTree>
    <p:extLst>
      <p:ext uri="{BB962C8B-B14F-4D97-AF65-F5344CB8AC3E}">
        <p14:creationId xmlns:p14="http://schemas.microsoft.com/office/powerpoint/2010/main" val="2593738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552" y="417608"/>
            <a:ext cx="8534400" cy="780127"/>
          </a:xfrm>
        </p:spPr>
        <p:txBody>
          <a:bodyPr/>
          <a:lstStyle/>
          <a:p>
            <a:pPr algn="ctr"/>
            <a:r>
              <a:rPr lang="en-US" b="1" u="sng" dirty="0" smtClean="0"/>
              <a:t>FEATURE SELECTION</a:t>
            </a:r>
            <a:endParaRPr lang="en-US" b="1" u="sng" dirty="0"/>
          </a:p>
        </p:txBody>
      </p:sp>
      <p:sp>
        <p:nvSpPr>
          <p:cNvPr id="3" name="Content Placeholder 2"/>
          <p:cNvSpPr>
            <a:spLocks noGrp="1"/>
          </p:cNvSpPr>
          <p:nvPr>
            <p:ph idx="1"/>
          </p:nvPr>
        </p:nvSpPr>
        <p:spPr>
          <a:xfrm>
            <a:off x="759855" y="1506829"/>
            <a:ext cx="10470522" cy="4919730"/>
          </a:xfrm>
        </p:spPr>
        <p:txBody>
          <a:bodyPr>
            <a:normAutofit fontScale="92500"/>
          </a:bodyPr>
          <a:lstStyle/>
          <a:p>
            <a:r>
              <a:rPr lang="en-US" dirty="0">
                <a:solidFill>
                  <a:srgbClr val="222222"/>
                </a:solidFill>
                <a:latin typeface="Lato"/>
              </a:rPr>
              <a:t>The goal of feature selection techniques in machine learning is to find the best set of features that allows one to build useful models of studied phenomena</a:t>
            </a:r>
            <a:r>
              <a:rPr lang="en-US" dirty="0" smtClean="0">
                <a:solidFill>
                  <a:srgbClr val="222222"/>
                </a:solidFill>
                <a:latin typeface="Lato"/>
              </a:rPr>
              <a:t>.</a:t>
            </a:r>
          </a:p>
          <a:p>
            <a:r>
              <a:rPr lang="en-US" dirty="0" smtClean="0">
                <a:solidFill>
                  <a:schemeClr val="bg1"/>
                </a:solidFill>
              </a:rPr>
              <a:t>There are many feature selection techniques but we will see only few:</a:t>
            </a:r>
          </a:p>
          <a:p>
            <a:r>
              <a:rPr lang="en-US" b="1" u="sng" dirty="0">
                <a:solidFill>
                  <a:schemeClr val="tx1"/>
                </a:solidFill>
              </a:rPr>
              <a:t>Correlation </a:t>
            </a:r>
            <a:r>
              <a:rPr lang="en-US" b="1" u="sng" dirty="0" smtClean="0">
                <a:solidFill>
                  <a:schemeClr val="tx1"/>
                </a:solidFill>
              </a:rPr>
              <a:t>Coefficient: </a:t>
            </a:r>
            <a:r>
              <a:rPr lang="en-US" dirty="0" smtClean="0">
                <a:solidFill>
                  <a:schemeClr val="bg1"/>
                </a:solidFill>
              </a:rPr>
              <a:t>Correlation </a:t>
            </a:r>
            <a:r>
              <a:rPr lang="en-US" dirty="0">
                <a:solidFill>
                  <a:schemeClr val="bg1"/>
                </a:solidFill>
              </a:rPr>
              <a:t>is a measure of the linear relationship of 2 or more variables. Through correlation, we can predict one variable from the other. The logic behind using correlation for feature selection is that the good variables are highly correlated with the target. Furthermore, variables should be correlated with the target but should be uncorrelated among themselves</a:t>
            </a:r>
            <a:r>
              <a:rPr lang="en-US" dirty="0" smtClean="0">
                <a:solidFill>
                  <a:schemeClr val="bg1"/>
                </a:solidFill>
              </a:rPr>
              <a:t>.                                       </a:t>
            </a:r>
            <a:endParaRPr lang="en-US" u="sng" dirty="0">
              <a:solidFill>
                <a:schemeClr val="bg1"/>
              </a:solidFill>
            </a:endParaRPr>
          </a:p>
          <a:p>
            <a:r>
              <a:rPr lang="en-US" b="1" u="sng" dirty="0">
                <a:solidFill>
                  <a:schemeClr val="tx1"/>
                </a:solidFill>
              </a:rPr>
              <a:t>LASSO Regularization (L1</a:t>
            </a:r>
            <a:r>
              <a:rPr lang="en-US" b="1" u="sng" dirty="0" smtClean="0">
                <a:solidFill>
                  <a:schemeClr val="tx1"/>
                </a:solidFill>
              </a:rPr>
              <a:t>):</a:t>
            </a:r>
            <a:r>
              <a:rPr lang="en-US" dirty="0">
                <a:solidFill>
                  <a:schemeClr val="bg1"/>
                </a:solidFill>
              </a:rPr>
              <a:t>Regularization consists of adding a penalty to the different parameters of the machine learning model to reduce the freedom of the model, i.e. to avoid over-fitting. In linear model regularization, the penalty is applied over the coefficients that multiply each of the predictors. From the different types of regularization, Lasso or L1 has the property that is able to shrink some of the coefficients to zero. Therefore, that feature can be removed from the model</a:t>
            </a:r>
            <a:r>
              <a:rPr lang="en-US" dirty="0" smtClean="0">
                <a:solidFill>
                  <a:schemeClr val="bg1"/>
                </a:solidFill>
              </a:rPr>
              <a:t>.</a:t>
            </a:r>
            <a:r>
              <a:rPr lang="en-US" dirty="0"/>
              <a:t/>
            </a:r>
            <a:br>
              <a:rPr lang="en-US" dirty="0"/>
            </a:br>
            <a:endParaRPr lang="en-US" dirty="0" smtClean="0">
              <a:solidFill>
                <a:schemeClr val="bg1"/>
              </a:solidFill>
            </a:endParaRPr>
          </a:p>
          <a:p>
            <a:endParaRPr lang="en-US" dirty="0"/>
          </a:p>
        </p:txBody>
      </p:sp>
    </p:spTree>
    <p:extLst>
      <p:ext uri="{BB962C8B-B14F-4D97-AF65-F5344CB8AC3E}">
        <p14:creationId xmlns:p14="http://schemas.microsoft.com/office/powerpoint/2010/main" val="3071124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5" y="502276"/>
            <a:ext cx="8534400" cy="746976"/>
          </a:xfrm>
        </p:spPr>
        <p:txBody>
          <a:bodyPr/>
          <a:lstStyle/>
          <a:p>
            <a:r>
              <a:rPr lang="en-US" b="1" u="sng" dirty="0" smtClean="0"/>
              <a:t>Handling categorical variable</a:t>
            </a:r>
            <a:endParaRPr lang="en-US" b="1" u="sng" dirty="0"/>
          </a:p>
        </p:txBody>
      </p:sp>
      <p:sp>
        <p:nvSpPr>
          <p:cNvPr id="3" name="Content Placeholder 2"/>
          <p:cNvSpPr>
            <a:spLocks noGrp="1"/>
          </p:cNvSpPr>
          <p:nvPr>
            <p:ph idx="1"/>
          </p:nvPr>
        </p:nvSpPr>
        <p:spPr>
          <a:xfrm>
            <a:off x="1289520" y="1867438"/>
            <a:ext cx="8534400" cy="4662152"/>
          </a:xfrm>
        </p:spPr>
        <p:txBody>
          <a:bodyPr>
            <a:normAutofit lnSpcReduction="10000"/>
          </a:bodyPr>
          <a:lstStyle/>
          <a:p>
            <a:r>
              <a:rPr lang="en-US" dirty="0" smtClean="0">
                <a:solidFill>
                  <a:schemeClr val="bg1"/>
                </a:solidFill>
              </a:rPr>
              <a:t>Most Machine Learning Algorithm cannot handle categorical variable unless we convert them into numerical values. Let’s see some of the ways to handle categorical variable:</a:t>
            </a:r>
          </a:p>
          <a:p>
            <a:r>
              <a:rPr lang="en-US" b="1" u="sng" dirty="0">
                <a:solidFill>
                  <a:schemeClr val="tx1"/>
                </a:solidFill>
              </a:rPr>
              <a:t>Label </a:t>
            </a:r>
            <a:r>
              <a:rPr lang="en-US" b="1" u="sng" dirty="0" smtClean="0">
                <a:solidFill>
                  <a:schemeClr val="tx1"/>
                </a:solidFill>
              </a:rPr>
              <a:t>Encoding: </a:t>
            </a:r>
            <a:r>
              <a:rPr lang="en-US" sz="1600" dirty="0">
                <a:solidFill>
                  <a:schemeClr val="bg1"/>
                </a:solidFill>
              </a:rPr>
              <a:t>One of the simplest and most common solutions advertised to transform categorical variables is </a:t>
            </a:r>
            <a:r>
              <a:rPr lang="en-US" sz="1600" b="1" dirty="0">
                <a:solidFill>
                  <a:schemeClr val="bg1"/>
                </a:solidFill>
              </a:rPr>
              <a:t>Label Encoding</a:t>
            </a:r>
            <a:r>
              <a:rPr lang="en-US" sz="1600" dirty="0">
                <a:solidFill>
                  <a:schemeClr val="bg1"/>
                </a:solidFill>
              </a:rPr>
              <a:t>. It consists of substituting each group with a corresponding number and keeping such numbering consistent throughout the feature</a:t>
            </a:r>
            <a:r>
              <a:rPr lang="en-US" sz="1600" dirty="0" smtClean="0">
                <a:solidFill>
                  <a:schemeClr val="bg1"/>
                </a:solidFill>
              </a:rPr>
              <a:t>.</a:t>
            </a:r>
            <a:r>
              <a:rPr lang="en-US" sz="1600" dirty="0">
                <a:solidFill>
                  <a:schemeClr val="bg1"/>
                </a:solidFill>
              </a:rPr>
              <a:t> This solution makes the models run, and it is one of the most commonly used by aspiring Data </a:t>
            </a:r>
            <a:r>
              <a:rPr lang="en-US" sz="1600" dirty="0" smtClean="0">
                <a:solidFill>
                  <a:schemeClr val="bg1"/>
                </a:solidFill>
              </a:rPr>
              <a:t>Scientists.</a:t>
            </a:r>
          </a:p>
          <a:p>
            <a:r>
              <a:rPr lang="en-US" b="1" u="sng" dirty="0">
                <a:solidFill>
                  <a:schemeClr val="tx1"/>
                </a:solidFill>
              </a:rPr>
              <a:t>One-Hot </a:t>
            </a:r>
            <a:r>
              <a:rPr lang="en-US" b="1" u="sng" dirty="0" smtClean="0">
                <a:solidFill>
                  <a:schemeClr val="tx1"/>
                </a:solidFill>
              </a:rPr>
              <a:t>Encoding: </a:t>
            </a:r>
            <a:r>
              <a:rPr lang="en-US" sz="1700" b="1" dirty="0" smtClean="0">
                <a:solidFill>
                  <a:schemeClr val="bg1"/>
                </a:solidFill>
              </a:rPr>
              <a:t>One-Hot </a:t>
            </a:r>
            <a:r>
              <a:rPr lang="en-US" sz="1700" b="1" dirty="0">
                <a:solidFill>
                  <a:schemeClr val="bg1"/>
                </a:solidFill>
              </a:rPr>
              <a:t>Encoding</a:t>
            </a:r>
            <a:r>
              <a:rPr lang="en-US" sz="1700" dirty="0">
                <a:solidFill>
                  <a:schemeClr val="bg1"/>
                </a:solidFill>
              </a:rPr>
              <a:t> is the most common, correct way to deal with non-ordinal categorical data. It consists of creating an additional feature for each group of the categorical feature and mark each observation belonging (Value=1) or not (Value=0) to that </a:t>
            </a:r>
            <a:r>
              <a:rPr lang="en-US" sz="1700" dirty="0" smtClean="0">
                <a:solidFill>
                  <a:schemeClr val="bg1"/>
                </a:solidFill>
              </a:rPr>
              <a:t>group. It has some minor drawbacks,</a:t>
            </a:r>
            <a:r>
              <a:rPr lang="en-US" sz="1800" dirty="0"/>
              <a:t> </a:t>
            </a:r>
            <a:r>
              <a:rPr lang="en-US" sz="1800" dirty="0">
                <a:solidFill>
                  <a:schemeClr val="bg1"/>
                </a:solidFill>
              </a:rPr>
              <a:t>the high number of additionally generated features introduces the curse of dimensionality. This means that due to the now high dimensionality of the dataset, the dataset becomes much more sparse</a:t>
            </a:r>
            <a:r>
              <a:rPr lang="en-US" sz="1800" dirty="0"/>
              <a:t>.</a:t>
            </a:r>
            <a:endParaRPr lang="en-US" sz="1700" b="1" u="sng" dirty="0">
              <a:solidFill>
                <a:schemeClr val="bg1"/>
              </a:solidFill>
            </a:endParaRPr>
          </a:p>
          <a:p>
            <a:endParaRPr lang="en-US" sz="1600" b="1" u="sng" dirty="0">
              <a:solidFill>
                <a:schemeClr val="bg1"/>
              </a:solidFill>
            </a:endParaRPr>
          </a:p>
          <a:p>
            <a:endParaRPr lang="en-US" dirty="0"/>
          </a:p>
        </p:txBody>
      </p:sp>
    </p:spTree>
    <p:extLst>
      <p:ext uri="{BB962C8B-B14F-4D97-AF65-F5344CB8AC3E}">
        <p14:creationId xmlns:p14="http://schemas.microsoft.com/office/powerpoint/2010/main" val="3906787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992374" cy="5006662"/>
          </a:xfrm>
        </p:spPr>
        <p:txBody>
          <a:bodyPr/>
          <a:lstStyle/>
          <a:p>
            <a:r>
              <a:rPr lang="en-US" dirty="0" smtClean="0">
                <a:solidFill>
                  <a:schemeClr val="bg1"/>
                </a:solidFill>
              </a:rPr>
              <a:t>In our Dataset, we had columns </a:t>
            </a:r>
            <a:r>
              <a:rPr lang="en-US" dirty="0">
                <a:solidFill>
                  <a:schemeClr val="bg1"/>
                </a:solidFill>
              </a:rPr>
              <a:t>like </a:t>
            </a:r>
            <a:r>
              <a:rPr lang="en-US" dirty="0" smtClean="0">
                <a:solidFill>
                  <a:schemeClr val="bg1"/>
                </a:solidFill>
              </a:rPr>
              <a:t>Airline , Source, Destination and Total stops as an object data type . So, before applying machine learning models , we must convert our data into numerical data.</a:t>
            </a:r>
          </a:p>
          <a:p>
            <a:r>
              <a:rPr lang="en-US" dirty="0" smtClean="0">
                <a:solidFill>
                  <a:schemeClr val="bg1"/>
                </a:solidFill>
              </a:rPr>
              <a:t>As</a:t>
            </a:r>
            <a:r>
              <a:rPr lang="en-US" dirty="0">
                <a:solidFill>
                  <a:schemeClr val="bg1"/>
                </a:solidFill>
              </a:rPr>
              <a:t>, </a:t>
            </a:r>
            <a:r>
              <a:rPr lang="en-US" dirty="0" smtClean="0">
                <a:solidFill>
                  <a:schemeClr val="bg1"/>
                </a:solidFill>
              </a:rPr>
              <a:t>Airline, Source and  Destination are nominal data, so we applied One-Hot Encoding on them.</a:t>
            </a:r>
          </a:p>
          <a:p>
            <a:r>
              <a:rPr lang="en-US" dirty="0" smtClean="0">
                <a:solidFill>
                  <a:schemeClr val="bg1"/>
                </a:solidFill>
              </a:rPr>
              <a:t>Total Stops column is ordinal data so we replaced their data by number based on their order.</a:t>
            </a:r>
            <a:endParaRPr lang="en-US" dirty="0">
              <a:solidFill>
                <a:schemeClr val="bg1"/>
              </a:solidFill>
            </a:endParaRPr>
          </a:p>
        </p:txBody>
      </p:sp>
    </p:spTree>
    <p:extLst>
      <p:ext uri="{BB962C8B-B14F-4D97-AF65-F5344CB8AC3E}">
        <p14:creationId xmlns:p14="http://schemas.microsoft.com/office/powerpoint/2010/main" val="2727997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9" y="275941"/>
            <a:ext cx="8534400" cy="1507067"/>
          </a:xfrm>
        </p:spPr>
        <p:txBody>
          <a:bodyPr/>
          <a:lstStyle/>
          <a:p>
            <a:r>
              <a:rPr lang="en-US" b="1" u="sng" dirty="0"/>
              <a:t>Machine learning Models</a:t>
            </a:r>
            <a:endParaRPr lang="en-US" dirty="0"/>
          </a:p>
        </p:txBody>
      </p:sp>
      <p:sp>
        <p:nvSpPr>
          <p:cNvPr id="3" name="Content Placeholder 2"/>
          <p:cNvSpPr>
            <a:spLocks noGrp="1"/>
          </p:cNvSpPr>
          <p:nvPr>
            <p:ph idx="1"/>
          </p:nvPr>
        </p:nvSpPr>
        <p:spPr>
          <a:xfrm>
            <a:off x="1250882" y="1171978"/>
            <a:ext cx="8534400" cy="5306096"/>
          </a:xfrm>
        </p:spPr>
        <p:txBody>
          <a:bodyPr/>
          <a:lstStyle/>
          <a:p>
            <a:r>
              <a:rPr lang="en-US" b="1" dirty="0" smtClean="0">
                <a:solidFill>
                  <a:schemeClr val="bg1"/>
                </a:solidFill>
              </a:rPr>
              <a:t>Applying machine learning model is one of the most step in machine learning life cycle. There are many different types of machine learning algorithm that we can apply for our problem. We will look see some of the algorithm that we have applied for our problem:</a:t>
            </a:r>
          </a:p>
          <a:p>
            <a:pPr marL="0" indent="0">
              <a:buNone/>
            </a:pPr>
            <a:r>
              <a:rPr lang="en-US" b="1" dirty="0">
                <a:solidFill>
                  <a:schemeClr val="tx1"/>
                </a:solidFill>
              </a:rPr>
              <a:t> </a:t>
            </a:r>
            <a:r>
              <a:rPr lang="en-US" b="1" dirty="0" smtClean="0">
                <a:solidFill>
                  <a:schemeClr val="tx1"/>
                </a:solidFill>
              </a:rPr>
              <a:t>                         1. </a:t>
            </a:r>
            <a:r>
              <a:rPr lang="en-US" b="1" u="sng" dirty="0" smtClean="0">
                <a:solidFill>
                  <a:schemeClr val="tx1"/>
                </a:solidFill>
              </a:rPr>
              <a:t>Linear Regression</a:t>
            </a:r>
          </a:p>
          <a:p>
            <a:pPr marL="0" indent="0">
              <a:buNone/>
            </a:pPr>
            <a:r>
              <a:rPr lang="en-US" b="1" dirty="0">
                <a:solidFill>
                  <a:schemeClr val="tx1"/>
                </a:solidFill>
              </a:rPr>
              <a:t> </a:t>
            </a:r>
            <a:r>
              <a:rPr lang="en-US" b="1" dirty="0" smtClean="0">
                <a:solidFill>
                  <a:schemeClr val="tx1"/>
                </a:solidFill>
              </a:rPr>
              <a:t>                         2. </a:t>
            </a:r>
            <a:r>
              <a:rPr lang="en-US" b="1" u="sng" dirty="0" smtClean="0">
                <a:solidFill>
                  <a:schemeClr val="tx1"/>
                </a:solidFill>
              </a:rPr>
              <a:t>Random Forest </a:t>
            </a:r>
          </a:p>
        </p:txBody>
      </p:sp>
    </p:spTree>
    <p:extLst>
      <p:ext uri="{BB962C8B-B14F-4D97-AF65-F5344CB8AC3E}">
        <p14:creationId xmlns:p14="http://schemas.microsoft.com/office/powerpoint/2010/main" val="1926796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257577"/>
            <a:ext cx="10895525" cy="6284891"/>
          </a:xfrm>
        </p:spPr>
        <p:txBody>
          <a:bodyPr/>
          <a:lstStyle/>
          <a:p>
            <a:r>
              <a:rPr lang="en-US" sz="2400" b="1" u="sng" dirty="0" smtClean="0">
                <a:solidFill>
                  <a:schemeClr val="tx1"/>
                </a:solidFill>
              </a:rPr>
              <a:t>Linear Regression                        </a:t>
            </a:r>
          </a:p>
          <a:p>
            <a:pPr marL="0" indent="0">
              <a:buNone/>
            </a:pPr>
            <a:r>
              <a:rPr lang="en-US" dirty="0" smtClean="0">
                <a:solidFill>
                  <a:schemeClr val="bg1"/>
                </a:solidFill>
              </a:rPr>
              <a:t>In </a:t>
            </a:r>
            <a:r>
              <a:rPr lang="en-US" dirty="0">
                <a:solidFill>
                  <a:schemeClr val="bg1"/>
                </a:solidFill>
              </a:rPr>
              <a:t>simple linear regression there's only 1 independent and one dependent feature but as our dataset consists of the many independent features on which the worth may rely on, we are going to be using multiple linear regression which estimates relationship between two or more independent variables and one dependent variable. The multiple linear regression models are represented by</a:t>
            </a:r>
            <a:r>
              <a:rPr lang="en-US" dirty="0" smtClean="0">
                <a:solidFill>
                  <a:schemeClr val="bg1"/>
                </a:solidFill>
              </a:rPr>
              <a:t>:</a:t>
            </a:r>
          </a:p>
          <a:p>
            <a:pPr marL="0" indent="0">
              <a:buNone/>
            </a:pPr>
            <a:r>
              <a:rPr lang="en-US" dirty="0"/>
              <a:t> </a:t>
            </a:r>
            <a:r>
              <a:rPr lang="en-US" dirty="0" smtClean="0"/>
              <a:t>                </a:t>
            </a:r>
            <a:r>
              <a:rPr lang="en-US" b="1" dirty="0" smtClean="0">
                <a:solidFill>
                  <a:schemeClr val="bg1"/>
                </a:solidFill>
              </a:rPr>
              <a:t>y=m1x1+m2x2+m3x3+………………….+ mnxn+ C</a:t>
            </a:r>
          </a:p>
          <a:p>
            <a:pPr marL="0" indent="0">
              <a:buNone/>
            </a:pPr>
            <a:r>
              <a:rPr lang="en-US" dirty="0" smtClean="0">
                <a:solidFill>
                  <a:schemeClr val="bg1"/>
                </a:solidFill>
              </a:rPr>
              <a:t>Where</a:t>
            </a:r>
            <a:r>
              <a:rPr lang="en-US" dirty="0">
                <a:solidFill>
                  <a:schemeClr val="bg1"/>
                </a:solidFill>
              </a:rPr>
              <a:t>, y = the predicted value of the dependent variable </a:t>
            </a:r>
            <a:endParaRPr lang="en-US" dirty="0" smtClean="0">
              <a:solidFill>
                <a:schemeClr val="bg1"/>
              </a:solidFill>
            </a:endParaRPr>
          </a:p>
          <a:p>
            <a:pPr marL="0" indent="0">
              <a:buNone/>
            </a:pPr>
            <a:r>
              <a:rPr lang="en-US" dirty="0" smtClean="0">
                <a:solidFill>
                  <a:schemeClr val="bg1"/>
                </a:solidFill>
              </a:rPr>
              <a:t>             Xn= </a:t>
            </a:r>
            <a:r>
              <a:rPr lang="en-US" dirty="0">
                <a:solidFill>
                  <a:schemeClr val="bg1"/>
                </a:solidFill>
              </a:rPr>
              <a:t>the independent variables </a:t>
            </a:r>
            <a:endParaRPr lang="en-US" dirty="0" smtClean="0">
              <a:solidFill>
                <a:schemeClr val="bg1"/>
              </a:solidFill>
            </a:endParaRPr>
          </a:p>
          <a:p>
            <a:pPr marL="0" indent="0">
              <a:buNone/>
            </a:pPr>
            <a:r>
              <a:rPr lang="en-US" dirty="0" smtClean="0">
                <a:solidFill>
                  <a:schemeClr val="bg1"/>
                </a:solidFill>
              </a:rPr>
              <a:t>             m</a:t>
            </a:r>
            <a:r>
              <a:rPr lang="en-US" dirty="0">
                <a:solidFill>
                  <a:schemeClr val="bg1"/>
                </a:solidFill>
              </a:rPr>
              <a:t>= independent variables coefficients </a:t>
            </a:r>
            <a:endParaRPr lang="en-US" dirty="0" smtClean="0">
              <a:solidFill>
                <a:schemeClr val="bg1"/>
              </a:solidFill>
            </a:endParaRPr>
          </a:p>
          <a:p>
            <a:pPr marL="0" indent="0">
              <a:buNone/>
            </a:pPr>
            <a:r>
              <a:rPr lang="en-US" dirty="0" smtClean="0">
                <a:solidFill>
                  <a:schemeClr val="bg1"/>
                </a:solidFill>
              </a:rPr>
              <a:t>             C</a:t>
            </a:r>
            <a:r>
              <a:rPr lang="en-US" dirty="0">
                <a:solidFill>
                  <a:schemeClr val="bg1"/>
                </a:solidFill>
              </a:rPr>
              <a:t>= y-intercept x</a:t>
            </a:r>
            <a:endParaRPr lang="en-US" b="1" u="sng" dirty="0">
              <a:solidFill>
                <a:schemeClr val="bg1"/>
              </a:solidFill>
            </a:endParaRPr>
          </a:p>
        </p:txBody>
      </p:sp>
    </p:spTree>
    <p:extLst>
      <p:ext uri="{BB962C8B-B14F-4D97-AF65-F5344CB8AC3E}">
        <p14:creationId xmlns:p14="http://schemas.microsoft.com/office/powerpoint/2010/main" val="1674887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592428"/>
            <a:ext cx="10185557" cy="6014434"/>
          </a:xfrm>
        </p:spPr>
        <p:txBody>
          <a:bodyPr/>
          <a:lstStyle/>
          <a:p>
            <a:r>
              <a:rPr lang="en-US" b="1" u="sng" dirty="0" smtClean="0">
                <a:solidFill>
                  <a:schemeClr val="tx1"/>
                </a:solidFill>
              </a:rPr>
              <a:t>Random Forest: </a:t>
            </a:r>
          </a:p>
          <a:p>
            <a:pPr marL="0" indent="0">
              <a:buNone/>
            </a:pPr>
            <a:endParaRPr lang="en-US" b="1" u="sng" dirty="0" smtClean="0">
              <a:solidFill>
                <a:schemeClr val="bg1"/>
              </a:solidFill>
            </a:endParaRPr>
          </a:p>
          <a:p>
            <a:pPr marL="0" indent="0">
              <a:buNone/>
            </a:pPr>
            <a:r>
              <a:rPr lang="en-US" dirty="0" smtClean="0">
                <a:solidFill>
                  <a:schemeClr val="bg1"/>
                </a:solidFill>
              </a:rPr>
              <a:t>Random </a:t>
            </a:r>
            <a:r>
              <a:rPr lang="en-US" dirty="0">
                <a:solidFill>
                  <a:schemeClr val="bg1"/>
                </a:solidFill>
              </a:rPr>
              <a:t>Forest is an ensemble learning technique where training model uses multiple learning algorithms then combine individual results to urge a final predicted result. Under ensemble learning random forest falls into bagging category where random number of features and records will average value of the expected values if considered because the output of the random forest model.</a:t>
            </a:r>
            <a:endParaRPr lang="en-US" b="1" u="sng" dirty="0">
              <a:solidFill>
                <a:schemeClr val="bg1"/>
              </a:solidFill>
            </a:endParaRPr>
          </a:p>
        </p:txBody>
      </p:sp>
    </p:spTree>
    <p:extLst>
      <p:ext uri="{BB962C8B-B14F-4D97-AF65-F5344CB8AC3E}">
        <p14:creationId xmlns:p14="http://schemas.microsoft.com/office/powerpoint/2010/main" val="381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730" y="450761"/>
            <a:ext cx="8534400" cy="811370"/>
          </a:xfrm>
        </p:spPr>
        <p:txBody>
          <a:bodyPr/>
          <a:lstStyle/>
          <a:p>
            <a:pPr algn="ctr"/>
            <a:r>
              <a:rPr lang="en-US" b="1" u="sng" dirty="0" smtClean="0"/>
              <a:t>Performance metrics</a:t>
            </a:r>
            <a:endParaRPr lang="en-US" b="1" u="sng" dirty="0"/>
          </a:p>
        </p:txBody>
      </p:sp>
      <p:sp>
        <p:nvSpPr>
          <p:cNvPr id="3" name="Content Placeholder 2"/>
          <p:cNvSpPr>
            <a:spLocks noGrp="1"/>
          </p:cNvSpPr>
          <p:nvPr>
            <p:ph idx="1"/>
          </p:nvPr>
        </p:nvSpPr>
        <p:spPr>
          <a:xfrm>
            <a:off x="888642" y="1394138"/>
            <a:ext cx="10367493" cy="5135451"/>
          </a:xfrm>
        </p:spPr>
        <p:txBody>
          <a:bodyPr/>
          <a:lstStyle/>
          <a:p>
            <a:r>
              <a:rPr lang="en-US" dirty="0">
                <a:solidFill>
                  <a:schemeClr val="bg1"/>
                </a:solidFill>
              </a:rPr>
              <a:t>Performance metrics are statistical models which is able to be accustomed compare the accuracy of the machine learning models trained by different algorithms. The sklearn.metrics module are accustomed implement the functions to live the errors from each model using the regression metrics. Following metrics are accustomed check the error measure of every model</a:t>
            </a:r>
            <a:r>
              <a:rPr lang="en-US" dirty="0" smtClean="0">
                <a:solidFill>
                  <a:schemeClr val="bg1"/>
                </a:solidFill>
              </a:rPr>
              <a:t>.</a:t>
            </a:r>
          </a:p>
          <a:p>
            <a:r>
              <a:rPr lang="en-US" b="1" dirty="0" smtClean="0">
                <a:solidFill>
                  <a:schemeClr val="bg1"/>
                </a:solidFill>
              </a:rPr>
              <a:t>1. </a:t>
            </a:r>
            <a:r>
              <a:rPr lang="en-US" b="1" u="sng" dirty="0">
                <a:solidFill>
                  <a:schemeClr val="bg1"/>
                </a:solidFill>
              </a:rPr>
              <a:t>MAE (Mean Absolute Error) </a:t>
            </a:r>
            <a:r>
              <a:rPr lang="en-US" sz="1800" dirty="0">
                <a:solidFill>
                  <a:schemeClr val="bg1"/>
                </a:solidFill>
              </a:rPr>
              <a:t>Mean Absolute Error is basically the sum of average of the absolute difference between the expected and actual values. </a:t>
            </a:r>
            <a:endParaRPr lang="en-US" sz="1800" dirty="0" smtClean="0">
              <a:solidFill>
                <a:schemeClr val="bg1"/>
              </a:solidFill>
            </a:endParaRPr>
          </a:p>
          <a:p>
            <a:pPr marL="0" indent="0">
              <a:buNone/>
            </a:pPr>
            <a:r>
              <a:rPr lang="en-US" sz="1800" dirty="0" smtClean="0">
                <a:solidFill>
                  <a:schemeClr val="bg1"/>
                </a:solidFill>
              </a:rPr>
              <a:t>             MAE </a:t>
            </a:r>
            <a:r>
              <a:rPr lang="en-US" sz="1800" dirty="0">
                <a:solidFill>
                  <a:schemeClr val="bg1"/>
                </a:solidFill>
              </a:rPr>
              <a:t>= 1/n [∑(y-ý)] y = actual output values, </a:t>
            </a:r>
            <a:endParaRPr lang="en-US" sz="1800" dirty="0" smtClean="0">
              <a:solidFill>
                <a:schemeClr val="bg1"/>
              </a:solidFill>
            </a:endParaRPr>
          </a:p>
          <a:p>
            <a:pPr marL="0" indent="0">
              <a:buNone/>
            </a:pPr>
            <a:r>
              <a:rPr lang="en-US" sz="1800" dirty="0">
                <a:solidFill>
                  <a:schemeClr val="bg1"/>
                </a:solidFill>
              </a:rPr>
              <a:t> </a:t>
            </a:r>
            <a:r>
              <a:rPr lang="en-US" sz="1800" dirty="0" smtClean="0">
                <a:solidFill>
                  <a:schemeClr val="bg1"/>
                </a:solidFill>
              </a:rPr>
              <a:t>            ý </a:t>
            </a:r>
            <a:r>
              <a:rPr lang="en-US" sz="1800" dirty="0">
                <a:solidFill>
                  <a:schemeClr val="bg1"/>
                </a:solidFill>
              </a:rPr>
              <a:t>= predicted output values </a:t>
            </a:r>
            <a:endParaRPr lang="en-US" sz="1800" dirty="0" smtClean="0">
              <a:solidFill>
                <a:schemeClr val="bg1"/>
              </a:solidFill>
            </a:endParaRPr>
          </a:p>
          <a:p>
            <a:pPr marL="0" indent="0">
              <a:buNone/>
            </a:pPr>
            <a:r>
              <a:rPr lang="en-US" sz="1800" dirty="0">
                <a:solidFill>
                  <a:schemeClr val="bg1"/>
                </a:solidFill>
              </a:rPr>
              <a:t> </a:t>
            </a:r>
            <a:r>
              <a:rPr lang="en-US" sz="1800" dirty="0" smtClean="0">
                <a:solidFill>
                  <a:schemeClr val="bg1"/>
                </a:solidFill>
              </a:rPr>
              <a:t>            n </a:t>
            </a:r>
            <a:r>
              <a:rPr lang="en-US" sz="1800" dirty="0">
                <a:solidFill>
                  <a:schemeClr val="bg1"/>
                </a:solidFill>
              </a:rPr>
              <a:t>= Total number of data points </a:t>
            </a:r>
            <a:endParaRPr lang="en-US" sz="1800" dirty="0" smtClean="0">
              <a:solidFill>
                <a:schemeClr val="bg1"/>
              </a:solidFill>
            </a:endParaRPr>
          </a:p>
          <a:p>
            <a:pPr marL="0" indent="0">
              <a:buNone/>
            </a:pPr>
            <a:r>
              <a:rPr lang="en-US" sz="1800" dirty="0">
                <a:solidFill>
                  <a:schemeClr val="bg1"/>
                </a:solidFill>
              </a:rPr>
              <a:t> </a:t>
            </a:r>
            <a:r>
              <a:rPr lang="en-US" sz="1800" dirty="0" smtClean="0">
                <a:solidFill>
                  <a:schemeClr val="bg1"/>
                </a:solidFill>
              </a:rPr>
              <a:t>        </a:t>
            </a:r>
            <a:r>
              <a:rPr lang="en-US" sz="1600" b="1" dirty="0" smtClean="0">
                <a:solidFill>
                  <a:schemeClr val="bg1"/>
                </a:solidFill>
              </a:rPr>
              <a:t>Lesser </a:t>
            </a:r>
            <a:r>
              <a:rPr lang="en-US" sz="1600" b="1" dirty="0">
                <a:solidFill>
                  <a:schemeClr val="bg1"/>
                </a:solidFill>
              </a:rPr>
              <a:t>the value of MAE better the performance of your model.</a:t>
            </a:r>
          </a:p>
        </p:txBody>
      </p:sp>
    </p:spTree>
    <p:extLst>
      <p:ext uri="{BB962C8B-B14F-4D97-AF65-F5344CB8AC3E}">
        <p14:creationId xmlns:p14="http://schemas.microsoft.com/office/powerpoint/2010/main" val="393840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283335"/>
            <a:ext cx="11409050" cy="7141335"/>
          </a:xfrm>
        </p:spPr>
        <p:txBody>
          <a:bodyPr>
            <a:normAutofit/>
          </a:bodyPr>
          <a:lstStyle/>
          <a:p>
            <a:r>
              <a:rPr lang="en-US" b="1" dirty="0" smtClean="0">
                <a:solidFill>
                  <a:schemeClr val="bg1"/>
                </a:solidFill>
              </a:rPr>
              <a:t>2. </a:t>
            </a:r>
            <a:r>
              <a:rPr lang="en-US" b="1" u="sng" dirty="0">
                <a:solidFill>
                  <a:schemeClr val="bg1"/>
                </a:solidFill>
              </a:rPr>
              <a:t>MSE (Mean Square Error</a:t>
            </a:r>
            <a:r>
              <a:rPr lang="en-US" sz="1600" b="1" u="sng" dirty="0">
                <a:solidFill>
                  <a:schemeClr val="bg1"/>
                </a:solidFill>
              </a:rPr>
              <a:t>) </a:t>
            </a:r>
            <a:r>
              <a:rPr lang="en-US" sz="1600" dirty="0">
                <a:solidFill>
                  <a:schemeClr val="bg1"/>
                </a:solidFill>
              </a:rPr>
              <a:t>Mean Square Error squares the difference of actual and predicted output values before summing all rather than using absolute value. </a:t>
            </a:r>
            <a:endParaRPr lang="en-US" sz="1600" dirty="0" smtClean="0">
              <a:solidFill>
                <a:schemeClr val="bg1"/>
              </a:solidFill>
            </a:endParaRPr>
          </a:p>
          <a:p>
            <a:pPr marL="0" indent="0">
              <a:buNone/>
            </a:pPr>
            <a:r>
              <a:rPr lang="en-US" sz="1600" dirty="0" smtClean="0">
                <a:solidFill>
                  <a:schemeClr val="bg1"/>
                </a:solidFill>
              </a:rPr>
              <a:t>         MSE </a:t>
            </a:r>
            <a:r>
              <a:rPr lang="en-US" sz="1600" dirty="0">
                <a:solidFill>
                  <a:schemeClr val="bg1"/>
                </a:solidFill>
              </a:rPr>
              <a:t>= 1/n [∑ </a:t>
            </a:r>
            <a:r>
              <a:rPr lang="en-US" sz="1600" dirty="0" smtClean="0">
                <a:solidFill>
                  <a:schemeClr val="bg1"/>
                </a:solidFill>
              </a:rPr>
              <a:t>(y-y^)2 </a:t>
            </a:r>
            <a:r>
              <a:rPr lang="en-US" sz="1600" dirty="0">
                <a:solidFill>
                  <a:schemeClr val="bg1"/>
                </a:solidFill>
              </a:rPr>
              <a:t>] </a:t>
            </a:r>
            <a:endParaRPr lang="en-US" sz="1600" dirty="0" smtClean="0">
              <a:solidFill>
                <a:schemeClr val="bg1"/>
              </a:solidFill>
            </a:endParaRPr>
          </a:p>
          <a:p>
            <a:pPr marL="0" indent="0">
              <a:buNone/>
            </a:pPr>
            <a:r>
              <a:rPr lang="en-US" sz="1600" dirty="0">
                <a:solidFill>
                  <a:schemeClr val="bg1"/>
                </a:solidFill>
              </a:rPr>
              <a:t> </a:t>
            </a:r>
            <a:r>
              <a:rPr lang="en-US" sz="1600" dirty="0" smtClean="0">
                <a:solidFill>
                  <a:schemeClr val="bg1"/>
                </a:solidFill>
              </a:rPr>
              <a:t>        y=actual </a:t>
            </a:r>
            <a:r>
              <a:rPr lang="en-US" sz="1600" dirty="0">
                <a:solidFill>
                  <a:schemeClr val="bg1"/>
                </a:solidFill>
              </a:rPr>
              <a:t>output </a:t>
            </a:r>
            <a:r>
              <a:rPr lang="en-US" sz="1600" dirty="0" smtClean="0">
                <a:solidFill>
                  <a:schemeClr val="bg1"/>
                </a:solidFill>
              </a:rPr>
              <a:t>values ,   </a:t>
            </a:r>
            <a:r>
              <a:rPr lang="en-US" sz="1600" dirty="0">
                <a:solidFill>
                  <a:schemeClr val="bg1"/>
                </a:solidFill>
              </a:rPr>
              <a:t>y’=predicted output </a:t>
            </a:r>
            <a:r>
              <a:rPr lang="en-US" sz="1600" dirty="0" smtClean="0">
                <a:solidFill>
                  <a:schemeClr val="bg1"/>
                </a:solidFill>
              </a:rPr>
              <a:t>values</a:t>
            </a:r>
          </a:p>
          <a:p>
            <a:pPr marL="0" indent="0">
              <a:buNone/>
            </a:pPr>
            <a:r>
              <a:rPr lang="en-US" sz="1600" dirty="0">
                <a:solidFill>
                  <a:schemeClr val="bg1"/>
                </a:solidFill>
              </a:rPr>
              <a:t> </a:t>
            </a:r>
            <a:r>
              <a:rPr lang="en-US" sz="1600" dirty="0" smtClean="0">
                <a:solidFill>
                  <a:schemeClr val="bg1"/>
                </a:solidFill>
              </a:rPr>
              <a:t>        n </a:t>
            </a:r>
            <a:r>
              <a:rPr lang="en-US" sz="1600" dirty="0">
                <a:solidFill>
                  <a:schemeClr val="bg1"/>
                </a:solidFill>
              </a:rPr>
              <a:t>= Total number of data points </a:t>
            </a:r>
            <a:endParaRPr lang="en-US" sz="1600" dirty="0" smtClean="0">
              <a:solidFill>
                <a:schemeClr val="bg1"/>
              </a:solidFill>
            </a:endParaRPr>
          </a:p>
          <a:p>
            <a:pPr marL="0" indent="0">
              <a:buNone/>
            </a:pPr>
            <a:r>
              <a:rPr lang="en-US" sz="1600" dirty="0">
                <a:solidFill>
                  <a:schemeClr val="bg1"/>
                </a:solidFill>
              </a:rPr>
              <a:t> </a:t>
            </a:r>
            <a:r>
              <a:rPr lang="en-US" sz="1600" dirty="0" smtClean="0">
                <a:solidFill>
                  <a:schemeClr val="bg1"/>
                </a:solidFill>
              </a:rPr>
              <a:t>    </a:t>
            </a:r>
            <a:r>
              <a:rPr lang="en-US" sz="1600" b="1" dirty="0" smtClean="0">
                <a:solidFill>
                  <a:schemeClr val="bg1"/>
                </a:solidFill>
              </a:rPr>
              <a:t>Lower </a:t>
            </a:r>
            <a:r>
              <a:rPr lang="en-US" sz="1600" b="1" dirty="0">
                <a:solidFill>
                  <a:schemeClr val="bg1"/>
                </a:solidFill>
              </a:rPr>
              <a:t>the value of MSE better the performance of the model</a:t>
            </a:r>
            <a:r>
              <a:rPr lang="en-US" sz="1600" b="1" dirty="0" smtClean="0">
                <a:solidFill>
                  <a:schemeClr val="bg1"/>
                </a:solidFill>
              </a:rPr>
              <a:t>.</a:t>
            </a:r>
          </a:p>
          <a:p>
            <a:r>
              <a:rPr lang="en-US" sz="2200" b="1" dirty="0" smtClean="0">
                <a:solidFill>
                  <a:schemeClr val="bg1"/>
                </a:solidFill>
              </a:rPr>
              <a:t>3</a:t>
            </a:r>
            <a:r>
              <a:rPr lang="en-US" b="1" dirty="0" smtClean="0">
                <a:solidFill>
                  <a:schemeClr val="bg1"/>
                </a:solidFill>
              </a:rPr>
              <a:t>. </a:t>
            </a:r>
            <a:r>
              <a:rPr lang="en-US" b="1" u="sng" dirty="0">
                <a:solidFill>
                  <a:schemeClr val="bg1"/>
                </a:solidFill>
              </a:rPr>
              <a:t>RMSE (Root Mean Square Error) </a:t>
            </a:r>
            <a:r>
              <a:rPr lang="en-US" sz="1700" dirty="0">
                <a:solidFill>
                  <a:schemeClr val="bg1"/>
                </a:solidFill>
              </a:rPr>
              <a:t>RMSE is measured by taking the square root of the average of the squared difference between the prediction and also the actual </a:t>
            </a:r>
            <a:r>
              <a:rPr lang="en-US" sz="1700" dirty="0" smtClean="0">
                <a:solidFill>
                  <a:schemeClr val="bg1"/>
                </a:solidFill>
              </a:rPr>
              <a:t>value</a:t>
            </a:r>
          </a:p>
          <a:p>
            <a:pPr marL="0" indent="0">
              <a:buNone/>
            </a:pPr>
            <a:r>
              <a:rPr lang="en-US" sz="1700" dirty="0" smtClean="0">
                <a:solidFill>
                  <a:schemeClr val="bg1"/>
                </a:solidFill>
              </a:rPr>
              <a:t>          RMSE </a:t>
            </a:r>
            <a:r>
              <a:rPr lang="en-US" sz="1700" dirty="0">
                <a:solidFill>
                  <a:schemeClr val="bg1"/>
                </a:solidFill>
              </a:rPr>
              <a:t>= √1/n [∑ </a:t>
            </a:r>
            <a:r>
              <a:rPr lang="en-US" sz="1700" dirty="0" smtClean="0">
                <a:solidFill>
                  <a:schemeClr val="bg1"/>
                </a:solidFill>
              </a:rPr>
              <a:t>(y-y^)2 </a:t>
            </a:r>
            <a:r>
              <a:rPr lang="en-US" sz="1700" dirty="0">
                <a:solidFill>
                  <a:schemeClr val="bg1"/>
                </a:solidFill>
              </a:rPr>
              <a:t>] </a:t>
            </a:r>
            <a:endParaRPr lang="en-US" sz="1700" dirty="0" smtClean="0">
              <a:solidFill>
                <a:schemeClr val="bg1"/>
              </a:solidFill>
            </a:endParaRPr>
          </a:p>
          <a:p>
            <a:pPr marL="0" indent="0">
              <a:buNone/>
            </a:pPr>
            <a:r>
              <a:rPr lang="en-US" sz="1700" dirty="0">
                <a:solidFill>
                  <a:schemeClr val="bg1"/>
                </a:solidFill>
              </a:rPr>
              <a:t> </a:t>
            </a:r>
            <a:r>
              <a:rPr lang="en-US" sz="1700" dirty="0" smtClean="0">
                <a:solidFill>
                  <a:schemeClr val="bg1"/>
                </a:solidFill>
              </a:rPr>
              <a:t>         y=actual </a:t>
            </a:r>
            <a:r>
              <a:rPr lang="en-US" sz="1700" dirty="0">
                <a:solidFill>
                  <a:schemeClr val="bg1"/>
                </a:solidFill>
              </a:rPr>
              <a:t>output values </a:t>
            </a:r>
            <a:r>
              <a:rPr lang="en-US" sz="1700" dirty="0" smtClean="0">
                <a:solidFill>
                  <a:schemeClr val="bg1"/>
                </a:solidFill>
              </a:rPr>
              <a:t>,   y</a:t>
            </a:r>
            <a:r>
              <a:rPr lang="en-US" sz="1700" dirty="0">
                <a:solidFill>
                  <a:schemeClr val="bg1"/>
                </a:solidFill>
              </a:rPr>
              <a:t>’=predicted output </a:t>
            </a:r>
            <a:r>
              <a:rPr lang="en-US" sz="1700" dirty="0" smtClean="0">
                <a:solidFill>
                  <a:schemeClr val="bg1"/>
                </a:solidFill>
              </a:rPr>
              <a:t>values</a:t>
            </a:r>
          </a:p>
          <a:p>
            <a:pPr marL="0" indent="0">
              <a:buNone/>
            </a:pPr>
            <a:r>
              <a:rPr lang="en-US" sz="1700" dirty="0">
                <a:solidFill>
                  <a:schemeClr val="bg1"/>
                </a:solidFill>
              </a:rPr>
              <a:t> </a:t>
            </a:r>
            <a:r>
              <a:rPr lang="en-US" sz="1700" dirty="0" smtClean="0">
                <a:solidFill>
                  <a:schemeClr val="bg1"/>
                </a:solidFill>
              </a:rPr>
              <a:t>         </a:t>
            </a:r>
            <a:r>
              <a:rPr lang="en-US" sz="1700" dirty="0">
                <a:solidFill>
                  <a:schemeClr val="bg1"/>
                </a:solidFill>
              </a:rPr>
              <a:t>n = Total </a:t>
            </a:r>
            <a:r>
              <a:rPr lang="en-US" sz="1700" dirty="0" smtClean="0">
                <a:solidFill>
                  <a:schemeClr val="bg1"/>
                </a:solidFill>
              </a:rPr>
              <a:t>  number </a:t>
            </a:r>
            <a:r>
              <a:rPr lang="en-US" sz="1700" dirty="0">
                <a:solidFill>
                  <a:schemeClr val="bg1"/>
                </a:solidFill>
              </a:rPr>
              <a:t>of data points </a:t>
            </a:r>
            <a:r>
              <a:rPr lang="en-US" sz="1700" dirty="0" smtClean="0">
                <a:solidFill>
                  <a:schemeClr val="bg1"/>
                </a:solidFill>
              </a:rPr>
              <a:t> </a:t>
            </a:r>
          </a:p>
          <a:p>
            <a:pPr marL="0" indent="0">
              <a:buNone/>
            </a:pPr>
            <a:r>
              <a:rPr lang="en-US" sz="1600" b="1" dirty="0" smtClean="0">
                <a:solidFill>
                  <a:schemeClr val="bg1"/>
                </a:solidFill>
              </a:rPr>
              <a:t>       RMSE </a:t>
            </a:r>
            <a:r>
              <a:rPr lang="en-US" sz="1600" b="1" dirty="0">
                <a:solidFill>
                  <a:schemeClr val="bg1"/>
                </a:solidFill>
              </a:rPr>
              <a:t>is greater than MAE and lesser the value of RMSE between different models the </a:t>
            </a:r>
            <a:endParaRPr lang="en-US" sz="1600" b="1" dirty="0" smtClean="0">
              <a:solidFill>
                <a:schemeClr val="bg1"/>
              </a:solidFill>
            </a:endParaRPr>
          </a:p>
          <a:p>
            <a:pPr marL="0" indent="0">
              <a:buNone/>
            </a:pPr>
            <a:r>
              <a:rPr lang="en-US" sz="1600" b="1" dirty="0">
                <a:solidFill>
                  <a:schemeClr val="bg1"/>
                </a:solidFill>
              </a:rPr>
              <a:t> </a:t>
            </a:r>
            <a:r>
              <a:rPr lang="en-US" sz="1600" b="1" dirty="0" smtClean="0">
                <a:solidFill>
                  <a:schemeClr val="bg1"/>
                </a:solidFill>
              </a:rPr>
              <a:t>      better </a:t>
            </a:r>
            <a:r>
              <a:rPr lang="en-US" sz="1600" b="1" dirty="0">
                <a:solidFill>
                  <a:schemeClr val="bg1"/>
                </a:solidFill>
              </a:rPr>
              <a:t>the performance </a:t>
            </a:r>
            <a:r>
              <a:rPr lang="en-US" sz="1600" b="1" dirty="0" smtClean="0">
                <a:solidFill>
                  <a:schemeClr val="bg1"/>
                </a:solidFill>
              </a:rPr>
              <a:t>of </a:t>
            </a:r>
            <a:r>
              <a:rPr lang="en-US" sz="1600" b="1" dirty="0">
                <a:solidFill>
                  <a:schemeClr val="bg1"/>
                </a:solidFill>
              </a:rPr>
              <a:t>that model</a:t>
            </a:r>
            <a:r>
              <a:rPr lang="en-US" sz="1600" b="1" dirty="0" smtClean="0">
                <a:solidFill>
                  <a:schemeClr val="bg1"/>
                </a:solidFill>
              </a:rPr>
              <a:t>.</a:t>
            </a:r>
          </a:p>
          <a:p>
            <a:r>
              <a:rPr lang="en-US" b="1" dirty="0" smtClean="0">
                <a:solidFill>
                  <a:schemeClr val="bg1"/>
                </a:solidFill>
              </a:rPr>
              <a:t>4. </a:t>
            </a:r>
            <a:r>
              <a:rPr lang="en-US" b="1" u="sng" dirty="0">
                <a:solidFill>
                  <a:schemeClr val="bg1"/>
                </a:solidFill>
              </a:rPr>
              <a:t>(Coefficient of determination</a:t>
            </a:r>
            <a:r>
              <a:rPr lang="en-US" b="1" u="sng" dirty="0" smtClean="0">
                <a:solidFill>
                  <a:schemeClr val="bg1"/>
                </a:solidFill>
              </a:rPr>
              <a:t>) </a:t>
            </a:r>
            <a:r>
              <a:rPr lang="en-US" sz="1600" dirty="0">
                <a:solidFill>
                  <a:schemeClr val="bg1"/>
                </a:solidFill>
              </a:rPr>
              <a:t>The worth of R-square lies between 0 to 1. The closer its value to at least one, the higher your model is when comparing with other model values. There are different cross-validation techniques like GridsearchCV and RandomizedsearchCV which can be used for improving the accuracy of the model</a:t>
            </a:r>
            <a:r>
              <a:rPr lang="en-US" dirty="0" smtClean="0"/>
              <a:t>.</a:t>
            </a:r>
          </a:p>
          <a:p>
            <a:pPr marL="0" indent="0">
              <a:buNone/>
            </a:pPr>
            <a:r>
              <a:rPr lang="en-US" b="1" dirty="0">
                <a:solidFill>
                  <a:schemeClr val="bg1"/>
                </a:solidFill>
              </a:rPr>
              <a:t> </a:t>
            </a:r>
            <a:r>
              <a:rPr lang="en-US" b="1" dirty="0" smtClean="0">
                <a:solidFill>
                  <a:schemeClr val="bg1"/>
                </a:solidFill>
              </a:rPr>
              <a:t>        </a:t>
            </a:r>
            <a:r>
              <a:rPr lang="en-US" sz="1600" dirty="0" smtClean="0">
                <a:solidFill>
                  <a:schemeClr val="bg1"/>
                </a:solidFill>
              </a:rPr>
              <a:t>R2=</a:t>
            </a:r>
            <a:r>
              <a:rPr lang="es-ES" sz="1600" dirty="0">
                <a:solidFill>
                  <a:schemeClr val="bg1"/>
                </a:solidFill>
              </a:rPr>
              <a:t> 1 − ∑ ( y i − y i ^ ) 2 ∑ ( y i − y ¯ ) 2</a:t>
            </a:r>
            <a:endParaRPr lang="en-US" sz="1600" dirty="0">
              <a:solidFill>
                <a:schemeClr val="bg1"/>
              </a:solidFill>
            </a:endParaRPr>
          </a:p>
        </p:txBody>
      </p:sp>
    </p:spTree>
    <p:extLst>
      <p:ext uri="{BB962C8B-B14F-4D97-AF65-F5344CB8AC3E}">
        <p14:creationId xmlns:p14="http://schemas.microsoft.com/office/powerpoint/2010/main" val="2711098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pPr algn="ctr"/>
            <a:r>
              <a:rPr lang="en-US" b="1" u="sng" dirty="0" smtClean="0"/>
              <a:t>Results</a:t>
            </a:r>
            <a:endParaRPr lang="en-US" b="1" u="sng" dirty="0"/>
          </a:p>
        </p:txBody>
      </p:sp>
      <p:sp>
        <p:nvSpPr>
          <p:cNvPr id="3" name="Content Placeholder 2"/>
          <p:cNvSpPr>
            <a:spLocks noGrp="1"/>
          </p:cNvSpPr>
          <p:nvPr>
            <p:ph idx="1"/>
          </p:nvPr>
        </p:nvSpPr>
        <p:spPr>
          <a:xfrm>
            <a:off x="1482703" y="1126436"/>
            <a:ext cx="8534400" cy="5618922"/>
          </a:xfrm>
        </p:spPr>
        <p:txBody>
          <a:bodyPr>
            <a:normAutofit/>
          </a:bodyPr>
          <a:lstStyle/>
          <a:p>
            <a:r>
              <a:rPr lang="en-US" dirty="0">
                <a:solidFill>
                  <a:schemeClr val="bg1"/>
                </a:solidFill>
              </a:rPr>
              <a:t>We had used </a:t>
            </a:r>
            <a:r>
              <a:rPr lang="en-US" dirty="0" smtClean="0">
                <a:solidFill>
                  <a:schemeClr val="bg1"/>
                </a:solidFill>
              </a:rPr>
              <a:t>two </a:t>
            </a:r>
            <a:r>
              <a:rPr lang="en-US" dirty="0">
                <a:solidFill>
                  <a:schemeClr val="bg1"/>
                </a:solidFill>
              </a:rPr>
              <a:t>algorithms </a:t>
            </a:r>
            <a:r>
              <a:rPr lang="en-US" dirty="0" smtClean="0">
                <a:solidFill>
                  <a:schemeClr val="bg1"/>
                </a:solidFill>
              </a:rPr>
              <a:t>to </a:t>
            </a:r>
            <a:r>
              <a:rPr lang="en-US" dirty="0">
                <a:solidFill>
                  <a:schemeClr val="bg1"/>
                </a:solidFill>
              </a:rPr>
              <a:t>prepared our ML model i.e., Linear </a:t>
            </a:r>
            <a:r>
              <a:rPr lang="en-US" dirty="0" smtClean="0">
                <a:solidFill>
                  <a:schemeClr val="bg1"/>
                </a:solidFill>
              </a:rPr>
              <a:t>Regression and Random </a:t>
            </a:r>
            <a:r>
              <a:rPr lang="en-US" dirty="0">
                <a:solidFill>
                  <a:schemeClr val="bg1"/>
                </a:solidFill>
              </a:rPr>
              <a:t>Forest. From </a:t>
            </a:r>
            <a:r>
              <a:rPr lang="en-US" dirty="0" smtClean="0">
                <a:solidFill>
                  <a:schemeClr val="bg1"/>
                </a:solidFill>
              </a:rPr>
              <a:t>these two, </a:t>
            </a:r>
            <a:r>
              <a:rPr lang="en-US" dirty="0">
                <a:solidFill>
                  <a:schemeClr val="bg1"/>
                </a:solidFill>
              </a:rPr>
              <a:t>Random Forest gives us the most accurate predictions. Models' performance using a few metrics are given below: </a:t>
            </a:r>
            <a:endParaRPr lang="en-US" dirty="0" smtClean="0">
              <a:solidFill>
                <a:schemeClr val="bg1"/>
              </a:solidFill>
            </a:endParaRPr>
          </a:p>
          <a:p>
            <a:r>
              <a:rPr lang="en-US" b="1" u="sng" dirty="0">
                <a:solidFill>
                  <a:schemeClr val="tx1"/>
                </a:solidFill>
              </a:rPr>
              <a:t>Linear Regression</a:t>
            </a:r>
            <a:r>
              <a:rPr lang="en-US" sz="1600" b="1" dirty="0">
                <a:solidFill>
                  <a:schemeClr val="tx1"/>
                </a:solidFill>
              </a:rPr>
              <a:t>: </a:t>
            </a:r>
            <a:r>
              <a:rPr lang="en-US" sz="1600" b="1" dirty="0" smtClean="0">
                <a:solidFill>
                  <a:schemeClr val="tx1"/>
                </a:solidFill>
              </a:rPr>
              <a:t>      </a:t>
            </a:r>
            <a:r>
              <a:rPr lang="en-US" sz="1600" dirty="0" smtClean="0">
                <a:solidFill>
                  <a:schemeClr val="bg1"/>
                </a:solidFill>
              </a:rPr>
              <a:t>MAE</a:t>
            </a:r>
            <a:r>
              <a:rPr lang="en-US" sz="1600" dirty="0">
                <a:solidFill>
                  <a:schemeClr val="bg1"/>
                </a:solidFill>
              </a:rPr>
              <a:t>: </a:t>
            </a:r>
            <a:r>
              <a:rPr lang="en-US" sz="1600" dirty="0" smtClean="0">
                <a:solidFill>
                  <a:schemeClr val="bg1"/>
                </a:solidFill>
              </a:rPr>
              <a:t>1989.475840451</a:t>
            </a:r>
            <a:endParaRPr lang="en-US" sz="1600" dirty="0">
              <a:solidFill>
                <a:schemeClr val="bg1"/>
              </a:solidFill>
            </a:endParaRPr>
          </a:p>
          <a:p>
            <a:pPr marL="0" indent="0">
              <a:buNone/>
            </a:pPr>
            <a:r>
              <a:rPr lang="en-US" sz="1600" dirty="0" smtClean="0">
                <a:solidFill>
                  <a:schemeClr val="bg1"/>
                </a:solidFill>
              </a:rPr>
              <a:t>                                                    MSE</a:t>
            </a:r>
            <a:r>
              <a:rPr lang="en-US" sz="1600" dirty="0">
                <a:solidFill>
                  <a:schemeClr val="bg1"/>
                </a:solidFill>
              </a:rPr>
              <a:t>: 8584809.071996346</a:t>
            </a:r>
          </a:p>
          <a:p>
            <a:pPr marL="0" indent="0">
              <a:buNone/>
            </a:pPr>
            <a:r>
              <a:rPr lang="en-US" sz="1600" dirty="0" smtClean="0">
                <a:solidFill>
                  <a:schemeClr val="bg1"/>
                </a:solidFill>
              </a:rPr>
              <a:t>                                                    RMSE</a:t>
            </a:r>
            <a:r>
              <a:rPr lang="en-US" sz="1600" dirty="0">
                <a:solidFill>
                  <a:schemeClr val="bg1"/>
                </a:solidFill>
              </a:rPr>
              <a:t>: </a:t>
            </a:r>
            <a:r>
              <a:rPr lang="en-US" sz="1600" dirty="0" smtClean="0">
                <a:solidFill>
                  <a:schemeClr val="bg1"/>
                </a:solidFill>
              </a:rPr>
              <a:t>2929.98448323474</a:t>
            </a:r>
          </a:p>
          <a:p>
            <a:pPr marL="0" indent="0">
              <a:buNone/>
            </a:pPr>
            <a:r>
              <a:rPr lang="en-US" sz="1600" dirty="0">
                <a:solidFill>
                  <a:schemeClr val="bg1"/>
                </a:solidFill>
              </a:rPr>
              <a:t> </a:t>
            </a:r>
            <a:r>
              <a:rPr lang="en-US" sz="1600" dirty="0" smtClean="0">
                <a:solidFill>
                  <a:schemeClr val="bg1"/>
                </a:solidFill>
              </a:rPr>
              <a:t>                                                   R2 SCORE:  </a:t>
            </a:r>
            <a:r>
              <a:rPr lang="en-US" dirty="0"/>
              <a:t> </a:t>
            </a:r>
            <a:r>
              <a:rPr lang="en-US" sz="1600" dirty="0" smtClean="0">
                <a:solidFill>
                  <a:schemeClr val="bg1"/>
                </a:solidFill>
              </a:rPr>
              <a:t>0.6367799086465608</a:t>
            </a:r>
          </a:p>
          <a:p>
            <a:r>
              <a:rPr lang="en-US" b="1" u="sng" dirty="0" smtClean="0">
                <a:solidFill>
                  <a:schemeClr val="tx1"/>
                </a:solidFill>
              </a:rPr>
              <a:t>Random </a:t>
            </a:r>
            <a:r>
              <a:rPr lang="en-US" b="1" u="sng" dirty="0">
                <a:solidFill>
                  <a:schemeClr val="tx1"/>
                </a:solidFill>
              </a:rPr>
              <a:t>Forest</a:t>
            </a:r>
            <a:r>
              <a:rPr lang="en-US" sz="1600" dirty="0">
                <a:solidFill>
                  <a:schemeClr val="tx1"/>
                </a:solidFill>
              </a:rPr>
              <a:t>:         </a:t>
            </a:r>
            <a:r>
              <a:rPr lang="en-US" sz="1600" dirty="0" smtClean="0">
                <a:solidFill>
                  <a:schemeClr val="tx1"/>
                </a:solidFill>
              </a:rPr>
              <a:t>    </a:t>
            </a:r>
            <a:r>
              <a:rPr lang="en-US" sz="1600" dirty="0">
                <a:solidFill>
                  <a:schemeClr val="bg1"/>
                </a:solidFill>
              </a:rPr>
              <a:t>MAE: 1159.0048059537398</a:t>
            </a:r>
          </a:p>
          <a:p>
            <a:pPr marL="0" indent="0">
              <a:buNone/>
            </a:pPr>
            <a:r>
              <a:rPr lang="en-US" sz="1600" dirty="0" smtClean="0">
                <a:solidFill>
                  <a:schemeClr val="bg1"/>
                </a:solidFill>
              </a:rPr>
              <a:t>                                                    MSE</a:t>
            </a:r>
            <a:r>
              <a:rPr lang="en-US" sz="1600" dirty="0">
                <a:solidFill>
                  <a:schemeClr val="bg1"/>
                </a:solidFill>
              </a:rPr>
              <a:t>: 3920052.4057357092</a:t>
            </a:r>
          </a:p>
          <a:p>
            <a:pPr marL="0" indent="0">
              <a:buNone/>
            </a:pPr>
            <a:r>
              <a:rPr lang="en-US" sz="1600" dirty="0" smtClean="0">
                <a:solidFill>
                  <a:schemeClr val="bg1"/>
                </a:solidFill>
              </a:rPr>
              <a:t>                                                    RMSE</a:t>
            </a:r>
            <a:r>
              <a:rPr lang="en-US" sz="1600" dirty="0">
                <a:solidFill>
                  <a:schemeClr val="bg1"/>
                </a:solidFill>
              </a:rPr>
              <a:t>: </a:t>
            </a:r>
            <a:r>
              <a:rPr lang="en-US" sz="1600" dirty="0" smtClean="0">
                <a:solidFill>
                  <a:schemeClr val="bg1"/>
                </a:solidFill>
              </a:rPr>
              <a:t>1979.91222172492</a:t>
            </a:r>
          </a:p>
          <a:p>
            <a:pPr marL="0" indent="0">
              <a:buNone/>
            </a:pPr>
            <a:r>
              <a:rPr lang="en-US" sz="1600" dirty="0">
                <a:solidFill>
                  <a:schemeClr val="bg1"/>
                </a:solidFill>
              </a:rPr>
              <a:t>                                                    R2 SCORE: 0.9147644476401898</a:t>
            </a:r>
          </a:p>
          <a:p>
            <a:pPr marL="0" indent="0">
              <a:buNone/>
            </a:pPr>
            <a:r>
              <a:rPr lang="en-US" dirty="0" smtClean="0"/>
              <a:t>                                                                                                                                                                                        </a:t>
            </a:r>
            <a:endParaRPr lang="en-US" dirty="0"/>
          </a:p>
        </p:txBody>
      </p:sp>
    </p:spTree>
    <p:extLst>
      <p:ext uri="{BB962C8B-B14F-4D97-AF65-F5344CB8AC3E}">
        <p14:creationId xmlns:p14="http://schemas.microsoft.com/office/powerpoint/2010/main" val="1381415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308" y="721217"/>
            <a:ext cx="8534400" cy="1507067"/>
          </a:xfrm>
        </p:spPr>
        <p:txBody>
          <a:bodyPr/>
          <a:lstStyle/>
          <a:p>
            <a:pPr algn="ctr"/>
            <a:r>
              <a:rPr lang="en-US" b="1" u="sng" dirty="0"/>
              <a:t>CONCLUSION</a:t>
            </a:r>
          </a:p>
        </p:txBody>
      </p:sp>
      <p:sp>
        <p:nvSpPr>
          <p:cNvPr id="3" name="Content Placeholder 2"/>
          <p:cNvSpPr>
            <a:spLocks noGrp="1"/>
          </p:cNvSpPr>
          <p:nvPr>
            <p:ph idx="1"/>
          </p:nvPr>
        </p:nvSpPr>
        <p:spPr>
          <a:xfrm>
            <a:off x="1675885" y="1625958"/>
            <a:ext cx="8534400" cy="4517265"/>
          </a:xfrm>
        </p:spPr>
        <p:txBody>
          <a:bodyPr/>
          <a:lstStyle/>
          <a:p>
            <a:r>
              <a:rPr lang="en-US" b="1" dirty="0">
                <a:solidFill>
                  <a:schemeClr val="bg1"/>
                </a:solidFill>
              </a:rPr>
              <a:t>This project can result in saving money of inexperienced people by providing them the information related to trends of the flight prices and also give them a predicted value of the price which they use to decide whether to book ticket now or later. On working with different models, it was found out that Random Forest algorithm gives the highest accuracy in predicting the output.</a:t>
            </a:r>
          </a:p>
        </p:txBody>
      </p:sp>
    </p:spTree>
    <p:extLst>
      <p:ext uri="{BB962C8B-B14F-4D97-AF65-F5344CB8AC3E}">
        <p14:creationId xmlns:p14="http://schemas.microsoft.com/office/powerpoint/2010/main" val="112208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4229" y="785611"/>
            <a:ext cx="4390064" cy="677096"/>
          </a:xfrm>
        </p:spPr>
        <p:txBody>
          <a:bodyPr/>
          <a:lstStyle/>
          <a:p>
            <a:r>
              <a:rPr lang="en-US" b="1" u="sng" dirty="0" smtClean="0"/>
              <a:t>Business problem</a:t>
            </a:r>
            <a:endParaRPr lang="en-US" b="1" u="sng" dirty="0"/>
          </a:p>
        </p:txBody>
      </p:sp>
      <p:sp>
        <p:nvSpPr>
          <p:cNvPr id="3" name="Content Placeholder 2"/>
          <p:cNvSpPr>
            <a:spLocks noGrp="1"/>
          </p:cNvSpPr>
          <p:nvPr>
            <p:ph idx="1"/>
          </p:nvPr>
        </p:nvSpPr>
        <p:spPr>
          <a:xfrm>
            <a:off x="916032" y="1970468"/>
            <a:ext cx="10146920" cy="3219718"/>
          </a:xfrm>
        </p:spPr>
        <p:txBody>
          <a:bodyPr>
            <a:normAutofit/>
          </a:bodyPr>
          <a:lstStyle/>
          <a:p>
            <a:r>
              <a:rPr lang="en-US" b="1" dirty="0" smtClean="0">
                <a:solidFill>
                  <a:schemeClr val="bg1"/>
                </a:solidFill>
              </a:rPr>
              <a:t>Company like </a:t>
            </a:r>
            <a:r>
              <a:rPr lang="en-US" b="1" u="sng" dirty="0" smtClean="0">
                <a:solidFill>
                  <a:schemeClr val="tx1"/>
                </a:solidFill>
              </a:rPr>
              <a:t>Find Flight  </a:t>
            </a:r>
            <a:r>
              <a:rPr lang="en-US" b="1" dirty="0" smtClean="0">
                <a:solidFill>
                  <a:schemeClr val="bg1"/>
                </a:solidFill>
              </a:rPr>
              <a:t>predict fare of the flight for the customers , But the question is why?</a:t>
            </a:r>
          </a:p>
          <a:p>
            <a:r>
              <a:rPr lang="en-US" b="1" dirty="0" smtClean="0">
                <a:solidFill>
                  <a:schemeClr val="bg1"/>
                </a:solidFill>
              </a:rPr>
              <a:t>For the Business Purpose the Airlines companies change price according to the seasons or time duration. They will increase the price when people travel more. Many people don’t know these things and fall into the trap of Airline company.</a:t>
            </a:r>
          </a:p>
          <a:p>
            <a:endParaRPr lang="en-US" sz="1600" b="1" dirty="0">
              <a:solidFill>
                <a:schemeClr val="tx1"/>
              </a:solidFill>
            </a:endParaRPr>
          </a:p>
        </p:txBody>
      </p:sp>
    </p:spTree>
    <p:extLst>
      <p:ext uri="{BB962C8B-B14F-4D97-AF65-F5344CB8AC3E}">
        <p14:creationId xmlns:p14="http://schemas.microsoft.com/office/powerpoint/2010/main" val="246214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505" y="778217"/>
            <a:ext cx="2857478" cy="1011947"/>
          </a:xfrm>
        </p:spPr>
        <p:txBody>
          <a:bodyPr/>
          <a:lstStyle/>
          <a:p>
            <a:r>
              <a:rPr lang="en-US" b="1" u="sng" dirty="0" smtClean="0"/>
              <a:t>Objective</a:t>
            </a:r>
            <a:endParaRPr lang="en-US" b="1" u="sng" dirty="0"/>
          </a:p>
        </p:txBody>
      </p:sp>
      <p:sp>
        <p:nvSpPr>
          <p:cNvPr id="3" name="Content Placeholder 2"/>
          <p:cNvSpPr>
            <a:spLocks noGrp="1"/>
          </p:cNvSpPr>
          <p:nvPr>
            <p:ph idx="1"/>
          </p:nvPr>
        </p:nvSpPr>
        <p:spPr>
          <a:xfrm>
            <a:off x="898044" y="1790164"/>
            <a:ext cx="8534400" cy="3593206"/>
          </a:xfrm>
        </p:spPr>
        <p:txBody>
          <a:bodyPr>
            <a:normAutofit/>
          </a:bodyPr>
          <a:lstStyle/>
          <a:p>
            <a:r>
              <a:rPr lang="en-US" b="1" dirty="0" smtClean="0">
                <a:solidFill>
                  <a:schemeClr val="bg1"/>
                </a:solidFill>
              </a:rPr>
              <a:t>The main objective of this project to determine ideal purchase time for flight ticket and help customer to predict future flight prices and plan their journey accordingly.</a:t>
            </a:r>
            <a:endParaRPr lang="en-US" b="1" dirty="0">
              <a:solidFill>
                <a:schemeClr val="bg1"/>
              </a:solidFill>
            </a:endParaRPr>
          </a:p>
          <a:p>
            <a:r>
              <a:rPr lang="en-US" b="1" dirty="0" smtClean="0">
                <a:solidFill>
                  <a:schemeClr val="bg1"/>
                </a:solidFill>
              </a:rPr>
              <a:t>Company like Find Flight helps customer to find the flight according to their time , interest and budget. So, that customer don’t have to pay more .</a:t>
            </a:r>
          </a:p>
        </p:txBody>
      </p:sp>
    </p:spTree>
    <p:extLst>
      <p:ext uri="{BB962C8B-B14F-4D97-AF65-F5344CB8AC3E}">
        <p14:creationId xmlns:p14="http://schemas.microsoft.com/office/powerpoint/2010/main" val="4089554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156" y="400496"/>
            <a:ext cx="8534400" cy="1507067"/>
          </a:xfrm>
        </p:spPr>
        <p:txBody>
          <a:bodyPr/>
          <a:lstStyle/>
          <a:p>
            <a:pPr algn="ctr"/>
            <a:r>
              <a:rPr lang="en-US" b="1" u="sng" dirty="0" smtClean="0"/>
              <a:t>Factors that affect flight ticket prices</a:t>
            </a:r>
            <a:endParaRPr lang="en-US" b="1" u="sng" dirty="0"/>
          </a:p>
        </p:txBody>
      </p:sp>
      <p:sp>
        <p:nvSpPr>
          <p:cNvPr id="3" name="Content Placeholder 2"/>
          <p:cNvSpPr>
            <a:spLocks noGrp="1"/>
          </p:cNvSpPr>
          <p:nvPr>
            <p:ph idx="1"/>
          </p:nvPr>
        </p:nvSpPr>
        <p:spPr>
          <a:xfrm>
            <a:off x="1160730" y="1907563"/>
            <a:ext cx="8534400" cy="4570510"/>
          </a:xfrm>
        </p:spPr>
        <p:txBody>
          <a:bodyPr>
            <a:normAutofit/>
          </a:bodyPr>
          <a:lstStyle/>
          <a:p>
            <a:r>
              <a:rPr lang="en-US" b="1" u="sng" dirty="0" smtClean="0">
                <a:solidFill>
                  <a:schemeClr val="tx1"/>
                </a:solidFill>
              </a:rPr>
              <a:t>Distance: </a:t>
            </a:r>
            <a:r>
              <a:rPr lang="en-US" sz="1600" dirty="0" smtClean="0">
                <a:solidFill>
                  <a:schemeClr val="bg1"/>
                </a:solidFill>
              </a:rPr>
              <a:t>Primarily</a:t>
            </a:r>
            <a:r>
              <a:rPr lang="en-US" sz="1600" dirty="0">
                <a:solidFill>
                  <a:schemeClr val="bg1"/>
                </a:solidFill>
              </a:rPr>
              <a:t>, distance plays a pivotal role in determining the flight ticket prices. Depending on the distance that you wish to travel, the flight ticket rates also vary. The farther the distance, the more the travel time, the more expensive the flight ticket price is. It is considered to be almost in direct relation with the pricing system of flight tickets. Although it is not a deciding factor to affect the ticket rates, it certainly does play a role in impacting the flight ticket prices. </a:t>
            </a:r>
            <a:endParaRPr lang="en-US" sz="1600" dirty="0" smtClean="0">
              <a:solidFill>
                <a:schemeClr val="bg1"/>
              </a:solidFill>
            </a:endParaRPr>
          </a:p>
          <a:p>
            <a:r>
              <a:rPr lang="en-US" b="1" u="sng" dirty="0">
                <a:solidFill>
                  <a:schemeClr val="tx1"/>
                </a:solidFill>
              </a:rPr>
              <a:t>Peak </a:t>
            </a:r>
            <a:r>
              <a:rPr lang="en-US" b="1" u="sng" dirty="0" smtClean="0">
                <a:solidFill>
                  <a:schemeClr val="tx1"/>
                </a:solidFill>
              </a:rPr>
              <a:t>season: </a:t>
            </a:r>
            <a:r>
              <a:rPr lang="en-US" sz="1600" dirty="0">
                <a:solidFill>
                  <a:schemeClr val="bg1"/>
                </a:solidFill>
              </a:rPr>
              <a:t>Second most important factor that determines the flight ticket rates is seasonality. Certain places in the world are known to be populated by tourists during a specific time of the year. Depending on the peak season, the prices of the flight tickets also see a drastic spike.</a:t>
            </a:r>
            <a:endParaRPr lang="en-US" sz="1600" b="1" u="sng" dirty="0">
              <a:solidFill>
                <a:schemeClr val="bg1"/>
              </a:solidFill>
            </a:endParaRPr>
          </a:p>
          <a:p>
            <a:r>
              <a:rPr lang="en-US" b="1" u="sng" dirty="0">
                <a:solidFill>
                  <a:schemeClr val="tx1"/>
                </a:solidFill>
              </a:rPr>
              <a:t>Flight travel </a:t>
            </a:r>
            <a:r>
              <a:rPr lang="en-US" b="1" u="sng" dirty="0" smtClean="0">
                <a:solidFill>
                  <a:schemeClr val="tx1"/>
                </a:solidFill>
              </a:rPr>
              <a:t>type: </a:t>
            </a:r>
            <a:r>
              <a:rPr lang="en-US" sz="1600" dirty="0">
                <a:solidFill>
                  <a:schemeClr val="bg1"/>
                </a:solidFill>
              </a:rPr>
              <a:t>Flight travel type basically translates to the type of journey that you will be indulging in following a ticket purchase. Travel type determines if you get a direct flight with a less travel time or if you get an indirect flight that has a longer flight duration with less ticket rate.</a:t>
            </a:r>
            <a:endParaRPr lang="en-US" sz="1600" b="1" u="sng" dirty="0">
              <a:solidFill>
                <a:schemeClr val="bg1"/>
              </a:solidFill>
            </a:endParaRPr>
          </a:p>
          <a:p>
            <a:endParaRPr lang="en-US" b="1" u="sng" dirty="0"/>
          </a:p>
        </p:txBody>
      </p:sp>
    </p:spTree>
    <p:extLst>
      <p:ext uri="{BB962C8B-B14F-4D97-AF65-F5344CB8AC3E}">
        <p14:creationId xmlns:p14="http://schemas.microsoft.com/office/powerpoint/2010/main" val="421576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730" y="518375"/>
            <a:ext cx="8534400" cy="5058177"/>
          </a:xfrm>
        </p:spPr>
        <p:txBody>
          <a:bodyPr/>
          <a:lstStyle/>
          <a:p>
            <a:r>
              <a:rPr lang="en-US" b="1" u="sng" dirty="0" smtClean="0">
                <a:solidFill>
                  <a:schemeClr val="tx1"/>
                </a:solidFill>
              </a:rPr>
              <a:t>Timing of Purchase: </a:t>
            </a:r>
            <a:r>
              <a:rPr lang="en-US" sz="1600" dirty="0">
                <a:solidFill>
                  <a:schemeClr val="bg1"/>
                </a:solidFill>
              </a:rPr>
              <a:t>When you buy your tickets matters. If you buy at the last minute – typically within seven days of departure, as business travelers do –you’ll pay a hefty premium (which is why airlines love their road warriors). The best time to buy domestic tickets is between three-and-a-half months and two or three weeks before departure. The best day to buy is Tuesday, starting at about 3 p.m. E.T. (which is when all airfare sales have been released and competing airlines have matched the new, lower prices</a:t>
            </a:r>
            <a:r>
              <a:rPr lang="en-US" sz="1600" dirty="0" smtClean="0">
                <a:solidFill>
                  <a:schemeClr val="bg1"/>
                </a:solidFill>
              </a:rPr>
              <a:t>).</a:t>
            </a:r>
          </a:p>
          <a:p>
            <a:r>
              <a:rPr lang="en-US" b="1" u="sng" dirty="0" smtClean="0">
                <a:solidFill>
                  <a:schemeClr val="tx1"/>
                </a:solidFill>
              </a:rPr>
              <a:t>Competition: </a:t>
            </a:r>
            <a:r>
              <a:rPr lang="en-US" sz="1600" dirty="0">
                <a:solidFill>
                  <a:schemeClr val="bg1"/>
                </a:solidFill>
              </a:rPr>
              <a:t>The more airlines, the merrier -- for passengers. Fierce competition means lower ticket prices. Recent examples of more airlines causing lower prices: flights to and from Boston and Denver</a:t>
            </a:r>
            <a:r>
              <a:rPr lang="en-US" sz="1600" dirty="0" smtClean="0">
                <a:solidFill>
                  <a:schemeClr val="bg1"/>
                </a:solidFill>
              </a:rPr>
              <a:t>.</a:t>
            </a:r>
          </a:p>
          <a:p>
            <a:r>
              <a:rPr lang="en-US" b="1" u="sng" dirty="0" smtClean="0">
                <a:solidFill>
                  <a:schemeClr val="tx1"/>
                </a:solidFill>
              </a:rPr>
              <a:t>Stops:  </a:t>
            </a:r>
            <a:r>
              <a:rPr lang="en-US" sz="1600" dirty="0" smtClean="0">
                <a:solidFill>
                  <a:schemeClr val="bg1"/>
                </a:solidFill>
              </a:rPr>
              <a:t>The price of tickets also depends on the number of stops your flight has. If your flight direct then the price will be higher or if has stops then the price will be lower.</a:t>
            </a:r>
          </a:p>
        </p:txBody>
      </p:sp>
    </p:spTree>
    <p:extLst>
      <p:ext uri="{BB962C8B-B14F-4D97-AF65-F5344CB8AC3E}">
        <p14:creationId xmlns:p14="http://schemas.microsoft.com/office/powerpoint/2010/main" val="4164301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508" y="250182"/>
            <a:ext cx="2960509" cy="1507067"/>
          </a:xfrm>
        </p:spPr>
        <p:txBody>
          <a:bodyPr/>
          <a:lstStyle/>
          <a:p>
            <a:r>
              <a:rPr lang="en-US" b="1" u="sng" dirty="0" smtClean="0"/>
              <a:t>Ml pipeline</a:t>
            </a:r>
            <a:endParaRPr lang="en-US" b="1" u="sng"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047083383"/>
              </p:ext>
            </p:extLst>
          </p:nvPr>
        </p:nvGraphicFramePr>
        <p:xfrm>
          <a:off x="1110804" y="1757249"/>
          <a:ext cx="9527146" cy="4533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58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479" y="160030"/>
            <a:ext cx="3129566" cy="1507067"/>
          </a:xfrm>
        </p:spPr>
        <p:txBody>
          <a:bodyPr/>
          <a:lstStyle/>
          <a:p>
            <a:r>
              <a:rPr lang="en-US" b="1" u="sng" dirty="0" smtClean="0"/>
              <a:t>Data Collection</a:t>
            </a:r>
            <a:endParaRPr lang="en-US" b="1" u="sng" dirty="0"/>
          </a:p>
        </p:txBody>
      </p:sp>
      <p:sp>
        <p:nvSpPr>
          <p:cNvPr id="3" name="Content Placeholder 2"/>
          <p:cNvSpPr>
            <a:spLocks noGrp="1"/>
          </p:cNvSpPr>
          <p:nvPr>
            <p:ph idx="1"/>
          </p:nvPr>
        </p:nvSpPr>
        <p:spPr>
          <a:xfrm>
            <a:off x="1134973" y="1558344"/>
            <a:ext cx="9644644" cy="5190185"/>
          </a:xfrm>
        </p:spPr>
        <p:txBody>
          <a:bodyPr>
            <a:normAutofit/>
          </a:bodyPr>
          <a:lstStyle/>
          <a:p>
            <a:r>
              <a:rPr lang="en-US" sz="1600" b="1" dirty="0">
                <a:solidFill>
                  <a:schemeClr val="bg1"/>
                </a:solidFill>
                <a:latin typeface="Roboto"/>
                <a:hlinkClick r:id="rId2"/>
              </a:rPr>
              <a:t>Machine learning</a:t>
            </a:r>
            <a:r>
              <a:rPr lang="en-US" sz="1600" b="1" dirty="0">
                <a:solidFill>
                  <a:schemeClr val="bg1"/>
                </a:solidFill>
                <a:latin typeface="Roboto"/>
              </a:rPr>
              <a:t> starts with data. But for this data to work, several processes must be carried out. One of them is </a:t>
            </a:r>
            <a:r>
              <a:rPr lang="en-US" sz="1600" b="1" dirty="0">
                <a:solidFill>
                  <a:schemeClr val="tx1"/>
                </a:solidFill>
                <a:latin typeface="Roboto"/>
                <a:hlinkClick r:id="rId3"/>
              </a:rPr>
              <a:t>data </a:t>
            </a:r>
            <a:r>
              <a:rPr lang="en-US" sz="1600" b="1" dirty="0" smtClean="0">
                <a:solidFill>
                  <a:schemeClr val="tx1"/>
                </a:solidFill>
                <a:latin typeface="Roboto"/>
                <a:hlinkClick r:id="rId3"/>
              </a:rPr>
              <a:t>collection</a:t>
            </a:r>
            <a:r>
              <a:rPr lang="en-US" sz="1600" b="1" dirty="0">
                <a:solidFill>
                  <a:schemeClr val="bg1"/>
                </a:solidFill>
                <a:latin typeface="Roboto"/>
              </a:rPr>
              <a:t>.</a:t>
            </a:r>
            <a:endParaRPr lang="en-US" sz="1600" b="1" dirty="0" smtClean="0">
              <a:solidFill>
                <a:schemeClr val="bg1"/>
              </a:solidFill>
              <a:latin typeface="Roboto"/>
            </a:endParaRPr>
          </a:p>
          <a:p>
            <a:r>
              <a:rPr lang="en-US" sz="1600" b="1" dirty="0">
                <a:solidFill>
                  <a:schemeClr val="bg1"/>
                </a:solidFill>
              </a:rPr>
              <a:t>Improper data collection is a significant barrier to </a:t>
            </a:r>
            <a:r>
              <a:rPr lang="en-US" sz="1600" b="1" dirty="0">
                <a:solidFill>
                  <a:schemeClr val="bg1"/>
                </a:solidFill>
                <a:hlinkClick r:id="rId4"/>
              </a:rPr>
              <a:t>efficient machine learning</a:t>
            </a:r>
            <a:r>
              <a:rPr lang="en-US" sz="1600" b="1" dirty="0">
                <a:solidFill>
                  <a:schemeClr val="bg1"/>
                </a:solidFill>
              </a:rPr>
              <a:t>. Hence, data collection has recently become a hotly debated issue in the global tech </a:t>
            </a:r>
            <a:r>
              <a:rPr lang="en-US" sz="1600" b="1" dirty="0" smtClean="0">
                <a:solidFill>
                  <a:schemeClr val="bg1"/>
                </a:solidFill>
              </a:rPr>
              <a:t>community</a:t>
            </a:r>
          </a:p>
          <a:p>
            <a:r>
              <a:rPr lang="en-US" sz="1600" b="1" dirty="0">
                <a:solidFill>
                  <a:schemeClr val="bg1"/>
                </a:solidFill>
              </a:rPr>
              <a:t>However, the accuracy of the predictions or recommendations produced by ML systems depends on the </a:t>
            </a:r>
            <a:r>
              <a:rPr lang="en-US" sz="1600" b="1" dirty="0">
                <a:solidFill>
                  <a:schemeClr val="bg1"/>
                </a:solidFill>
                <a:hlinkClick r:id="rId5"/>
              </a:rPr>
              <a:t>training data</a:t>
            </a:r>
            <a:r>
              <a:rPr lang="en-US" sz="1600" b="1" dirty="0">
                <a:solidFill>
                  <a:schemeClr val="bg1"/>
                </a:solidFill>
              </a:rPr>
              <a:t>. Yet, several issues might occur during ML data collection that affect the accuracy rate:</a:t>
            </a:r>
          </a:p>
          <a:p>
            <a:r>
              <a:rPr lang="en-US" sz="1800" b="1" u="sng" dirty="0">
                <a:solidFill>
                  <a:schemeClr val="tx1"/>
                </a:solidFill>
              </a:rPr>
              <a:t>Bias</a:t>
            </a:r>
            <a:r>
              <a:rPr lang="en-US" sz="1600" b="1" dirty="0">
                <a:solidFill>
                  <a:schemeClr val="tx1"/>
                </a:solidFill>
              </a:rPr>
              <a:t>.</a:t>
            </a:r>
            <a:r>
              <a:rPr lang="en-US" sz="1600" dirty="0">
                <a:solidFill>
                  <a:schemeClr val="bg1"/>
                </a:solidFill>
              </a:rPr>
              <a:t> Since humans who construct ML models are prone to bias, </a:t>
            </a:r>
            <a:r>
              <a:rPr lang="en-US" sz="1600" dirty="0">
                <a:solidFill>
                  <a:schemeClr val="bg1"/>
                </a:solidFill>
                <a:hlinkClick r:id="rId6"/>
              </a:rPr>
              <a:t>data bias</a:t>
            </a:r>
            <a:r>
              <a:rPr lang="en-US" sz="1600" dirty="0">
                <a:solidFill>
                  <a:schemeClr val="bg1"/>
                </a:solidFill>
              </a:rPr>
              <a:t> is very difficult to prevent and eliminate.</a:t>
            </a:r>
          </a:p>
          <a:p>
            <a:r>
              <a:rPr lang="en-US" sz="1800" b="1" u="sng" dirty="0">
                <a:solidFill>
                  <a:schemeClr val="tx1"/>
                </a:solidFill>
              </a:rPr>
              <a:t>Inaccurate data.</a:t>
            </a:r>
            <a:r>
              <a:rPr lang="en-US" sz="1600" dirty="0">
                <a:solidFill>
                  <a:schemeClr val="tx1"/>
                </a:solidFill>
              </a:rPr>
              <a:t> </a:t>
            </a:r>
            <a:r>
              <a:rPr lang="en-US" sz="1600" dirty="0">
                <a:solidFill>
                  <a:schemeClr val="bg1"/>
                </a:solidFill>
              </a:rPr>
              <a:t>The gathered data might not be relevant to the ML problem statement.</a:t>
            </a:r>
          </a:p>
          <a:p>
            <a:r>
              <a:rPr lang="en-US" sz="1800" b="1" u="sng" dirty="0">
                <a:solidFill>
                  <a:schemeClr val="tx1"/>
                </a:solidFill>
              </a:rPr>
              <a:t>Missing data.</a:t>
            </a:r>
            <a:r>
              <a:rPr lang="en-US" sz="1600" dirty="0">
                <a:solidFill>
                  <a:schemeClr val="tx1"/>
                </a:solidFill>
              </a:rPr>
              <a:t> </a:t>
            </a:r>
            <a:r>
              <a:rPr lang="en-US" sz="1600" dirty="0">
                <a:solidFill>
                  <a:schemeClr val="bg1"/>
                </a:solidFill>
              </a:rPr>
              <a:t>For some classes of prediction, missing data can represent empty values in columns or missing images.</a:t>
            </a:r>
          </a:p>
          <a:p>
            <a:r>
              <a:rPr lang="en-US" sz="1600" b="1" u="sng" dirty="0">
                <a:solidFill>
                  <a:schemeClr val="tx1"/>
                </a:solidFill>
              </a:rPr>
              <a:t>Data imbalance.</a:t>
            </a:r>
            <a:r>
              <a:rPr lang="en-US" sz="1600" dirty="0">
                <a:solidFill>
                  <a:schemeClr val="bg1"/>
                </a:solidFill>
              </a:rPr>
              <a:t> A risk of underrepresentation in the model exists for some groups or categories in the data due to an excessively large or low number of corresponding samples.</a:t>
            </a:r>
          </a:p>
          <a:p>
            <a:endParaRPr lang="en-US" sz="1600" b="1" dirty="0">
              <a:solidFill>
                <a:schemeClr val="bg1"/>
              </a:solidFill>
            </a:endParaRPr>
          </a:p>
        </p:txBody>
      </p:sp>
    </p:spTree>
    <p:extLst>
      <p:ext uri="{BB962C8B-B14F-4D97-AF65-F5344CB8AC3E}">
        <p14:creationId xmlns:p14="http://schemas.microsoft.com/office/powerpoint/2010/main" val="3765569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820" y="837126"/>
            <a:ext cx="8534400" cy="631065"/>
          </a:xfrm>
        </p:spPr>
        <p:txBody>
          <a:bodyPr>
            <a:normAutofit fontScale="90000"/>
          </a:bodyPr>
          <a:lstStyle/>
          <a:p>
            <a:pPr algn="ctr"/>
            <a:r>
              <a:rPr lang="en-US" b="1" u="sng" dirty="0"/>
              <a:t>Data Preprocessing</a:t>
            </a:r>
            <a:r>
              <a:rPr lang="en-US" b="1" dirty="0"/>
              <a:t/>
            </a:r>
            <a:br>
              <a:rPr lang="en-US" b="1" dirty="0"/>
            </a:br>
            <a:endParaRPr lang="en-US" dirty="0"/>
          </a:p>
        </p:txBody>
      </p:sp>
      <p:sp>
        <p:nvSpPr>
          <p:cNvPr id="3" name="Content Placeholder 2"/>
          <p:cNvSpPr>
            <a:spLocks noGrp="1"/>
          </p:cNvSpPr>
          <p:nvPr>
            <p:ph idx="1"/>
          </p:nvPr>
        </p:nvSpPr>
        <p:spPr>
          <a:xfrm>
            <a:off x="748606" y="1468190"/>
            <a:ext cx="10134042" cy="4958368"/>
          </a:xfrm>
        </p:spPr>
        <p:txBody>
          <a:bodyPr>
            <a:normAutofit/>
          </a:bodyPr>
          <a:lstStyle/>
          <a:p>
            <a:r>
              <a:rPr lang="en-US" sz="1600" dirty="0">
                <a:solidFill>
                  <a:schemeClr val="bg1"/>
                </a:solidFill>
              </a:rPr>
              <a:t>It’s necessary to preprocess the data after it has been collected to make it ready for an ML task. Data preprocessing is a broad term that encompasses many different tasks, from data formatting to feature creation. Let’s take a look at each of the processes</a:t>
            </a:r>
            <a:r>
              <a:rPr lang="en-US" sz="1600" dirty="0" smtClean="0">
                <a:solidFill>
                  <a:schemeClr val="bg1"/>
                </a:solidFill>
              </a:rPr>
              <a:t>!</a:t>
            </a:r>
          </a:p>
          <a:p>
            <a:r>
              <a:rPr lang="en-US" sz="1600" b="1" u="sng" dirty="0" smtClean="0">
                <a:solidFill>
                  <a:schemeClr val="tx1"/>
                </a:solidFill>
              </a:rPr>
              <a:t>Formatting: </a:t>
            </a:r>
            <a:r>
              <a:rPr lang="en-US" sz="1600" dirty="0">
                <a:solidFill>
                  <a:schemeClr val="bg1"/>
                </a:solidFill>
              </a:rPr>
              <a:t>Unfortunately, we don’t live in a perfect world, where the data is already cleaned and formatted before a data scientist collects it. In a real-case scenario, the data is gathered from various sources and, thus, needs to be formatted. When working with text data, the end dataset is frequently an XLS/CSV </a:t>
            </a:r>
            <a:r>
              <a:rPr lang="en-US" sz="1600" dirty="0" smtClean="0">
                <a:solidFill>
                  <a:schemeClr val="bg1"/>
                </a:solidFill>
              </a:rPr>
              <a:t>file.</a:t>
            </a:r>
          </a:p>
          <a:p>
            <a:r>
              <a:rPr lang="en-US" sz="1600" b="1" u="sng" dirty="0" smtClean="0">
                <a:solidFill>
                  <a:schemeClr val="tx1"/>
                </a:solidFill>
              </a:rPr>
              <a:t>Cleaning : </a:t>
            </a:r>
            <a:r>
              <a:rPr lang="en-US" sz="1600" dirty="0">
                <a:solidFill>
                  <a:schemeClr val="bg1"/>
                </a:solidFill>
              </a:rPr>
              <a:t>Once the data is formatted, it can be easily fed into the model for further training. However, formatted data doesn’t mean it’s free of errors and outliers (aka anomalies) and that all data is properly arranged. The preparation of data before further preprocessing matters since the correct, accurate data has a strong impact on the outcome. This is why data cleaning (or cleansing) is a crucial activity. Data that has been added or categorized incorrectly is removed using manual and automated data cleaning processes, which also helps in dealing with missing data, duplicates, structural errors, and outliers.</a:t>
            </a:r>
            <a:endParaRPr lang="en-US" sz="1600" b="1" u="sng" dirty="0" smtClean="0">
              <a:solidFill>
                <a:schemeClr val="bg1"/>
              </a:solidFill>
            </a:endParaRPr>
          </a:p>
          <a:p>
            <a:endParaRPr lang="en-US" sz="1600" b="1" u="sng" dirty="0">
              <a:solidFill>
                <a:schemeClr val="tx1"/>
              </a:solidFill>
            </a:endParaRPr>
          </a:p>
        </p:txBody>
      </p:sp>
    </p:spTree>
    <p:extLst>
      <p:ext uri="{BB962C8B-B14F-4D97-AF65-F5344CB8AC3E}">
        <p14:creationId xmlns:p14="http://schemas.microsoft.com/office/powerpoint/2010/main" val="1292762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495</TotalTime>
  <Words>2691</Words>
  <Application>Microsoft Office PowerPoint</Application>
  <PresentationFormat>Widescreen</PresentationFormat>
  <Paragraphs>147</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Algerian</vt:lpstr>
      <vt:lpstr>Arial</vt:lpstr>
      <vt:lpstr>Century Gothic</vt:lpstr>
      <vt:lpstr>Lato</vt:lpstr>
      <vt:lpstr>Roboto</vt:lpstr>
      <vt:lpstr>Wingdings 3</vt:lpstr>
      <vt:lpstr>Slice</vt:lpstr>
      <vt:lpstr>Worksheet</vt:lpstr>
      <vt:lpstr>FIND FLIGHT </vt:lpstr>
      <vt:lpstr>Introduction</vt:lpstr>
      <vt:lpstr>Business problem</vt:lpstr>
      <vt:lpstr>Objective</vt:lpstr>
      <vt:lpstr>Factors that affect flight ticket prices</vt:lpstr>
      <vt:lpstr>PowerPoint Presentation</vt:lpstr>
      <vt:lpstr>Ml pipeline</vt:lpstr>
      <vt:lpstr>Data Collection</vt:lpstr>
      <vt:lpstr>Data Preprocessing </vt:lpstr>
      <vt:lpstr>Exploratory data analysis</vt:lpstr>
      <vt:lpstr>ABOUT DATASET</vt:lpstr>
      <vt:lpstr>DATA STRUCTURE</vt:lpstr>
      <vt:lpstr>Airline vs price</vt:lpstr>
      <vt:lpstr>PowerPoint Presentation</vt:lpstr>
      <vt:lpstr>PowerPoint Presentation</vt:lpstr>
      <vt:lpstr>Price vs total_stops</vt:lpstr>
      <vt:lpstr>PowerPoint Presentation</vt:lpstr>
      <vt:lpstr>PowerPoint Presentation</vt:lpstr>
      <vt:lpstr>Feature Engineering</vt:lpstr>
      <vt:lpstr>FEATURE SELECTION</vt:lpstr>
      <vt:lpstr>Handling categorical variable</vt:lpstr>
      <vt:lpstr>PowerPoint Presentation</vt:lpstr>
      <vt:lpstr>Machine learning Models</vt:lpstr>
      <vt:lpstr>PowerPoint Presentation</vt:lpstr>
      <vt:lpstr>PowerPoint Presentation</vt:lpstr>
      <vt:lpstr>Performance metrics</vt:lpstr>
      <vt:lpstr>PowerPoint Presentation</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Microsoft account</dc:creator>
  <cp:lastModifiedBy>Microsoft account</cp:lastModifiedBy>
  <cp:revision>40</cp:revision>
  <dcterms:created xsi:type="dcterms:W3CDTF">2022-12-15T17:10:39Z</dcterms:created>
  <dcterms:modified xsi:type="dcterms:W3CDTF">2022-12-18T04:46:07Z</dcterms:modified>
</cp:coreProperties>
</file>