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6C2B80-27AD-4B4B-B4A7-2BC0335A1BEA}">
  <a:tblStyle styleId="{746C2B80-27AD-4B4B-B4A7-2BC0335A1B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bb29176fe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bb29176fe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bb29176fe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bb29176fe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4d6b4c6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4d6b4c6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4e62b5f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4e62b5f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bb29176fe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bb29176fe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bb29176f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bb29176f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bb29176fe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bb29176fe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bb29176fe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bb29176fe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bb29176fe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bb29176fe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bb29176f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bb29176f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bb29176fe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bb29176fe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bb29176fe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bb29176fe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bb29176fe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bb29176fe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bb29176fe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bb29176fe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bb29176fe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bb29176fe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bb29176fe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bb29176fe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bb29176fe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bb29176fe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bb29176fe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abb29176fe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abb29176fe_1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abb29176fe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abb29176fe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abb29176fe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bb29176fe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bb29176fe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bb29176fe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bb29176fe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559bb5dd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559bb5dd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f7cf8f4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f7cf8f4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bb29176f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bb29176fe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bb29176fe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bb29176fe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bb29176f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bb29176f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drive.google.com/file/d/1yLJGP3Dq65PzxgkHlXm5kB6I4-Xku1mv/view" TargetMode="Externa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jp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drive.google.com/file/d/179nsabq7aIK9xCU-NmpV47SupoFRCyiU/view"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drive.google.com/file/d/1y8zSs26Nx9pkengGTZ0d5-lZFHtB3Ir7/view"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8SuJp1GvJz6-umy_nkVVMYBa5JRTMqqC/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684150" y="628800"/>
            <a:ext cx="7775700" cy="23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a:t>Digital Electronics Project</a:t>
            </a:r>
            <a:endParaRPr b="1"/>
          </a:p>
          <a:p>
            <a:pPr indent="0" lvl="0" marL="0" rtl="0" algn="ctr">
              <a:spcBef>
                <a:spcPts val="0"/>
              </a:spcBef>
              <a:spcAft>
                <a:spcPts val="0"/>
              </a:spcAft>
              <a:buNone/>
            </a:pPr>
            <a:r>
              <a:rPr b="1" lang="en"/>
              <a:t>On</a:t>
            </a:r>
            <a:endParaRPr b="1"/>
          </a:p>
          <a:p>
            <a:pPr indent="0" lvl="0" marL="0" rtl="0" algn="ctr">
              <a:spcBef>
                <a:spcPts val="0"/>
              </a:spcBef>
              <a:spcAft>
                <a:spcPts val="0"/>
              </a:spcAft>
              <a:buNone/>
            </a:pPr>
            <a:r>
              <a:rPr b="1" lang="en">
                <a:solidFill>
                  <a:srgbClr val="FF0000"/>
                </a:solidFill>
              </a:rPr>
              <a:t>Smart Home Quarantine System</a:t>
            </a:r>
            <a:endParaRPr b="1">
              <a:solidFill>
                <a:srgbClr val="FF0000"/>
              </a:solidFill>
            </a:endParaRPr>
          </a:p>
        </p:txBody>
      </p:sp>
      <p:sp>
        <p:nvSpPr>
          <p:cNvPr id="129" name="Google Shape;129;p13"/>
          <p:cNvSpPr txBox="1"/>
          <p:nvPr>
            <p:ph idx="1" type="subTitle"/>
          </p:nvPr>
        </p:nvSpPr>
        <p:spPr>
          <a:xfrm>
            <a:off x="3591125" y="3332562"/>
            <a:ext cx="5361300" cy="13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                        </a:t>
            </a:r>
            <a:r>
              <a:rPr b="1" lang="en" sz="2900"/>
              <a:t>Presented By:</a:t>
            </a:r>
            <a:endParaRPr b="1" sz="2900"/>
          </a:p>
          <a:p>
            <a:pPr indent="0" lvl="0" marL="0" rtl="0" algn="ctr">
              <a:spcBef>
                <a:spcPts val="0"/>
              </a:spcBef>
              <a:spcAft>
                <a:spcPts val="0"/>
              </a:spcAft>
              <a:buNone/>
            </a:pPr>
            <a:r>
              <a:rPr lang="en" sz="2900">
                <a:solidFill>
                  <a:srgbClr val="000000"/>
                </a:solidFill>
              </a:rPr>
              <a:t>                        Shimaila Khan</a:t>
            </a:r>
            <a:endParaRPr sz="2900">
              <a:solidFill>
                <a:srgbClr val="000000"/>
              </a:solidFill>
            </a:endParaRPr>
          </a:p>
          <a:p>
            <a:pPr indent="0" lvl="0" marL="0" rtl="0" algn="r">
              <a:spcBef>
                <a:spcPts val="0"/>
              </a:spcBef>
              <a:spcAft>
                <a:spcPts val="0"/>
              </a:spcAft>
              <a:buNone/>
            </a:pPr>
            <a:r>
              <a:rPr lang="en" sz="2900">
                <a:solidFill>
                  <a:srgbClr val="000000"/>
                </a:solidFill>
              </a:rPr>
              <a:t> Shubham Prakash</a:t>
            </a:r>
            <a:endParaRPr sz="29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576775" y="278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Our Journey With the Project :</a:t>
            </a:r>
            <a:endParaRPr b="1">
              <a:solidFill>
                <a:srgbClr val="980000"/>
              </a:solidFill>
            </a:endParaRPr>
          </a:p>
        </p:txBody>
      </p:sp>
      <p:sp>
        <p:nvSpPr>
          <p:cNvPr id="227" name="Google Shape;227;p22"/>
          <p:cNvSpPr txBox="1"/>
          <p:nvPr>
            <p:ph idx="1" type="body"/>
          </p:nvPr>
        </p:nvSpPr>
        <p:spPr>
          <a:xfrm>
            <a:off x="1101150" y="1165850"/>
            <a:ext cx="6941700" cy="1184400"/>
          </a:xfrm>
          <a:prstGeom prst="rect">
            <a:avLst/>
          </a:prstGeom>
          <a:gradFill>
            <a:gsLst>
              <a:gs pos="0">
                <a:srgbClr val="FFF6DB"/>
              </a:gs>
              <a:gs pos="100000">
                <a:srgbClr val="FAD25C"/>
              </a:gs>
            </a:gsLst>
            <a:lin ang="5400012" scaled="0"/>
          </a:gra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050">
                <a:solidFill>
                  <a:srgbClr val="20124D"/>
                </a:solidFill>
                <a:latin typeface="Comic Sans MS"/>
                <a:ea typeface="Comic Sans MS"/>
                <a:cs typeface="Comic Sans MS"/>
                <a:sym typeface="Comic Sans MS"/>
              </a:rPr>
              <a:t>NOW it’s time for the implementation</a:t>
            </a:r>
            <a:endParaRPr b="1" sz="3050">
              <a:solidFill>
                <a:srgbClr val="20124D"/>
              </a:solidFill>
              <a:latin typeface="Comic Sans MS"/>
              <a:ea typeface="Comic Sans MS"/>
              <a:cs typeface="Comic Sans MS"/>
              <a:sym typeface="Comic Sans MS"/>
            </a:endParaRPr>
          </a:p>
        </p:txBody>
      </p:sp>
      <p:sp>
        <p:nvSpPr>
          <p:cNvPr id="228" name="Google Shape;228;p22"/>
          <p:cNvSpPr txBox="1"/>
          <p:nvPr>
            <p:ph idx="1" type="body"/>
          </p:nvPr>
        </p:nvSpPr>
        <p:spPr>
          <a:xfrm>
            <a:off x="1140775" y="2661200"/>
            <a:ext cx="6941700" cy="1184400"/>
          </a:xfrm>
          <a:prstGeom prst="rect">
            <a:avLst/>
          </a:prstGeom>
          <a:gradFill>
            <a:gsLst>
              <a:gs pos="0">
                <a:srgbClr val="FFF6DB"/>
              </a:gs>
              <a:gs pos="100000">
                <a:srgbClr val="FAD25C"/>
              </a:gs>
            </a:gsLst>
            <a:lin ang="5400012" scaled="0"/>
          </a:gra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050">
                <a:solidFill>
                  <a:srgbClr val="20124D"/>
                </a:solidFill>
                <a:latin typeface="Comic Sans MS"/>
                <a:ea typeface="Comic Sans MS"/>
                <a:cs typeface="Comic Sans MS"/>
                <a:sym typeface="Comic Sans MS"/>
              </a:rPr>
              <a:t>So obtained LOGICAL EXPRESSIONS are...</a:t>
            </a:r>
            <a:endParaRPr b="1" sz="3050">
              <a:solidFill>
                <a:srgbClr val="20124D"/>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241700" y="254700"/>
            <a:ext cx="7505700" cy="645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Logical Expressions:</a:t>
            </a:r>
            <a:endParaRPr b="1"/>
          </a:p>
        </p:txBody>
      </p:sp>
      <p:graphicFrame>
        <p:nvGraphicFramePr>
          <p:cNvPr id="234" name="Google Shape;234;p23"/>
          <p:cNvGraphicFramePr/>
          <p:nvPr/>
        </p:nvGraphicFramePr>
        <p:xfrm>
          <a:off x="472400" y="1082075"/>
          <a:ext cx="3000000" cy="3000000"/>
        </p:xfrm>
        <a:graphic>
          <a:graphicData uri="http://schemas.openxmlformats.org/drawingml/2006/table">
            <a:tbl>
              <a:tblPr>
                <a:noFill/>
                <a:tableStyleId>{746C2B80-27AD-4B4B-B4A7-2BC0335A1BEA}</a:tableStyleId>
              </a:tblPr>
              <a:tblGrid>
                <a:gridCol w="1385050"/>
                <a:gridCol w="1385050"/>
                <a:gridCol w="1385050"/>
                <a:gridCol w="1385050"/>
              </a:tblGrid>
              <a:tr h="269850">
                <a:tc gridSpan="2">
                  <a:txBody>
                    <a:bodyPr/>
                    <a:lstStyle/>
                    <a:p>
                      <a:pPr indent="0" lvl="0" marL="0" rtl="0" algn="ctr">
                        <a:spcBef>
                          <a:spcPts val="0"/>
                        </a:spcBef>
                        <a:spcAft>
                          <a:spcPts val="0"/>
                        </a:spcAft>
                        <a:buNone/>
                      </a:pPr>
                      <a:r>
                        <a:rPr b="1" lang="en"/>
                        <a:t>INPUT</a:t>
                      </a:r>
                      <a:endParaRPr b="1"/>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en"/>
                        <a:t>OUTPUT</a:t>
                      </a:r>
                      <a:endParaRPr b="1"/>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r>
              <a:tr h="269850">
                <a:tc>
                  <a:txBody>
                    <a:bodyPr/>
                    <a:lstStyle/>
                    <a:p>
                      <a:pPr indent="0" lvl="0" marL="0" rtl="0" algn="ctr">
                        <a:spcBef>
                          <a:spcPts val="0"/>
                        </a:spcBef>
                        <a:spcAft>
                          <a:spcPts val="0"/>
                        </a:spcAft>
                        <a:buNone/>
                      </a:pPr>
                      <a:r>
                        <a:rPr lang="en"/>
                        <a:t>Cs</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Ts</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Psen</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Bzz</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6985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6985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6985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35" name="Google Shape;235;p23"/>
          <p:cNvSpPr txBox="1"/>
          <p:nvPr/>
        </p:nvSpPr>
        <p:spPr>
          <a:xfrm>
            <a:off x="6620750" y="1342950"/>
            <a:ext cx="2081700" cy="1920300"/>
          </a:xfrm>
          <a:prstGeom prst="rect">
            <a:avLst/>
          </a:prstGeom>
          <a:gradFill>
            <a:gsLst>
              <a:gs pos="0">
                <a:srgbClr val="DCECD5"/>
              </a:gs>
              <a:gs pos="100000">
                <a:srgbClr val="93BC81"/>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libri"/>
                <a:ea typeface="Calibri"/>
                <a:cs typeface="Calibri"/>
                <a:sym typeface="Calibri"/>
              </a:rPr>
              <a:t>Note:</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c</a:t>
            </a:r>
            <a:r>
              <a:rPr lang="en" sz="1500">
                <a:latin typeface="Calibri"/>
                <a:ea typeface="Calibri"/>
                <a:cs typeface="Calibri"/>
                <a:sym typeface="Calibri"/>
              </a:rPr>
              <a:t>s = Camera Sensor</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Ts= Temperature sensor</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Psen= Proximity Sensor Enabler</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Bzz= Buzzer</a:t>
            </a:r>
            <a:endParaRPr sz="1500">
              <a:latin typeface="Calibri"/>
              <a:ea typeface="Calibri"/>
              <a:cs typeface="Calibri"/>
              <a:sym typeface="Calibri"/>
            </a:endParaRPr>
          </a:p>
        </p:txBody>
      </p:sp>
      <p:sp>
        <p:nvSpPr>
          <p:cNvPr id="236" name="Google Shape;236;p23"/>
          <p:cNvSpPr txBox="1"/>
          <p:nvPr/>
        </p:nvSpPr>
        <p:spPr>
          <a:xfrm>
            <a:off x="1060925" y="3478250"/>
            <a:ext cx="4431600" cy="4701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latin typeface="Calibri"/>
                <a:ea typeface="Calibri"/>
                <a:cs typeface="Calibri"/>
                <a:sym typeface="Calibri"/>
              </a:rPr>
              <a:t>Bzz= cs’ . Ts</a:t>
            </a:r>
            <a:endParaRPr sz="3400">
              <a:latin typeface="Calibri"/>
              <a:ea typeface="Calibri"/>
              <a:cs typeface="Calibri"/>
              <a:sym typeface="Calibri"/>
            </a:endParaRPr>
          </a:p>
        </p:txBody>
      </p:sp>
      <p:sp>
        <p:nvSpPr>
          <p:cNvPr id="237" name="Google Shape;237;p23"/>
          <p:cNvSpPr txBox="1"/>
          <p:nvPr/>
        </p:nvSpPr>
        <p:spPr>
          <a:xfrm>
            <a:off x="1060925" y="4100700"/>
            <a:ext cx="4431600" cy="4701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latin typeface="Calibri"/>
                <a:ea typeface="Calibri"/>
                <a:cs typeface="Calibri"/>
                <a:sym typeface="Calibri"/>
              </a:rPr>
              <a:t>Psen= Cs + Ts’</a:t>
            </a:r>
            <a:endParaRPr sz="3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aphicFrame>
        <p:nvGraphicFramePr>
          <p:cNvPr id="242" name="Google Shape;242;p24"/>
          <p:cNvGraphicFramePr/>
          <p:nvPr/>
        </p:nvGraphicFramePr>
        <p:xfrm>
          <a:off x="284375" y="288805"/>
          <a:ext cx="3000000" cy="3000000"/>
        </p:xfrm>
        <a:graphic>
          <a:graphicData uri="http://schemas.openxmlformats.org/drawingml/2006/table">
            <a:tbl>
              <a:tblPr>
                <a:noFill/>
                <a:tableStyleId>{746C2B80-27AD-4B4B-B4A7-2BC0335A1BEA}</a:tableStyleId>
              </a:tblPr>
              <a:tblGrid>
                <a:gridCol w="1393450"/>
                <a:gridCol w="1393450"/>
                <a:gridCol w="1393450"/>
                <a:gridCol w="1393450"/>
              </a:tblGrid>
              <a:tr h="367300">
                <a:tc gridSpan="3">
                  <a:txBody>
                    <a:bodyPr/>
                    <a:lstStyle/>
                    <a:p>
                      <a:pPr indent="0" lvl="0" marL="0" rtl="0" algn="ctr">
                        <a:spcBef>
                          <a:spcPts val="0"/>
                        </a:spcBef>
                        <a:spcAft>
                          <a:spcPts val="0"/>
                        </a:spcAft>
                        <a:buNone/>
                      </a:pPr>
                      <a:r>
                        <a:rPr b="1" lang="en" sz="1500"/>
                        <a:t>Present State</a:t>
                      </a:r>
                      <a:endParaRPr b="1" sz="15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0"/>
                        </a:spcAft>
                        <a:buNone/>
                      </a:pPr>
                      <a:r>
                        <a:rPr b="1" lang="en" sz="1500"/>
                        <a:t>Next State</a:t>
                      </a:r>
                      <a:endParaRPr b="1" sz="15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7300">
                <a:tc>
                  <a:txBody>
                    <a:bodyPr/>
                    <a:lstStyle/>
                    <a:p>
                      <a:pPr indent="0" lvl="0" marL="0" rtl="0" algn="ctr">
                        <a:spcBef>
                          <a:spcPts val="0"/>
                        </a:spcBef>
                        <a:spcAft>
                          <a:spcPts val="0"/>
                        </a:spcAft>
                        <a:buNone/>
                      </a:pPr>
                      <a:r>
                        <a:rPr lang="en"/>
                        <a:t>Ps</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Cs</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Cen</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Cen</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730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6730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6730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70875">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7087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7087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7087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7087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43" name="Google Shape;243;p24"/>
          <p:cNvSpPr txBox="1"/>
          <p:nvPr/>
        </p:nvSpPr>
        <p:spPr>
          <a:xfrm>
            <a:off x="6620750" y="700250"/>
            <a:ext cx="2081700" cy="1308600"/>
          </a:xfrm>
          <a:prstGeom prst="rect">
            <a:avLst/>
          </a:prstGeom>
          <a:gradFill>
            <a:gsLst>
              <a:gs pos="0">
                <a:srgbClr val="DCECD5"/>
              </a:gs>
              <a:gs pos="100000">
                <a:srgbClr val="93BC81"/>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libri"/>
                <a:ea typeface="Calibri"/>
                <a:cs typeface="Calibri"/>
                <a:sym typeface="Calibri"/>
              </a:rPr>
              <a:t>Note:</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Ps= Proximity Sensor</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Cs= Counter State</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Cen= Counter Enabler</a:t>
            </a:r>
            <a:endParaRPr sz="1500">
              <a:latin typeface="Calibri"/>
              <a:ea typeface="Calibri"/>
              <a:cs typeface="Calibri"/>
              <a:sym typeface="Calibri"/>
            </a:endParaRPr>
          </a:p>
        </p:txBody>
      </p:sp>
      <p:sp>
        <p:nvSpPr>
          <p:cNvPr id="244" name="Google Shape;244;p24"/>
          <p:cNvSpPr txBox="1"/>
          <p:nvPr/>
        </p:nvSpPr>
        <p:spPr>
          <a:xfrm>
            <a:off x="855475" y="4324325"/>
            <a:ext cx="4431600" cy="4701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latin typeface="Calibri"/>
                <a:ea typeface="Calibri"/>
                <a:cs typeface="Calibri"/>
                <a:sym typeface="Calibri"/>
              </a:rPr>
              <a:t>Cen= (Ps.Cs’) + (Cs.Cen)</a:t>
            </a:r>
            <a:endParaRPr sz="3400">
              <a:latin typeface="Calibri"/>
              <a:ea typeface="Calibri"/>
              <a:cs typeface="Calibri"/>
              <a:sym typeface="Calibri"/>
            </a:endParaRPr>
          </a:p>
        </p:txBody>
      </p:sp>
      <p:sp>
        <p:nvSpPr>
          <p:cNvPr id="245" name="Google Shape;245;p24"/>
          <p:cNvSpPr txBox="1"/>
          <p:nvPr/>
        </p:nvSpPr>
        <p:spPr>
          <a:xfrm>
            <a:off x="6365575" y="2797625"/>
            <a:ext cx="2337000" cy="1848900"/>
          </a:xfrm>
          <a:prstGeom prst="rect">
            <a:avLst/>
          </a:prstGeom>
          <a:gradFill>
            <a:gsLst>
              <a:gs pos="0">
                <a:srgbClr val="F5D0D0"/>
              </a:gs>
              <a:gs pos="100000">
                <a:srgbClr val="D96868"/>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Calibri"/>
                <a:ea typeface="Calibri"/>
                <a:cs typeface="Calibri"/>
                <a:sym typeface="Calibri"/>
              </a:rPr>
              <a:t>Note:</a:t>
            </a:r>
            <a:endParaRPr sz="1900">
              <a:latin typeface="Calibri"/>
              <a:ea typeface="Calibri"/>
              <a:cs typeface="Calibri"/>
              <a:sym typeface="Calibri"/>
            </a:endParaRPr>
          </a:p>
          <a:p>
            <a:pPr indent="0" lvl="0" marL="0" rtl="0" algn="l">
              <a:spcBef>
                <a:spcPts val="0"/>
              </a:spcBef>
              <a:spcAft>
                <a:spcPts val="0"/>
              </a:spcAft>
              <a:buNone/>
            </a:pPr>
            <a:r>
              <a:rPr lang="en" sz="1900">
                <a:latin typeface="Calibri"/>
                <a:ea typeface="Calibri"/>
                <a:cs typeface="Calibri"/>
                <a:sym typeface="Calibri"/>
              </a:rPr>
              <a:t>cs=0   Counting</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a:p>
            <a:pPr indent="0" lvl="0" marL="0" rtl="0" algn="l">
              <a:spcBef>
                <a:spcPts val="0"/>
              </a:spcBef>
              <a:spcAft>
                <a:spcPts val="0"/>
              </a:spcAft>
              <a:buNone/>
            </a:pPr>
            <a:r>
              <a:rPr lang="en" sz="1900">
                <a:latin typeface="Calibri"/>
                <a:ea typeface="Calibri"/>
                <a:cs typeface="Calibri"/>
                <a:sym typeface="Calibri"/>
              </a:rPr>
              <a:t>cs=1   Not counting b/c max. Count occurred</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graphicFrame>
        <p:nvGraphicFramePr>
          <p:cNvPr id="250" name="Google Shape;250;p25"/>
          <p:cNvGraphicFramePr/>
          <p:nvPr/>
        </p:nvGraphicFramePr>
        <p:xfrm>
          <a:off x="284375" y="288805"/>
          <a:ext cx="3000000" cy="3000000"/>
        </p:xfrm>
        <a:graphic>
          <a:graphicData uri="http://schemas.openxmlformats.org/drawingml/2006/table">
            <a:tbl>
              <a:tblPr>
                <a:noFill/>
                <a:tableStyleId>{746C2B80-27AD-4B4B-B4A7-2BC0335A1BEA}</a:tableStyleId>
              </a:tblPr>
              <a:tblGrid>
                <a:gridCol w="1393450"/>
                <a:gridCol w="1393450"/>
                <a:gridCol w="1393450"/>
                <a:gridCol w="1393450"/>
              </a:tblGrid>
              <a:tr h="367300">
                <a:tc gridSpan="3">
                  <a:txBody>
                    <a:bodyPr/>
                    <a:lstStyle/>
                    <a:p>
                      <a:pPr indent="0" lvl="0" marL="0" rtl="0" algn="ctr">
                        <a:spcBef>
                          <a:spcPts val="0"/>
                        </a:spcBef>
                        <a:spcAft>
                          <a:spcPts val="0"/>
                        </a:spcAft>
                        <a:buNone/>
                      </a:pPr>
                      <a:r>
                        <a:rPr b="1" lang="en" sz="1500"/>
                        <a:t>INPUT</a:t>
                      </a:r>
                      <a:endParaRPr b="1" sz="15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0"/>
                        </a:spcAft>
                        <a:buNone/>
                      </a:pPr>
                      <a:r>
                        <a:rPr b="1" lang="en" sz="1500"/>
                        <a:t> OUTPUT</a:t>
                      </a:r>
                      <a:endParaRPr b="1" sz="15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7300">
                <a:tc>
                  <a:txBody>
                    <a:bodyPr/>
                    <a:lstStyle/>
                    <a:p>
                      <a:pPr indent="0" lvl="0" marL="0" rtl="0" algn="ctr">
                        <a:spcBef>
                          <a:spcPts val="0"/>
                        </a:spcBef>
                        <a:spcAft>
                          <a:spcPts val="0"/>
                        </a:spcAft>
                        <a:buNone/>
                      </a:pPr>
                      <a:r>
                        <a:rPr lang="en"/>
                        <a:t>C1en</a:t>
                      </a:r>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C1cs</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C2cs</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C2en</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730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6730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67300">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70875">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7087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7087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7087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7087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51" name="Google Shape;251;p25"/>
          <p:cNvSpPr txBox="1"/>
          <p:nvPr/>
        </p:nvSpPr>
        <p:spPr>
          <a:xfrm>
            <a:off x="6365575" y="700250"/>
            <a:ext cx="2337000" cy="1526700"/>
          </a:xfrm>
          <a:prstGeom prst="rect">
            <a:avLst/>
          </a:prstGeom>
          <a:gradFill>
            <a:gsLst>
              <a:gs pos="0">
                <a:srgbClr val="DCECD5"/>
              </a:gs>
              <a:gs pos="100000">
                <a:srgbClr val="93BC81"/>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libri"/>
                <a:ea typeface="Calibri"/>
                <a:cs typeface="Calibri"/>
                <a:sym typeface="Calibri"/>
              </a:rPr>
              <a:t>Note:</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C1en= Counter 1 Enabler</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C1s= Counter 1 State</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C2s= Counter 2 State</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C2en= Counter2  Enabler</a:t>
            </a:r>
            <a:endParaRPr sz="1500">
              <a:latin typeface="Calibri"/>
              <a:ea typeface="Calibri"/>
              <a:cs typeface="Calibri"/>
              <a:sym typeface="Calibri"/>
            </a:endParaRPr>
          </a:p>
        </p:txBody>
      </p:sp>
      <p:sp>
        <p:nvSpPr>
          <p:cNvPr id="252" name="Google Shape;252;p25"/>
          <p:cNvSpPr txBox="1"/>
          <p:nvPr/>
        </p:nvSpPr>
        <p:spPr>
          <a:xfrm>
            <a:off x="490825" y="4324325"/>
            <a:ext cx="5160900" cy="4701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latin typeface="Calibri"/>
                <a:ea typeface="Calibri"/>
                <a:cs typeface="Calibri"/>
                <a:sym typeface="Calibri"/>
              </a:rPr>
              <a:t>C2en= (C1en)’ . C1cs. C2cs</a:t>
            </a:r>
            <a:endParaRPr sz="3400">
              <a:latin typeface="Calibri"/>
              <a:ea typeface="Calibri"/>
              <a:cs typeface="Calibri"/>
              <a:sym typeface="Calibri"/>
            </a:endParaRPr>
          </a:p>
        </p:txBody>
      </p:sp>
      <p:sp>
        <p:nvSpPr>
          <p:cNvPr id="253" name="Google Shape;253;p25"/>
          <p:cNvSpPr txBox="1"/>
          <p:nvPr/>
        </p:nvSpPr>
        <p:spPr>
          <a:xfrm>
            <a:off x="6365450" y="2797625"/>
            <a:ext cx="2337000" cy="1835700"/>
          </a:xfrm>
          <a:prstGeom prst="rect">
            <a:avLst/>
          </a:prstGeom>
          <a:gradFill>
            <a:gsLst>
              <a:gs pos="0">
                <a:srgbClr val="F5D0D0"/>
              </a:gs>
              <a:gs pos="100000">
                <a:srgbClr val="D96868"/>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Calibri"/>
                <a:ea typeface="Calibri"/>
                <a:cs typeface="Calibri"/>
                <a:sym typeface="Calibri"/>
              </a:rPr>
              <a:t>Note:</a:t>
            </a:r>
            <a:endParaRPr sz="1900">
              <a:latin typeface="Calibri"/>
              <a:ea typeface="Calibri"/>
              <a:cs typeface="Calibri"/>
              <a:sym typeface="Calibri"/>
            </a:endParaRPr>
          </a:p>
          <a:p>
            <a:pPr indent="0" lvl="0" marL="0" rtl="0" algn="l">
              <a:spcBef>
                <a:spcPts val="0"/>
              </a:spcBef>
              <a:spcAft>
                <a:spcPts val="0"/>
              </a:spcAft>
              <a:buNone/>
            </a:pPr>
            <a:r>
              <a:rPr lang="en" sz="1900">
                <a:latin typeface="Calibri"/>
                <a:ea typeface="Calibri"/>
                <a:cs typeface="Calibri"/>
                <a:sym typeface="Calibri"/>
              </a:rPr>
              <a:t>cs=0   Counting</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a:p>
            <a:pPr indent="0" lvl="0" marL="0" rtl="0" algn="l">
              <a:spcBef>
                <a:spcPts val="0"/>
              </a:spcBef>
              <a:spcAft>
                <a:spcPts val="0"/>
              </a:spcAft>
              <a:buNone/>
            </a:pPr>
            <a:r>
              <a:rPr lang="en" sz="1900">
                <a:latin typeface="Calibri"/>
                <a:ea typeface="Calibri"/>
                <a:cs typeface="Calibri"/>
                <a:sym typeface="Calibri"/>
              </a:rPr>
              <a:t>cs=1   Not counting b/c max. Count occurred</a:t>
            </a:r>
            <a:endParaRPr sz="19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txBox="1"/>
          <p:nvPr>
            <p:ph idx="4294967295" type="body"/>
          </p:nvPr>
        </p:nvSpPr>
        <p:spPr>
          <a:xfrm>
            <a:off x="280450" y="169650"/>
            <a:ext cx="5788800" cy="647100"/>
          </a:xfrm>
          <a:prstGeom prst="rect">
            <a:avLst/>
          </a:prstGeom>
          <a:gradFill>
            <a:gsLst>
              <a:gs pos="0">
                <a:srgbClr val="FFF6DB"/>
              </a:gs>
              <a:gs pos="100000">
                <a:srgbClr val="FAD25C"/>
              </a:gs>
            </a:gsLst>
            <a:lin ang="5400012" scaled="0"/>
          </a:gradFill>
          <a:ln>
            <a:noFill/>
          </a:ln>
        </p:spPr>
        <p:txBody>
          <a:bodyPr anchorCtr="0" anchor="t" bIns="91425" lIns="91425" spcFirstLastPara="1" rIns="91425" wrap="square" tIns="91425">
            <a:noAutofit/>
          </a:bodyPr>
          <a:lstStyle/>
          <a:p>
            <a:pPr indent="0" lvl="0" marL="0" rtl="0" algn="ctr">
              <a:lnSpc>
                <a:spcPct val="75000"/>
              </a:lnSpc>
              <a:spcBef>
                <a:spcPts val="0"/>
              </a:spcBef>
              <a:spcAft>
                <a:spcPts val="0"/>
              </a:spcAft>
              <a:buNone/>
            </a:pPr>
            <a:r>
              <a:rPr b="1" lang="en" sz="3050">
                <a:solidFill>
                  <a:srgbClr val="20124D"/>
                </a:solidFill>
                <a:latin typeface="Comic Sans MS"/>
                <a:ea typeface="Comic Sans MS"/>
                <a:cs typeface="Comic Sans MS"/>
                <a:sym typeface="Comic Sans MS"/>
              </a:rPr>
              <a:t>Circuitverse Simulation</a:t>
            </a:r>
            <a:endParaRPr b="1" sz="3050">
              <a:solidFill>
                <a:srgbClr val="20124D"/>
              </a:solidFill>
              <a:latin typeface="Comic Sans MS"/>
              <a:ea typeface="Comic Sans MS"/>
              <a:cs typeface="Comic Sans MS"/>
              <a:sym typeface="Comic Sans MS"/>
            </a:endParaRPr>
          </a:p>
        </p:txBody>
      </p:sp>
      <p:sp>
        <p:nvSpPr>
          <p:cNvPr id="259" name="Google Shape;259;p26"/>
          <p:cNvSpPr txBox="1"/>
          <p:nvPr/>
        </p:nvSpPr>
        <p:spPr>
          <a:xfrm>
            <a:off x="7227600" y="169650"/>
            <a:ext cx="1916400" cy="12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https://circuitverse.org/users/51123/projects/de-project-567f6a64-e661-4056-81f1-b530035e35c7</a:t>
            </a:r>
            <a:endParaRPr>
              <a:latin typeface="Calibri"/>
              <a:ea typeface="Calibri"/>
              <a:cs typeface="Calibri"/>
              <a:sym typeface="Calibri"/>
            </a:endParaRPr>
          </a:p>
        </p:txBody>
      </p:sp>
      <p:sp>
        <p:nvSpPr>
          <p:cNvPr id="260" name="Google Shape;260;p26"/>
          <p:cNvSpPr txBox="1"/>
          <p:nvPr/>
        </p:nvSpPr>
        <p:spPr>
          <a:xfrm>
            <a:off x="6258550" y="252600"/>
            <a:ext cx="883500" cy="481200"/>
          </a:xfrm>
          <a:prstGeom prst="rect">
            <a:avLst/>
          </a:prstGeom>
          <a:gradFill>
            <a:gsLst>
              <a:gs pos="0">
                <a:srgbClr val="F5D0D0"/>
              </a:gs>
              <a:gs pos="100000">
                <a:srgbClr val="D96868"/>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u="sng">
                <a:latin typeface="Calibri"/>
                <a:ea typeface="Calibri"/>
                <a:cs typeface="Calibri"/>
                <a:sym typeface="Calibri"/>
              </a:rPr>
              <a:t>Link:-</a:t>
            </a:r>
            <a:endParaRPr sz="2200" u="sng">
              <a:latin typeface="Calibri"/>
              <a:ea typeface="Calibri"/>
              <a:cs typeface="Calibri"/>
              <a:sym typeface="Calibri"/>
            </a:endParaRPr>
          </a:p>
        </p:txBody>
      </p:sp>
      <p:pic>
        <p:nvPicPr>
          <p:cNvPr id="261" name="Google Shape;261;p26" title="Circuit verse.mp4">
            <a:hlinkClick r:id="rId3"/>
          </p:cNvPr>
          <p:cNvPicPr preferRelativeResize="0"/>
          <p:nvPr/>
        </p:nvPicPr>
        <p:blipFill>
          <a:blip r:embed="rId4">
            <a:alphaModFix/>
          </a:blip>
          <a:stretch>
            <a:fillRect/>
          </a:stretch>
        </p:blipFill>
        <p:spPr>
          <a:xfrm>
            <a:off x="804350" y="969150"/>
            <a:ext cx="5788799" cy="3742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type="title"/>
          </p:nvPr>
        </p:nvSpPr>
        <p:spPr>
          <a:xfrm>
            <a:off x="187950" y="254700"/>
            <a:ext cx="7505700" cy="5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Components Used :</a:t>
            </a:r>
            <a:endParaRPr b="1"/>
          </a:p>
        </p:txBody>
      </p:sp>
      <p:sp>
        <p:nvSpPr>
          <p:cNvPr id="267" name="Google Shape;267;p27"/>
          <p:cNvSpPr txBox="1"/>
          <p:nvPr>
            <p:ph idx="1" type="body"/>
          </p:nvPr>
        </p:nvSpPr>
        <p:spPr>
          <a:xfrm>
            <a:off x="832575" y="1759200"/>
            <a:ext cx="3088800" cy="59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
        <p:nvSpPr>
          <p:cNvPr id="268" name="Google Shape;268;p27"/>
          <p:cNvSpPr txBox="1"/>
          <p:nvPr>
            <p:ph idx="1" type="body"/>
          </p:nvPr>
        </p:nvSpPr>
        <p:spPr>
          <a:xfrm>
            <a:off x="847638" y="4038850"/>
            <a:ext cx="3247800" cy="4467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1650">
                <a:solidFill>
                  <a:srgbClr val="20124D"/>
                </a:solidFill>
                <a:latin typeface="Comic Sans MS"/>
                <a:ea typeface="Comic Sans MS"/>
                <a:cs typeface="Comic Sans MS"/>
                <a:sym typeface="Comic Sans MS"/>
              </a:rPr>
              <a:t>CD4017 Decade counter IC</a:t>
            </a:r>
            <a:endParaRPr b="1" sz="1650">
              <a:solidFill>
                <a:srgbClr val="20124D"/>
              </a:solidFill>
              <a:latin typeface="Comic Sans MS"/>
              <a:ea typeface="Comic Sans MS"/>
              <a:cs typeface="Comic Sans MS"/>
              <a:sym typeface="Comic Sans MS"/>
            </a:endParaRPr>
          </a:p>
        </p:txBody>
      </p:sp>
      <p:pic>
        <p:nvPicPr>
          <p:cNvPr id="269" name="Google Shape;269;p27"/>
          <p:cNvPicPr preferRelativeResize="0"/>
          <p:nvPr/>
        </p:nvPicPr>
        <p:blipFill>
          <a:blip r:embed="rId3">
            <a:alphaModFix/>
          </a:blip>
          <a:stretch>
            <a:fillRect/>
          </a:stretch>
        </p:blipFill>
        <p:spPr>
          <a:xfrm>
            <a:off x="423675" y="1022788"/>
            <a:ext cx="4095725" cy="2839250"/>
          </a:xfrm>
          <a:prstGeom prst="rect">
            <a:avLst/>
          </a:prstGeom>
          <a:noFill/>
          <a:ln>
            <a:noFill/>
          </a:ln>
        </p:spPr>
      </p:pic>
      <p:sp>
        <p:nvSpPr>
          <p:cNvPr id="270" name="Google Shape;270;p27"/>
          <p:cNvSpPr txBox="1"/>
          <p:nvPr/>
        </p:nvSpPr>
        <p:spPr>
          <a:xfrm>
            <a:off x="367275" y="846000"/>
            <a:ext cx="4653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800">
              <a:latin typeface="Calibri"/>
              <a:ea typeface="Calibri"/>
              <a:cs typeface="Calibri"/>
              <a:sym typeface="Calibri"/>
            </a:endParaRPr>
          </a:p>
        </p:txBody>
      </p:sp>
      <p:pic>
        <p:nvPicPr>
          <p:cNvPr id="271" name="Google Shape;271;p27"/>
          <p:cNvPicPr preferRelativeResize="0"/>
          <p:nvPr/>
        </p:nvPicPr>
        <p:blipFill>
          <a:blip r:embed="rId4">
            <a:alphaModFix/>
          </a:blip>
          <a:stretch>
            <a:fillRect/>
          </a:stretch>
        </p:blipFill>
        <p:spPr>
          <a:xfrm rot="5400000">
            <a:off x="5310251" y="718400"/>
            <a:ext cx="2552700" cy="3448050"/>
          </a:xfrm>
          <a:prstGeom prst="rect">
            <a:avLst/>
          </a:prstGeom>
          <a:noFill/>
          <a:ln>
            <a:noFill/>
          </a:ln>
        </p:spPr>
      </p:pic>
      <p:sp>
        <p:nvSpPr>
          <p:cNvPr id="272" name="Google Shape;272;p27"/>
          <p:cNvSpPr txBox="1"/>
          <p:nvPr>
            <p:ph idx="1" type="body"/>
          </p:nvPr>
        </p:nvSpPr>
        <p:spPr>
          <a:xfrm>
            <a:off x="4975650" y="4038850"/>
            <a:ext cx="2942100" cy="4506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1650">
                <a:solidFill>
                  <a:srgbClr val="20124D"/>
                </a:solidFill>
                <a:latin typeface="Comic Sans MS"/>
                <a:ea typeface="Comic Sans MS"/>
                <a:cs typeface="Comic Sans MS"/>
                <a:sym typeface="Comic Sans MS"/>
              </a:rPr>
              <a:t>NE555 Timer IC</a:t>
            </a:r>
            <a:endParaRPr b="1" sz="1650">
              <a:solidFill>
                <a:srgbClr val="20124D"/>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8"/>
          <p:cNvSpPr txBox="1"/>
          <p:nvPr>
            <p:ph type="title"/>
          </p:nvPr>
        </p:nvSpPr>
        <p:spPr>
          <a:xfrm>
            <a:off x="187950" y="254700"/>
            <a:ext cx="7505700" cy="5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Components Used</a:t>
            </a:r>
            <a:r>
              <a:rPr b="1" lang="en"/>
              <a:t> :</a:t>
            </a:r>
            <a:endParaRPr b="1"/>
          </a:p>
        </p:txBody>
      </p:sp>
      <p:sp>
        <p:nvSpPr>
          <p:cNvPr id="278" name="Google Shape;278;p28"/>
          <p:cNvSpPr txBox="1"/>
          <p:nvPr>
            <p:ph idx="1" type="body"/>
          </p:nvPr>
        </p:nvSpPr>
        <p:spPr>
          <a:xfrm>
            <a:off x="832700" y="1780725"/>
            <a:ext cx="3088800" cy="59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79" name="Google Shape;279;p28"/>
          <p:cNvPicPr preferRelativeResize="0"/>
          <p:nvPr/>
        </p:nvPicPr>
        <p:blipFill>
          <a:blip r:embed="rId3">
            <a:alphaModFix/>
          </a:blip>
          <a:stretch>
            <a:fillRect/>
          </a:stretch>
        </p:blipFill>
        <p:spPr>
          <a:xfrm>
            <a:off x="454575" y="899713"/>
            <a:ext cx="3798715" cy="2659101"/>
          </a:xfrm>
          <a:prstGeom prst="rect">
            <a:avLst/>
          </a:prstGeom>
          <a:noFill/>
          <a:ln>
            <a:noFill/>
          </a:ln>
        </p:spPr>
      </p:pic>
      <p:sp>
        <p:nvSpPr>
          <p:cNvPr id="280" name="Google Shape;280;p28"/>
          <p:cNvSpPr txBox="1"/>
          <p:nvPr>
            <p:ph idx="1" type="body"/>
          </p:nvPr>
        </p:nvSpPr>
        <p:spPr>
          <a:xfrm>
            <a:off x="1173313" y="3849275"/>
            <a:ext cx="3247800" cy="5913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1650">
                <a:solidFill>
                  <a:srgbClr val="20124D"/>
                </a:solidFill>
                <a:latin typeface="Comic Sans MS"/>
                <a:ea typeface="Comic Sans MS"/>
                <a:cs typeface="Comic Sans MS"/>
                <a:sym typeface="Comic Sans MS"/>
              </a:rPr>
              <a:t>IC 7404 Logic Inverter</a:t>
            </a:r>
            <a:endParaRPr b="1" sz="1650">
              <a:solidFill>
                <a:srgbClr val="20124D"/>
              </a:solidFill>
              <a:latin typeface="Comic Sans MS"/>
              <a:ea typeface="Comic Sans MS"/>
              <a:cs typeface="Comic Sans MS"/>
              <a:sym typeface="Comic Sans MS"/>
            </a:endParaRPr>
          </a:p>
          <a:p>
            <a:pPr indent="0" lvl="0" marL="0" rtl="0" algn="ctr">
              <a:lnSpc>
                <a:spcPct val="75000"/>
              </a:lnSpc>
              <a:spcBef>
                <a:spcPts val="0"/>
              </a:spcBef>
              <a:spcAft>
                <a:spcPts val="0"/>
              </a:spcAft>
              <a:buNone/>
            </a:pPr>
            <a:r>
              <a:rPr b="1" lang="en" sz="1650">
                <a:solidFill>
                  <a:srgbClr val="20124D"/>
                </a:solidFill>
                <a:latin typeface="Comic Sans MS"/>
                <a:ea typeface="Comic Sans MS"/>
                <a:cs typeface="Comic Sans MS"/>
                <a:sym typeface="Comic Sans MS"/>
              </a:rPr>
              <a:t>(NOT gate)</a:t>
            </a:r>
            <a:endParaRPr b="1" sz="1650">
              <a:solidFill>
                <a:srgbClr val="20124D"/>
              </a:solidFill>
              <a:latin typeface="Comic Sans MS"/>
              <a:ea typeface="Comic Sans MS"/>
              <a:cs typeface="Comic Sans MS"/>
              <a:sym typeface="Comic Sans MS"/>
            </a:endParaRPr>
          </a:p>
        </p:txBody>
      </p:sp>
      <p:sp>
        <p:nvSpPr>
          <p:cNvPr id="281" name="Google Shape;281;p28"/>
          <p:cNvSpPr txBox="1"/>
          <p:nvPr/>
        </p:nvSpPr>
        <p:spPr>
          <a:xfrm>
            <a:off x="382700" y="979725"/>
            <a:ext cx="45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Calibri"/>
              <a:ea typeface="Calibri"/>
              <a:cs typeface="Calibri"/>
              <a:sym typeface="Calibri"/>
            </a:endParaRPr>
          </a:p>
        </p:txBody>
      </p:sp>
      <p:pic>
        <p:nvPicPr>
          <p:cNvPr id="282" name="Google Shape;282;p28"/>
          <p:cNvPicPr preferRelativeResize="0"/>
          <p:nvPr/>
        </p:nvPicPr>
        <p:blipFill rotWithShape="1">
          <a:blip r:embed="rId4">
            <a:alphaModFix/>
          </a:blip>
          <a:srcRect b="9204" l="0" r="0" t="9196"/>
          <a:stretch/>
        </p:blipFill>
        <p:spPr>
          <a:xfrm>
            <a:off x="4842200" y="979725"/>
            <a:ext cx="4031500" cy="2525375"/>
          </a:xfrm>
          <a:prstGeom prst="rect">
            <a:avLst/>
          </a:prstGeom>
          <a:noFill/>
          <a:ln>
            <a:noFill/>
          </a:ln>
        </p:spPr>
      </p:pic>
      <p:sp>
        <p:nvSpPr>
          <p:cNvPr id="283" name="Google Shape;283;p28"/>
          <p:cNvSpPr txBox="1"/>
          <p:nvPr>
            <p:ph idx="1" type="body"/>
          </p:nvPr>
        </p:nvSpPr>
        <p:spPr>
          <a:xfrm>
            <a:off x="5234038" y="3849275"/>
            <a:ext cx="3247800" cy="5913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1650">
                <a:solidFill>
                  <a:srgbClr val="20124D"/>
                </a:solidFill>
                <a:latin typeface="Comic Sans MS"/>
                <a:ea typeface="Comic Sans MS"/>
                <a:cs typeface="Comic Sans MS"/>
                <a:sym typeface="Comic Sans MS"/>
              </a:rPr>
              <a:t>IC 7432 Logic OR</a:t>
            </a:r>
            <a:endParaRPr b="1" sz="1650">
              <a:solidFill>
                <a:srgbClr val="20124D"/>
              </a:solidFill>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9"/>
          <p:cNvSpPr txBox="1"/>
          <p:nvPr>
            <p:ph type="title"/>
          </p:nvPr>
        </p:nvSpPr>
        <p:spPr>
          <a:xfrm>
            <a:off x="187950" y="254700"/>
            <a:ext cx="7505700" cy="5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Components Used :</a:t>
            </a:r>
            <a:endParaRPr b="1"/>
          </a:p>
        </p:txBody>
      </p:sp>
      <p:sp>
        <p:nvSpPr>
          <p:cNvPr id="289" name="Google Shape;289;p29"/>
          <p:cNvSpPr txBox="1"/>
          <p:nvPr>
            <p:ph idx="1" type="body"/>
          </p:nvPr>
        </p:nvSpPr>
        <p:spPr>
          <a:xfrm>
            <a:off x="832575" y="1759200"/>
            <a:ext cx="3088800" cy="59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90" name="Google Shape;290;p29"/>
          <p:cNvPicPr preferRelativeResize="0"/>
          <p:nvPr/>
        </p:nvPicPr>
        <p:blipFill rotWithShape="1">
          <a:blip r:embed="rId3">
            <a:alphaModFix/>
          </a:blip>
          <a:srcRect b="8596" l="0" r="0" t="5433"/>
          <a:stretch/>
        </p:blipFill>
        <p:spPr>
          <a:xfrm>
            <a:off x="531425" y="1033025"/>
            <a:ext cx="4083175" cy="2733400"/>
          </a:xfrm>
          <a:prstGeom prst="rect">
            <a:avLst/>
          </a:prstGeom>
          <a:noFill/>
          <a:ln>
            <a:noFill/>
          </a:ln>
        </p:spPr>
      </p:pic>
      <p:sp>
        <p:nvSpPr>
          <p:cNvPr id="291" name="Google Shape;291;p29"/>
          <p:cNvSpPr txBox="1"/>
          <p:nvPr>
            <p:ph idx="1" type="body"/>
          </p:nvPr>
        </p:nvSpPr>
        <p:spPr>
          <a:xfrm>
            <a:off x="949113" y="4100000"/>
            <a:ext cx="3247800" cy="5913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1650">
                <a:solidFill>
                  <a:srgbClr val="20124D"/>
                </a:solidFill>
                <a:latin typeface="Comic Sans MS"/>
                <a:ea typeface="Comic Sans MS"/>
                <a:cs typeface="Comic Sans MS"/>
                <a:sym typeface="Comic Sans MS"/>
              </a:rPr>
              <a:t>IC 7408 Logic AND</a:t>
            </a:r>
            <a:endParaRPr b="1" sz="1650">
              <a:solidFill>
                <a:srgbClr val="20124D"/>
              </a:solidFill>
              <a:latin typeface="Comic Sans MS"/>
              <a:ea typeface="Comic Sans MS"/>
              <a:cs typeface="Comic Sans MS"/>
              <a:sym typeface="Comic Sans MS"/>
            </a:endParaRPr>
          </a:p>
        </p:txBody>
      </p:sp>
      <p:sp>
        <p:nvSpPr>
          <p:cNvPr id="292" name="Google Shape;292;p29"/>
          <p:cNvSpPr txBox="1"/>
          <p:nvPr/>
        </p:nvSpPr>
        <p:spPr>
          <a:xfrm>
            <a:off x="398000" y="1086875"/>
            <a:ext cx="434700" cy="5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Calibri"/>
              <a:ea typeface="Calibri"/>
              <a:cs typeface="Calibri"/>
              <a:sym typeface="Calibri"/>
            </a:endParaRPr>
          </a:p>
        </p:txBody>
      </p:sp>
      <p:pic>
        <p:nvPicPr>
          <p:cNvPr id="293" name="Google Shape;293;p29"/>
          <p:cNvPicPr preferRelativeResize="0"/>
          <p:nvPr/>
        </p:nvPicPr>
        <p:blipFill rotWithShape="1">
          <a:blip r:embed="rId4">
            <a:alphaModFix/>
          </a:blip>
          <a:srcRect b="-1719" l="4176" r="1332" t="1720"/>
          <a:stretch/>
        </p:blipFill>
        <p:spPr>
          <a:xfrm>
            <a:off x="4863725" y="1345050"/>
            <a:ext cx="3937150" cy="2162850"/>
          </a:xfrm>
          <a:prstGeom prst="rect">
            <a:avLst/>
          </a:prstGeom>
          <a:noFill/>
          <a:ln>
            <a:noFill/>
          </a:ln>
        </p:spPr>
      </p:pic>
      <p:sp>
        <p:nvSpPr>
          <p:cNvPr id="294" name="Google Shape;294;p29"/>
          <p:cNvSpPr txBox="1"/>
          <p:nvPr>
            <p:ph idx="1" type="body"/>
          </p:nvPr>
        </p:nvSpPr>
        <p:spPr>
          <a:xfrm>
            <a:off x="5298675" y="4100000"/>
            <a:ext cx="3247800" cy="5913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1650">
                <a:solidFill>
                  <a:srgbClr val="20124D"/>
                </a:solidFill>
                <a:latin typeface="Comic Sans MS"/>
                <a:ea typeface="Comic Sans MS"/>
                <a:cs typeface="Comic Sans MS"/>
                <a:sym typeface="Comic Sans MS"/>
              </a:rPr>
              <a:t>IC 7486 Logic XOR</a:t>
            </a:r>
            <a:endParaRPr b="1" sz="1650">
              <a:solidFill>
                <a:srgbClr val="20124D"/>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txBox="1"/>
          <p:nvPr>
            <p:ph type="title"/>
          </p:nvPr>
        </p:nvSpPr>
        <p:spPr>
          <a:xfrm>
            <a:off x="187950" y="243925"/>
            <a:ext cx="7505700" cy="5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Components Used :</a:t>
            </a:r>
            <a:endParaRPr b="1"/>
          </a:p>
        </p:txBody>
      </p:sp>
      <p:sp>
        <p:nvSpPr>
          <p:cNvPr id="300" name="Google Shape;300;p30"/>
          <p:cNvSpPr txBox="1"/>
          <p:nvPr>
            <p:ph idx="1" type="body"/>
          </p:nvPr>
        </p:nvSpPr>
        <p:spPr>
          <a:xfrm>
            <a:off x="832575" y="1759200"/>
            <a:ext cx="3088800" cy="59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301" name="Google Shape;301;p30"/>
          <p:cNvPicPr preferRelativeResize="0"/>
          <p:nvPr/>
        </p:nvPicPr>
        <p:blipFill rotWithShape="1">
          <a:blip r:embed="rId3">
            <a:alphaModFix/>
          </a:blip>
          <a:srcRect b="0" l="920" r="-919" t="0"/>
          <a:stretch/>
        </p:blipFill>
        <p:spPr>
          <a:xfrm>
            <a:off x="187950" y="1022250"/>
            <a:ext cx="4826424" cy="2539450"/>
          </a:xfrm>
          <a:prstGeom prst="rect">
            <a:avLst/>
          </a:prstGeom>
          <a:noFill/>
          <a:ln>
            <a:noFill/>
          </a:ln>
        </p:spPr>
      </p:pic>
      <p:sp>
        <p:nvSpPr>
          <p:cNvPr id="302" name="Google Shape;302;p30"/>
          <p:cNvSpPr txBox="1"/>
          <p:nvPr>
            <p:ph idx="1" type="body"/>
          </p:nvPr>
        </p:nvSpPr>
        <p:spPr>
          <a:xfrm>
            <a:off x="832575" y="4089225"/>
            <a:ext cx="3247800" cy="5913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1650">
                <a:solidFill>
                  <a:srgbClr val="20124D"/>
                </a:solidFill>
                <a:latin typeface="Comic Sans MS"/>
                <a:ea typeface="Comic Sans MS"/>
                <a:cs typeface="Comic Sans MS"/>
                <a:sym typeface="Comic Sans MS"/>
              </a:rPr>
              <a:t>IR Sensor Module</a:t>
            </a:r>
            <a:endParaRPr b="1" sz="1650">
              <a:solidFill>
                <a:srgbClr val="20124D"/>
              </a:solidFill>
              <a:latin typeface="Comic Sans MS"/>
              <a:ea typeface="Comic Sans MS"/>
              <a:cs typeface="Comic Sans MS"/>
              <a:sym typeface="Comic Sans MS"/>
            </a:endParaRPr>
          </a:p>
        </p:txBody>
      </p:sp>
      <p:pic>
        <p:nvPicPr>
          <p:cNvPr id="303" name="Google Shape;303;p30"/>
          <p:cNvPicPr preferRelativeResize="0"/>
          <p:nvPr/>
        </p:nvPicPr>
        <p:blipFill rotWithShape="1">
          <a:blip r:embed="rId4">
            <a:alphaModFix/>
          </a:blip>
          <a:srcRect b="0" l="0" r="0" t="0"/>
          <a:stretch/>
        </p:blipFill>
        <p:spPr>
          <a:xfrm>
            <a:off x="5337200" y="1194400"/>
            <a:ext cx="3529400" cy="2227426"/>
          </a:xfrm>
          <a:prstGeom prst="rect">
            <a:avLst/>
          </a:prstGeom>
          <a:noFill/>
          <a:ln>
            <a:noFill/>
          </a:ln>
        </p:spPr>
      </p:pic>
      <p:sp>
        <p:nvSpPr>
          <p:cNvPr id="304" name="Google Shape;304;p30"/>
          <p:cNvSpPr txBox="1"/>
          <p:nvPr>
            <p:ph idx="1" type="body"/>
          </p:nvPr>
        </p:nvSpPr>
        <p:spPr>
          <a:xfrm>
            <a:off x="5978250" y="4166475"/>
            <a:ext cx="2247300" cy="4368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2250">
                <a:solidFill>
                  <a:srgbClr val="20124D"/>
                </a:solidFill>
                <a:latin typeface="Comic Sans MS"/>
                <a:ea typeface="Comic Sans MS"/>
                <a:cs typeface="Comic Sans MS"/>
                <a:sym typeface="Comic Sans MS"/>
              </a:rPr>
              <a:t>LEDs</a:t>
            </a:r>
            <a:endParaRPr b="1" sz="2450">
              <a:solidFill>
                <a:srgbClr val="20124D"/>
              </a:solidFill>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1"/>
          <p:cNvSpPr txBox="1"/>
          <p:nvPr>
            <p:ph type="title"/>
          </p:nvPr>
        </p:nvSpPr>
        <p:spPr>
          <a:xfrm>
            <a:off x="187950" y="254700"/>
            <a:ext cx="7505700" cy="5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Components Used :</a:t>
            </a:r>
            <a:endParaRPr b="1"/>
          </a:p>
        </p:txBody>
      </p:sp>
      <p:sp>
        <p:nvSpPr>
          <p:cNvPr id="310" name="Google Shape;310;p31"/>
          <p:cNvSpPr txBox="1"/>
          <p:nvPr>
            <p:ph idx="1" type="body"/>
          </p:nvPr>
        </p:nvSpPr>
        <p:spPr>
          <a:xfrm>
            <a:off x="1018000" y="4324275"/>
            <a:ext cx="2706000" cy="4368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1750">
                <a:solidFill>
                  <a:srgbClr val="20124D"/>
                </a:solidFill>
                <a:latin typeface="Comic Sans MS"/>
                <a:ea typeface="Comic Sans MS"/>
                <a:cs typeface="Comic Sans MS"/>
                <a:sym typeface="Comic Sans MS"/>
              </a:rPr>
              <a:t>Servo Motors</a:t>
            </a:r>
            <a:endParaRPr b="1" sz="1950">
              <a:solidFill>
                <a:srgbClr val="20124D"/>
              </a:solidFill>
              <a:latin typeface="Comic Sans MS"/>
              <a:ea typeface="Comic Sans MS"/>
              <a:cs typeface="Comic Sans MS"/>
              <a:sym typeface="Comic Sans MS"/>
            </a:endParaRPr>
          </a:p>
        </p:txBody>
      </p:sp>
      <p:pic>
        <p:nvPicPr>
          <p:cNvPr id="311" name="Google Shape;311;p31"/>
          <p:cNvPicPr preferRelativeResize="0"/>
          <p:nvPr/>
        </p:nvPicPr>
        <p:blipFill>
          <a:blip r:embed="rId3">
            <a:alphaModFix/>
          </a:blip>
          <a:stretch>
            <a:fillRect/>
          </a:stretch>
        </p:blipFill>
        <p:spPr>
          <a:xfrm>
            <a:off x="726000" y="920063"/>
            <a:ext cx="3290007" cy="3330138"/>
          </a:xfrm>
          <a:prstGeom prst="rect">
            <a:avLst/>
          </a:prstGeom>
          <a:noFill/>
          <a:ln>
            <a:noFill/>
          </a:ln>
        </p:spPr>
      </p:pic>
      <p:pic>
        <p:nvPicPr>
          <p:cNvPr id="312" name="Google Shape;312;p31"/>
          <p:cNvPicPr preferRelativeResize="0"/>
          <p:nvPr/>
        </p:nvPicPr>
        <p:blipFill rotWithShape="1">
          <a:blip r:embed="rId4">
            <a:alphaModFix/>
          </a:blip>
          <a:srcRect b="0" l="602" r="602" t="0"/>
          <a:stretch/>
        </p:blipFill>
        <p:spPr>
          <a:xfrm>
            <a:off x="5008725" y="906675"/>
            <a:ext cx="3290008" cy="3330138"/>
          </a:xfrm>
          <a:prstGeom prst="rect">
            <a:avLst/>
          </a:prstGeom>
          <a:noFill/>
          <a:ln>
            <a:noFill/>
          </a:ln>
        </p:spPr>
      </p:pic>
      <p:sp>
        <p:nvSpPr>
          <p:cNvPr id="313" name="Google Shape;313;p31"/>
          <p:cNvSpPr txBox="1"/>
          <p:nvPr>
            <p:ph idx="1" type="body"/>
          </p:nvPr>
        </p:nvSpPr>
        <p:spPr>
          <a:xfrm>
            <a:off x="4908925" y="4297500"/>
            <a:ext cx="3290100" cy="4368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1750">
                <a:solidFill>
                  <a:srgbClr val="20124D"/>
                </a:solidFill>
                <a:latin typeface="Comic Sans MS"/>
                <a:ea typeface="Comic Sans MS"/>
                <a:cs typeface="Comic Sans MS"/>
                <a:sym typeface="Comic Sans MS"/>
              </a:rPr>
              <a:t>L293D Bi-Channel Motor Driver Module</a:t>
            </a:r>
            <a:endParaRPr b="1" sz="1950">
              <a:solidFill>
                <a:srgbClr val="20124D"/>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10275" y="262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t>Overview</a:t>
            </a:r>
            <a:endParaRPr b="1" sz="3700"/>
          </a:p>
        </p:txBody>
      </p:sp>
      <p:sp>
        <p:nvSpPr>
          <p:cNvPr id="135" name="Google Shape;135;p14"/>
          <p:cNvSpPr txBox="1"/>
          <p:nvPr>
            <p:ph idx="1" type="body"/>
          </p:nvPr>
        </p:nvSpPr>
        <p:spPr>
          <a:xfrm>
            <a:off x="410275" y="908075"/>
            <a:ext cx="7505700" cy="3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This project is a combination of Combinational &amp; Sequential Circuits what we have learnt so far.</a:t>
            </a:r>
            <a:endParaRPr sz="2400"/>
          </a:p>
          <a:p>
            <a:pPr indent="0" lvl="0" marL="0" rtl="0" algn="l">
              <a:spcBef>
                <a:spcPts val="1600"/>
              </a:spcBef>
              <a:spcAft>
                <a:spcPts val="1600"/>
              </a:spcAft>
              <a:buNone/>
            </a:pPr>
            <a:r>
              <a:rPr lang="en" sz="2400"/>
              <a:t>The circuit consists of logic gates ICs, Counter IC and some sensor which are configured in such a way that it resembles an Automatic Home Quarantine System which allows either only family members to enter into the house or any outsider whose body temperature is normal, not too HIGH &amp; that too after sanitizing himself properly for 10sec.</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ph type="title"/>
          </p:nvPr>
        </p:nvSpPr>
        <p:spPr>
          <a:xfrm>
            <a:off x="213175" y="254700"/>
            <a:ext cx="7505700" cy="5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Components Used :</a:t>
            </a:r>
            <a:endParaRPr b="1"/>
          </a:p>
        </p:txBody>
      </p:sp>
      <p:sp>
        <p:nvSpPr>
          <p:cNvPr id="319" name="Google Shape;319;p32"/>
          <p:cNvSpPr txBox="1"/>
          <p:nvPr>
            <p:ph idx="1" type="body"/>
          </p:nvPr>
        </p:nvSpPr>
        <p:spPr>
          <a:xfrm>
            <a:off x="2926950" y="4351225"/>
            <a:ext cx="3290100" cy="4368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1750">
                <a:solidFill>
                  <a:srgbClr val="20124D"/>
                </a:solidFill>
                <a:latin typeface="Comic Sans MS"/>
                <a:ea typeface="Comic Sans MS"/>
                <a:cs typeface="Comic Sans MS"/>
                <a:sym typeface="Comic Sans MS"/>
              </a:rPr>
              <a:t>Resistors And Capacitors</a:t>
            </a:r>
            <a:endParaRPr b="1" sz="1950">
              <a:solidFill>
                <a:srgbClr val="20124D"/>
              </a:solidFill>
              <a:latin typeface="Comic Sans MS"/>
              <a:ea typeface="Comic Sans MS"/>
              <a:cs typeface="Comic Sans MS"/>
              <a:sym typeface="Comic Sans MS"/>
            </a:endParaRPr>
          </a:p>
        </p:txBody>
      </p:sp>
      <p:pic>
        <p:nvPicPr>
          <p:cNvPr id="320" name="Google Shape;320;p32"/>
          <p:cNvPicPr preferRelativeResize="0"/>
          <p:nvPr/>
        </p:nvPicPr>
        <p:blipFill rotWithShape="1">
          <a:blip r:embed="rId3">
            <a:alphaModFix/>
          </a:blip>
          <a:srcRect b="0" l="1351" r="0" t="0"/>
          <a:stretch/>
        </p:blipFill>
        <p:spPr>
          <a:xfrm>
            <a:off x="4673425" y="745500"/>
            <a:ext cx="4054899" cy="2893874"/>
          </a:xfrm>
          <a:prstGeom prst="rect">
            <a:avLst/>
          </a:prstGeom>
          <a:noFill/>
          <a:ln>
            <a:noFill/>
          </a:ln>
        </p:spPr>
      </p:pic>
      <p:pic>
        <p:nvPicPr>
          <p:cNvPr id="321" name="Google Shape;321;p32"/>
          <p:cNvPicPr preferRelativeResize="0"/>
          <p:nvPr/>
        </p:nvPicPr>
        <p:blipFill>
          <a:blip r:embed="rId4">
            <a:alphaModFix/>
          </a:blip>
          <a:stretch>
            <a:fillRect/>
          </a:stretch>
        </p:blipFill>
        <p:spPr>
          <a:xfrm>
            <a:off x="499374" y="846000"/>
            <a:ext cx="4072627" cy="3146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576775" y="278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Our Journey With the Project :</a:t>
            </a:r>
            <a:endParaRPr b="1">
              <a:solidFill>
                <a:srgbClr val="980000"/>
              </a:solidFill>
            </a:endParaRPr>
          </a:p>
        </p:txBody>
      </p:sp>
      <p:sp>
        <p:nvSpPr>
          <p:cNvPr id="327" name="Google Shape;327;p33"/>
          <p:cNvSpPr txBox="1"/>
          <p:nvPr>
            <p:ph idx="1" type="body"/>
          </p:nvPr>
        </p:nvSpPr>
        <p:spPr>
          <a:xfrm>
            <a:off x="1287325" y="1131875"/>
            <a:ext cx="6084600" cy="17619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2350">
                <a:solidFill>
                  <a:srgbClr val="20124D"/>
                </a:solidFill>
                <a:latin typeface="Comic Sans MS"/>
                <a:ea typeface="Comic Sans MS"/>
                <a:cs typeface="Comic Sans MS"/>
                <a:sym typeface="Comic Sans MS"/>
              </a:rPr>
              <a:t>Realised that simulating on circuitverse was quite easy but implementing it on hardware is not a piece of cake as circuitverse has lot of assumptions blah blah...</a:t>
            </a:r>
            <a:endParaRPr b="1" sz="2350">
              <a:solidFill>
                <a:srgbClr val="20124D"/>
              </a:solidFill>
              <a:latin typeface="Comic Sans MS"/>
              <a:ea typeface="Comic Sans MS"/>
              <a:cs typeface="Comic Sans MS"/>
              <a:sym typeface="Comic Sans MS"/>
            </a:endParaRPr>
          </a:p>
        </p:txBody>
      </p:sp>
      <p:sp>
        <p:nvSpPr>
          <p:cNvPr id="328" name="Google Shape;328;p33"/>
          <p:cNvSpPr txBox="1"/>
          <p:nvPr>
            <p:ph idx="1" type="body"/>
          </p:nvPr>
        </p:nvSpPr>
        <p:spPr>
          <a:xfrm>
            <a:off x="747475" y="3200175"/>
            <a:ext cx="7164300" cy="10530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3050">
                <a:solidFill>
                  <a:srgbClr val="20124D"/>
                </a:solidFill>
                <a:latin typeface="Comic Sans MS"/>
                <a:ea typeface="Comic Sans MS"/>
                <a:cs typeface="Comic Sans MS"/>
                <a:sym typeface="Comic Sans MS"/>
              </a:rPr>
              <a:t>What to do next?😕🤔</a:t>
            </a:r>
            <a:endParaRPr b="1" sz="3050">
              <a:solidFill>
                <a:srgbClr val="20124D"/>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4"/>
          <p:cNvSpPr txBox="1"/>
          <p:nvPr>
            <p:ph idx="4294967295" type="body"/>
          </p:nvPr>
        </p:nvSpPr>
        <p:spPr>
          <a:xfrm>
            <a:off x="246600" y="175625"/>
            <a:ext cx="5788800" cy="6471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3050">
                <a:solidFill>
                  <a:srgbClr val="20124D"/>
                </a:solidFill>
                <a:latin typeface="Comic Sans MS"/>
                <a:ea typeface="Comic Sans MS"/>
                <a:cs typeface="Comic Sans MS"/>
                <a:sym typeface="Comic Sans MS"/>
              </a:rPr>
              <a:t>Proteus</a:t>
            </a:r>
            <a:r>
              <a:rPr b="1" lang="en" sz="3050">
                <a:solidFill>
                  <a:srgbClr val="20124D"/>
                </a:solidFill>
                <a:latin typeface="Comic Sans MS"/>
                <a:ea typeface="Comic Sans MS"/>
                <a:cs typeface="Comic Sans MS"/>
                <a:sym typeface="Comic Sans MS"/>
              </a:rPr>
              <a:t> Simulation</a:t>
            </a:r>
            <a:endParaRPr b="1" sz="3050">
              <a:solidFill>
                <a:srgbClr val="20124D"/>
              </a:solidFill>
              <a:latin typeface="Comic Sans MS"/>
              <a:ea typeface="Comic Sans MS"/>
              <a:cs typeface="Comic Sans MS"/>
              <a:sym typeface="Comic Sans MS"/>
            </a:endParaRPr>
          </a:p>
        </p:txBody>
      </p:sp>
      <p:sp>
        <p:nvSpPr>
          <p:cNvPr id="334" name="Google Shape;334;p34"/>
          <p:cNvSpPr txBox="1"/>
          <p:nvPr/>
        </p:nvSpPr>
        <p:spPr>
          <a:xfrm>
            <a:off x="6388650" y="108425"/>
            <a:ext cx="1933800" cy="375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u="sng">
                <a:latin typeface="Calibri"/>
                <a:ea typeface="Calibri"/>
                <a:cs typeface="Calibri"/>
                <a:sym typeface="Calibri"/>
              </a:rPr>
              <a:t>Proteus file link:-</a:t>
            </a:r>
            <a:endParaRPr sz="1800" u="sng">
              <a:latin typeface="Calibri"/>
              <a:ea typeface="Calibri"/>
              <a:cs typeface="Calibri"/>
              <a:sym typeface="Calibri"/>
            </a:endParaRPr>
          </a:p>
        </p:txBody>
      </p:sp>
      <p:sp>
        <p:nvSpPr>
          <p:cNvPr id="335" name="Google Shape;335;p34"/>
          <p:cNvSpPr txBox="1"/>
          <p:nvPr/>
        </p:nvSpPr>
        <p:spPr>
          <a:xfrm>
            <a:off x="6388650" y="666075"/>
            <a:ext cx="2229300"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https://drive.google.com/file/d/1S8EL_bSuebc_5Vi0i3t5QfgAlovGAUSt/view?usp=sharing</a:t>
            </a:r>
            <a:endParaRPr>
              <a:latin typeface="Calibri"/>
              <a:ea typeface="Calibri"/>
              <a:cs typeface="Calibri"/>
              <a:sym typeface="Calibri"/>
            </a:endParaRPr>
          </a:p>
        </p:txBody>
      </p:sp>
      <p:pic>
        <p:nvPicPr>
          <p:cNvPr id="336" name="Google Shape;336;p34" title="proteusVoiceOver.mp4">
            <a:hlinkClick r:id="rId3"/>
          </p:cNvPr>
          <p:cNvPicPr preferRelativeResize="0"/>
          <p:nvPr/>
        </p:nvPicPr>
        <p:blipFill>
          <a:blip r:embed="rId4">
            <a:alphaModFix/>
          </a:blip>
          <a:stretch>
            <a:fillRect/>
          </a:stretch>
        </p:blipFill>
        <p:spPr>
          <a:xfrm>
            <a:off x="995650" y="1322975"/>
            <a:ext cx="4803150" cy="3515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idx="4294967295" type="body"/>
          </p:nvPr>
        </p:nvSpPr>
        <p:spPr>
          <a:xfrm>
            <a:off x="440775" y="138525"/>
            <a:ext cx="5788800" cy="6471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3050">
                <a:solidFill>
                  <a:srgbClr val="20124D"/>
                </a:solidFill>
                <a:latin typeface="Comic Sans MS"/>
                <a:ea typeface="Comic Sans MS"/>
                <a:cs typeface="Comic Sans MS"/>
                <a:sym typeface="Comic Sans MS"/>
              </a:rPr>
              <a:t>Hardware</a:t>
            </a:r>
            <a:r>
              <a:rPr b="1" lang="en" sz="3050">
                <a:solidFill>
                  <a:srgbClr val="20124D"/>
                </a:solidFill>
                <a:latin typeface="Comic Sans MS"/>
                <a:ea typeface="Comic Sans MS"/>
                <a:cs typeface="Comic Sans MS"/>
                <a:sym typeface="Comic Sans MS"/>
              </a:rPr>
              <a:t> Simulation</a:t>
            </a:r>
            <a:endParaRPr b="1" sz="3050">
              <a:solidFill>
                <a:srgbClr val="20124D"/>
              </a:solidFill>
              <a:latin typeface="Comic Sans MS"/>
              <a:ea typeface="Comic Sans MS"/>
              <a:cs typeface="Comic Sans MS"/>
              <a:sym typeface="Comic Sans MS"/>
            </a:endParaRPr>
          </a:p>
        </p:txBody>
      </p:sp>
      <p:pic>
        <p:nvPicPr>
          <p:cNvPr id="342" name="Google Shape;342;p35" title="project.mp4">
            <a:hlinkClick r:id="rId3"/>
          </p:cNvPr>
          <p:cNvPicPr preferRelativeResize="0"/>
          <p:nvPr/>
        </p:nvPicPr>
        <p:blipFill>
          <a:blip r:embed="rId4">
            <a:alphaModFix/>
          </a:blip>
          <a:stretch>
            <a:fillRect/>
          </a:stretch>
        </p:blipFill>
        <p:spPr>
          <a:xfrm>
            <a:off x="1672675" y="1021650"/>
            <a:ext cx="5603500" cy="3870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txBox="1"/>
          <p:nvPr>
            <p:ph type="title"/>
          </p:nvPr>
        </p:nvSpPr>
        <p:spPr>
          <a:xfrm>
            <a:off x="819150" y="254700"/>
            <a:ext cx="7505700" cy="44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txBox="1"/>
          <p:nvPr>
            <p:ph idx="1" type="body"/>
          </p:nvPr>
        </p:nvSpPr>
        <p:spPr>
          <a:xfrm>
            <a:off x="1677600" y="4471325"/>
            <a:ext cx="5788800" cy="4437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3050">
                <a:solidFill>
                  <a:srgbClr val="20124D"/>
                </a:solidFill>
                <a:latin typeface="Comic Sans MS"/>
                <a:ea typeface="Comic Sans MS"/>
                <a:cs typeface="Comic Sans MS"/>
                <a:sym typeface="Comic Sans MS"/>
              </a:rPr>
              <a:t>Circuit Diagram</a:t>
            </a:r>
            <a:endParaRPr b="1" sz="3050">
              <a:solidFill>
                <a:srgbClr val="20124D"/>
              </a:solidFill>
              <a:latin typeface="Comic Sans MS"/>
              <a:ea typeface="Comic Sans MS"/>
              <a:cs typeface="Comic Sans MS"/>
              <a:sym typeface="Comic Sans MS"/>
            </a:endParaRPr>
          </a:p>
        </p:txBody>
      </p:sp>
      <p:pic>
        <p:nvPicPr>
          <p:cNvPr id="349" name="Google Shape;349;p36"/>
          <p:cNvPicPr preferRelativeResize="0"/>
          <p:nvPr/>
        </p:nvPicPr>
        <p:blipFill rotWithShape="1">
          <a:blip r:embed="rId3">
            <a:alphaModFix/>
          </a:blip>
          <a:srcRect b="-3310" l="3159" r="2232" t="3310"/>
          <a:stretch/>
        </p:blipFill>
        <p:spPr>
          <a:xfrm>
            <a:off x="428975" y="254700"/>
            <a:ext cx="8286048" cy="43247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926563" y="348700"/>
            <a:ext cx="7505700" cy="56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Attachments</a:t>
            </a:r>
            <a:endParaRPr/>
          </a:p>
        </p:txBody>
      </p:sp>
      <p:sp>
        <p:nvSpPr>
          <p:cNvPr id="355" name="Google Shape;355;p37"/>
          <p:cNvSpPr txBox="1"/>
          <p:nvPr>
            <p:ph idx="1" type="body"/>
          </p:nvPr>
        </p:nvSpPr>
        <p:spPr>
          <a:xfrm>
            <a:off x="1355350" y="496425"/>
            <a:ext cx="5788800" cy="6471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3050">
                <a:solidFill>
                  <a:srgbClr val="20124D"/>
                </a:solidFill>
                <a:latin typeface="Comic Sans MS"/>
                <a:ea typeface="Comic Sans MS"/>
                <a:cs typeface="Comic Sans MS"/>
                <a:sym typeface="Comic Sans MS"/>
              </a:rPr>
              <a:t>Block-level</a:t>
            </a:r>
            <a:r>
              <a:rPr b="1" lang="en" sz="3050">
                <a:solidFill>
                  <a:srgbClr val="20124D"/>
                </a:solidFill>
                <a:latin typeface="Comic Sans MS"/>
                <a:ea typeface="Comic Sans MS"/>
                <a:cs typeface="Comic Sans MS"/>
                <a:sym typeface="Comic Sans MS"/>
              </a:rPr>
              <a:t> Diagram</a:t>
            </a:r>
            <a:endParaRPr b="1" sz="3050">
              <a:solidFill>
                <a:srgbClr val="20124D"/>
              </a:solidFill>
              <a:latin typeface="Comic Sans MS"/>
              <a:ea typeface="Comic Sans MS"/>
              <a:cs typeface="Comic Sans MS"/>
              <a:sym typeface="Comic Sans MS"/>
            </a:endParaRPr>
          </a:p>
        </p:txBody>
      </p:sp>
      <p:sp>
        <p:nvSpPr>
          <p:cNvPr id="356" name="Google Shape;356;p37"/>
          <p:cNvSpPr txBox="1"/>
          <p:nvPr/>
        </p:nvSpPr>
        <p:spPr>
          <a:xfrm>
            <a:off x="1111625" y="1828700"/>
            <a:ext cx="1463700" cy="564600"/>
          </a:xfrm>
          <a:prstGeom prst="rect">
            <a:avLst/>
          </a:pr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Calibri"/>
                <a:ea typeface="Calibri"/>
                <a:cs typeface="Calibri"/>
                <a:sym typeface="Calibri"/>
              </a:rPr>
              <a:t>Sensors</a:t>
            </a:r>
            <a:endParaRPr sz="2500">
              <a:latin typeface="Calibri"/>
              <a:ea typeface="Calibri"/>
              <a:cs typeface="Calibri"/>
              <a:sym typeface="Calibri"/>
            </a:endParaRPr>
          </a:p>
        </p:txBody>
      </p:sp>
      <p:sp>
        <p:nvSpPr>
          <p:cNvPr id="357" name="Google Shape;357;p37"/>
          <p:cNvSpPr txBox="1"/>
          <p:nvPr/>
        </p:nvSpPr>
        <p:spPr>
          <a:xfrm>
            <a:off x="3085763" y="1821350"/>
            <a:ext cx="2148600" cy="647100"/>
          </a:xfrm>
          <a:prstGeom prst="rect">
            <a:avLst/>
          </a:pr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Calibri"/>
                <a:ea typeface="Calibri"/>
                <a:cs typeface="Calibri"/>
                <a:sym typeface="Calibri"/>
              </a:rPr>
              <a:t>Logic Circuits</a:t>
            </a:r>
            <a:endParaRPr sz="2800">
              <a:latin typeface="Calibri"/>
              <a:ea typeface="Calibri"/>
              <a:cs typeface="Calibri"/>
              <a:sym typeface="Calibri"/>
            </a:endParaRPr>
          </a:p>
        </p:txBody>
      </p:sp>
      <p:sp>
        <p:nvSpPr>
          <p:cNvPr id="358" name="Google Shape;358;p37"/>
          <p:cNvSpPr txBox="1"/>
          <p:nvPr/>
        </p:nvSpPr>
        <p:spPr>
          <a:xfrm>
            <a:off x="5883763" y="1821350"/>
            <a:ext cx="2148600" cy="647100"/>
          </a:xfrm>
          <a:prstGeom prst="rect">
            <a:avLst/>
          </a:pr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Calibri"/>
                <a:ea typeface="Calibri"/>
                <a:cs typeface="Calibri"/>
                <a:sym typeface="Calibri"/>
              </a:rPr>
              <a:t>Counter 1</a:t>
            </a:r>
            <a:endParaRPr sz="2800">
              <a:latin typeface="Calibri"/>
              <a:ea typeface="Calibri"/>
              <a:cs typeface="Calibri"/>
              <a:sym typeface="Calibri"/>
            </a:endParaRPr>
          </a:p>
        </p:txBody>
      </p:sp>
      <p:sp>
        <p:nvSpPr>
          <p:cNvPr id="359" name="Google Shape;359;p37"/>
          <p:cNvSpPr txBox="1"/>
          <p:nvPr/>
        </p:nvSpPr>
        <p:spPr>
          <a:xfrm>
            <a:off x="5883763" y="3133375"/>
            <a:ext cx="2148600" cy="647100"/>
          </a:xfrm>
          <a:prstGeom prst="rect">
            <a:avLst/>
          </a:pr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Calibri"/>
                <a:ea typeface="Calibri"/>
                <a:cs typeface="Calibri"/>
                <a:sym typeface="Calibri"/>
              </a:rPr>
              <a:t>Counter 2</a:t>
            </a:r>
            <a:endParaRPr sz="2800">
              <a:latin typeface="Calibri"/>
              <a:ea typeface="Calibri"/>
              <a:cs typeface="Calibri"/>
              <a:sym typeface="Calibri"/>
            </a:endParaRPr>
          </a:p>
        </p:txBody>
      </p:sp>
      <p:sp>
        <p:nvSpPr>
          <p:cNvPr id="360" name="Google Shape;360;p37"/>
          <p:cNvSpPr txBox="1"/>
          <p:nvPr/>
        </p:nvSpPr>
        <p:spPr>
          <a:xfrm>
            <a:off x="3085763" y="3133375"/>
            <a:ext cx="2148600" cy="647100"/>
          </a:xfrm>
          <a:prstGeom prst="rect">
            <a:avLst/>
          </a:pr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Calibri"/>
                <a:ea typeface="Calibri"/>
                <a:cs typeface="Calibri"/>
                <a:sym typeface="Calibri"/>
              </a:rPr>
              <a:t>Motor Driver</a:t>
            </a:r>
            <a:endParaRPr sz="2800">
              <a:latin typeface="Calibri"/>
              <a:ea typeface="Calibri"/>
              <a:cs typeface="Calibri"/>
              <a:sym typeface="Calibri"/>
            </a:endParaRPr>
          </a:p>
        </p:txBody>
      </p:sp>
      <p:sp>
        <p:nvSpPr>
          <p:cNvPr id="361" name="Google Shape;361;p37"/>
          <p:cNvSpPr txBox="1"/>
          <p:nvPr/>
        </p:nvSpPr>
        <p:spPr>
          <a:xfrm>
            <a:off x="1166975" y="3146275"/>
            <a:ext cx="1408500" cy="647100"/>
          </a:xfrm>
          <a:prstGeom prst="rect">
            <a:avLst/>
          </a:pr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Calibri"/>
                <a:ea typeface="Calibri"/>
                <a:cs typeface="Calibri"/>
                <a:sym typeface="Calibri"/>
              </a:rPr>
              <a:t>Motors</a:t>
            </a:r>
            <a:endParaRPr sz="2800">
              <a:latin typeface="Calibri"/>
              <a:ea typeface="Calibri"/>
              <a:cs typeface="Calibri"/>
              <a:sym typeface="Calibri"/>
            </a:endParaRPr>
          </a:p>
        </p:txBody>
      </p:sp>
      <p:cxnSp>
        <p:nvCxnSpPr>
          <p:cNvPr id="362" name="Google Shape;362;p37"/>
          <p:cNvCxnSpPr>
            <a:endCxn id="357" idx="1"/>
          </p:cNvCxnSpPr>
          <p:nvPr/>
        </p:nvCxnSpPr>
        <p:spPr>
          <a:xfrm>
            <a:off x="2575463" y="2144900"/>
            <a:ext cx="510300" cy="0"/>
          </a:xfrm>
          <a:prstGeom prst="straightConnector1">
            <a:avLst/>
          </a:prstGeom>
          <a:noFill/>
          <a:ln cap="flat" cmpd="sng" w="38100">
            <a:solidFill>
              <a:schemeClr val="dk2"/>
            </a:solidFill>
            <a:prstDash val="solid"/>
            <a:round/>
            <a:headEnd len="med" w="med" type="none"/>
            <a:tailEnd len="med" w="med" type="triangle"/>
          </a:ln>
        </p:spPr>
      </p:cxnSp>
      <p:cxnSp>
        <p:nvCxnSpPr>
          <p:cNvPr id="363" name="Google Shape;363;p37"/>
          <p:cNvCxnSpPr>
            <a:endCxn id="358" idx="1"/>
          </p:cNvCxnSpPr>
          <p:nvPr/>
        </p:nvCxnSpPr>
        <p:spPr>
          <a:xfrm>
            <a:off x="5234263" y="2144900"/>
            <a:ext cx="649500" cy="0"/>
          </a:xfrm>
          <a:prstGeom prst="straightConnector1">
            <a:avLst/>
          </a:prstGeom>
          <a:noFill/>
          <a:ln cap="flat" cmpd="sng" w="38100">
            <a:solidFill>
              <a:schemeClr val="dk2"/>
            </a:solidFill>
            <a:prstDash val="solid"/>
            <a:round/>
            <a:headEnd len="med" w="med" type="none"/>
            <a:tailEnd len="med" w="med" type="triangle"/>
          </a:ln>
        </p:spPr>
      </p:cxnSp>
      <p:cxnSp>
        <p:nvCxnSpPr>
          <p:cNvPr id="364" name="Google Shape;364;p37"/>
          <p:cNvCxnSpPr>
            <a:endCxn id="359" idx="0"/>
          </p:cNvCxnSpPr>
          <p:nvPr/>
        </p:nvCxnSpPr>
        <p:spPr>
          <a:xfrm>
            <a:off x="6958063" y="2468575"/>
            <a:ext cx="0" cy="664800"/>
          </a:xfrm>
          <a:prstGeom prst="straightConnector1">
            <a:avLst/>
          </a:prstGeom>
          <a:noFill/>
          <a:ln cap="flat" cmpd="sng" w="38100">
            <a:solidFill>
              <a:schemeClr val="dk2"/>
            </a:solidFill>
            <a:prstDash val="solid"/>
            <a:round/>
            <a:headEnd len="med" w="med" type="none"/>
            <a:tailEnd len="med" w="med" type="triangle"/>
          </a:ln>
        </p:spPr>
      </p:cxnSp>
      <p:cxnSp>
        <p:nvCxnSpPr>
          <p:cNvPr id="365" name="Google Shape;365;p37"/>
          <p:cNvCxnSpPr>
            <a:endCxn id="360" idx="3"/>
          </p:cNvCxnSpPr>
          <p:nvPr/>
        </p:nvCxnSpPr>
        <p:spPr>
          <a:xfrm rot="10800000">
            <a:off x="5234363" y="3456925"/>
            <a:ext cx="649500" cy="0"/>
          </a:xfrm>
          <a:prstGeom prst="straightConnector1">
            <a:avLst/>
          </a:prstGeom>
          <a:noFill/>
          <a:ln cap="flat" cmpd="sng" w="38100">
            <a:solidFill>
              <a:schemeClr val="dk2"/>
            </a:solidFill>
            <a:prstDash val="solid"/>
            <a:round/>
            <a:headEnd len="med" w="med" type="none"/>
            <a:tailEnd len="med" w="med" type="triangle"/>
          </a:ln>
        </p:spPr>
      </p:cxnSp>
      <p:cxnSp>
        <p:nvCxnSpPr>
          <p:cNvPr id="366" name="Google Shape;366;p37"/>
          <p:cNvCxnSpPr/>
          <p:nvPr/>
        </p:nvCxnSpPr>
        <p:spPr>
          <a:xfrm flipH="1">
            <a:off x="2630663" y="3456925"/>
            <a:ext cx="455100" cy="25800"/>
          </a:xfrm>
          <a:prstGeom prst="bentConnector3">
            <a:avLst>
              <a:gd fmla="val 50000" name="adj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8"/>
          <p:cNvSpPr txBox="1"/>
          <p:nvPr/>
        </p:nvSpPr>
        <p:spPr>
          <a:xfrm>
            <a:off x="7563250" y="1719975"/>
            <a:ext cx="1296300" cy="26940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Motors</a:t>
            </a:r>
            <a:endParaRPr>
              <a:latin typeface="Calibri"/>
              <a:ea typeface="Calibri"/>
              <a:cs typeface="Calibri"/>
              <a:sym typeface="Calibri"/>
            </a:endParaRPr>
          </a:p>
        </p:txBody>
      </p:sp>
      <p:sp>
        <p:nvSpPr>
          <p:cNvPr id="372" name="Google Shape;372;p38"/>
          <p:cNvSpPr txBox="1"/>
          <p:nvPr/>
        </p:nvSpPr>
        <p:spPr>
          <a:xfrm>
            <a:off x="5970350" y="1678025"/>
            <a:ext cx="1434900" cy="27480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Motor Drivers</a:t>
            </a:r>
            <a:endParaRPr>
              <a:latin typeface="Calibri"/>
              <a:ea typeface="Calibri"/>
              <a:cs typeface="Calibri"/>
              <a:sym typeface="Calibri"/>
            </a:endParaRPr>
          </a:p>
        </p:txBody>
      </p:sp>
      <p:sp>
        <p:nvSpPr>
          <p:cNvPr id="373" name="Google Shape;373;p38"/>
          <p:cNvSpPr txBox="1"/>
          <p:nvPr/>
        </p:nvSpPr>
        <p:spPr>
          <a:xfrm>
            <a:off x="4474725" y="1605075"/>
            <a:ext cx="1296300" cy="28089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74" name="Google Shape;374;p38"/>
          <p:cNvSpPr txBox="1"/>
          <p:nvPr/>
        </p:nvSpPr>
        <p:spPr>
          <a:xfrm>
            <a:off x="255350" y="656625"/>
            <a:ext cx="4037100" cy="948300"/>
          </a:xfrm>
          <a:prstGeom prst="rect">
            <a:avLst/>
          </a:prstGeom>
          <a:gradFill>
            <a:gsLst>
              <a:gs pos="0">
                <a:srgbClr val="FFFFFF"/>
              </a:gs>
              <a:gs pos="100000">
                <a:srgbClr val="B3B3B3"/>
              </a:gs>
            </a:gsLst>
            <a:lin ang="5400012"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Sensor block</a:t>
            </a:r>
            <a:endParaRPr>
              <a:latin typeface="Calibri"/>
              <a:ea typeface="Calibri"/>
              <a:cs typeface="Calibri"/>
              <a:sym typeface="Calibri"/>
            </a:endParaRPr>
          </a:p>
        </p:txBody>
      </p:sp>
      <p:sp>
        <p:nvSpPr>
          <p:cNvPr id="375" name="Google Shape;375;p38"/>
          <p:cNvSpPr txBox="1"/>
          <p:nvPr>
            <p:ph type="title"/>
          </p:nvPr>
        </p:nvSpPr>
        <p:spPr>
          <a:xfrm>
            <a:off x="649100" y="220025"/>
            <a:ext cx="7505700" cy="45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Attachments</a:t>
            </a:r>
            <a:endParaRPr/>
          </a:p>
        </p:txBody>
      </p:sp>
      <p:sp>
        <p:nvSpPr>
          <p:cNvPr id="376" name="Google Shape;376;p38"/>
          <p:cNvSpPr txBox="1"/>
          <p:nvPr>
            <p:ph idx="1" type="body"/>
          </p:nvPr>
        </p:nvSpPr>
        <p:spPr>
          <a:xfrm>
            <a:off x="1677600" y="4462575"/>
            <a:ext cx="5788800" cy="4527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b="1" lang="en" sz="3050">
                <a:solidFill>
                  <a:srgbClr val="20124D"/>
                </a:solidFill>
                <a:latin typeface="Comic Sans MS"/>
                <a:ea typeface="Comic Sans MS"/>
                <a:cs typeface="Comic Sans MS"/>
                <a:sym typeface="Comic Sans MS"/>
              </a:rPr>
              <a:t>Component</a:t>
            </a:r>
            <a:r>
              <a:rPr b="1" lang="en" sz="3050">
                <a:solidFill>
                  <a:srgbClr val="20124D"/>
                </a:solidFill>
                <a:latin typeface="Comic Sans MS"/>
                <a:ea typeface="Comic Sans MS"/>
                <a:cs typeface="Comic Sans MS"/>
                <a:sym typeface="Comic Sans MS"/>
              </a:rPr>
              <a:t>-level Diagram</a:t>
            </a:r>
            <a:endParaRPr b="1" sz="3050">
              <a:solidFill>
                <a:srgbClr val="20124D"/>
              </a:solidFill>
              <a:latin typeface="Comic Sans MS"/>
              <a:ea typeface="Comic Sans MS"/>
              <a:cs typeface="Comic Sans MS"/>
              <a:sym typeface="Comic Sans MS"/>
            </a:endParaRPr>
          </a:p>
        </p:txBody>
      </p:sp>
      <p:sp>
        <p:nvSpPr>
          <p:cNvPr id="377" name="Google Shape;377;p38"/>
          <p:cNvSpPr txBox="1"/>
          <p:nvPr/>
        </p:nvSpPr>
        <p:spPr>
          <a:xfrm>
            <a:off x="243200" y="778225"/>
            <a:ext cx="1145400" cy="483900"/>
          </a:xfrm>
          <a:prstGeom prst="rect">
            <a:avLst/>
          </a:pr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Camera Sensor</a:t>
            </a:r>
            <a:endParaRPr>
              <a:latin typeface="Calibri"/>
              <a:ea typeface="Calibri"/>
              <a:cs typeface="Calibri"/>
              <a:sym typeface="Calibri"/>
            </a:endParaRPr>
          </a:p>
        </p:txBody>
      </p:sp>
      <p:sp>
        <p:nvSpPr>
          <p:cNvPr id="378" name="Google Shape;378;p38"/>
          <p:cNvSpPr txBox="1"/>
          <p:nvPr/>
        </p:nvSpPr>
        <p:spPr>
          <a:xfrm>
            <a:off x="1677600" y="778225"/>
            <a:ext cx="1145400" cy="483900"/>
          </a:xfrm>
          <a:prstGeom prst="rect">
            <a:avLst/>
          </a:pr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Temperature </a:t>
            </a:r>
            <a:r>
              <a:rPr lang="en">
                <a:latin typeface="Calibri"/>
                <a:ea typeface="Calibri"/>
                <a:cs typeface="Calibri"/>
                <a:sym typeface="Calibri"/>
              </a:rPr>
              <a:t>Sensor</a:t>
            </a:r>
            <a:endParaRPr>
              <a:latin typeface="Calibri"/>
              <a:ea typeface="Calibri"/>
              <a:cs typeface="Calibri"/>
              <a:sym typeface="Calibri"/>
            </a:endParaRPr>
          </a:p>
        </p:txBody>
      </p:sp>
      <p:sp>
        <p:nvSpPr>
          <p:cNvPr id="379" name="Google Shape;379;p38"/>
          <p:cNvSpPr txBox="1"/>
          <p:nvPr/>
        </p:nvSpPr>
        <p:spPr>
          <a:xfrm>
            <a:off x="3111998" y="778225"/>
            <a:ext cx="1145400" cy="483900"/>
          </a:xfrm>
          <a:prstGeom prst="rect">
            <a:avLst/>
          </a:pr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Proximity Sensor</a:t>
            </a:r>
            <a:endParaRPr>
              <a:latin typeface="Calibri"/>
              <a:ea typeface="Calibri"/>
              <a:cs typeface="Calibri"/>
              <a:sym typeface="Calibri"/>
            </a:endParaRPr>
          </a:p>
        </p:txBody>
      </p:sp>
      <p:sp>
        <p:nvSpPr>
          <p:cNvPr id="380" name="Google Shape;380;p38"/>
          <p:cNvSpPr txBox="1"/>
          <p:nvPr/>
        </p:nvSpPr>
        <p:spPr>
          <a:xfrm>
            <a:off x="4546400" y="778225"/>
            <a:ext cx="1145400" cy="483900"/>
          </a:xfrm>
          <a:prstGeom prst="rect">
            <a:avLst/>
          </a:pr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Logic Circuits</a:t>
            </a:r>
            <a:endParaRPr>
              <a:latin typeface="Calibri"/>
              <a:ea typeface="Calibri"/>
              <a:cs typeface="Calibri"/>
              <a:sym typeface="Calibri"/>
            </a:endParaRPr>
          </a:p>
        </p:txBody>
      </p:sp>
      <p:sp>
        <p:nvSpPr>
          <p:cNvPr id="381" name="Google Shape;381;p38"/>
          <p:cNvSpPr txBox="1"/>
          <p:nvPr/>
        </p:nvSpPr>
        <p:spPr>
          <a:xfrm>
            <a:off x="4546400" y="1719977"/>
            <a:ext cx="1145400" cy="483900"/>
          </a:xfrm>
          <a:prstGeom prst="rect">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CD4017BE</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IC1</a:t>
            </a:r>
            <a:endParaRPr>
              <a:latin typeface="Calibri"/>
              <a:ea typeface="Calibri"/>
              <a:cs typeface="Calibri"/>
              <a:sym typeface="Calibri"/>
            </a:endParaRPr>
          </a:p>
        </p:txBody>
      </p:sp>
      <p:sp>
        <p:nvSpPr>
          <p:cNvPr id="382" name="Google Shape;382;p38"/>
          <p:cNvSpPr txBox="1"/>
          <p:nvPr/>
        </p:nvSpPr>
        <p:spPr>
          <a:xfrm>
            <a:off x="4546400" y="2661730"/>
            <a:ext cx="1145400" cy="483900"/>
          </a:xfrm>
          <a:prstGeom prst="rect">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CD4017BE</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IC2</a:t>
            </a:r>
            <a:endParaRPr>
              <a:latin typeface="Calibri"/>
              <a:ea typeface="Calibri"/>
              <a:cs typeface="Calibri"/>
              <a:sym typeface="Calibri"/>
            </a:endParaRPr>
          </a:p>
        </p:txBody>
      </p:sp>
      <p:sp>
        <p:nvSpPr>
          <p:cNvPr id="383" name="Google Shape;383;p38"/>
          <p:cNvSpPr txBox="1"/>
          <p:nvPr/>
        </p:nvSpPr>
        <p:spPr>
          <a:xfrm>
            <a:off x="4546400" y="3871237"/>
            <a:ext cx="1145400" cy="483900"/>
          </a:xfrm>
          <a:prstGeom prst="rect">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CD4017BE</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IC3</a:t>
            </a:r>
            <a:endParaRPr>
              <a:latin typeface="Calibri"/>
              <a:ea typeface="Calibri"/>
              <a:cs typeface="Calibri"/>
              <a:sym typeface="Calibri"/>
            </a:endParaRPr>
          </a:p>
        </p:txBody>
      </p:sp>
      <p:sp>
        <p:nvSpPr>
          <p:cNvPr id="384" name="Google Shape;384;p38"/>
          <p:cNvSpPr txBox="1"/>
          <p:nvPr/>
        </p:nvSpPr>
        <p:spPr>
          <a:xfrm>
            <a:off x="6121950" y="2222650"/>
            <a:ext cx="1145400" cy="4839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Motor Driver Logic 1</a:t>
            </a:r>
            <a:endParaRPr>
              <a:latin typeface="Calibri"/>
              <a:ea typeface="Calibri"/>
              <a:cs typeface="Calibri"/>
              <a:sym typeface="Calibri"/>
            </a:endParaRPr>
          </a:p>
        </p:txBody>
      </p:sp>
      <p:sp>
        <p:nvSpPr>
          <p:cNvPr id="385" name="Google Shape;385;p38"/>
          <p:cNvSpPr txBox="1"/>
          <p:nvPr/>
        </p:nvSpPr>
        <p:spPr>
          <a:xfrm>
            <a:off x="6121950" y="3871253"/>
            <a:ext cx="1145400" cy="483900"/>
          </a:xfrm>
          <a:prstGeom prst="rect">
            <a:avLst/>
          </a:pr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Motor Driver Logic 2</a:t>
            </a:r>
            <a:endParaRPr>
              <a:latin typeface="Calibri"/>
              <a:ea typeface="Calibri"/>
              <a:cs typeface="Calibri"/>
              <a:sym typeface="Calibri"/>
            </a:endParaRPr>
          </a:p>
        </p:txBody>
      </p:sp>
      <p:sp>
        <p:nvSpPr>
          <p:cNvPr id="386" name="Google Shape;386;p38"/>
          <p:cNvSpPr txBox="1"/>
          <p:nvPr/>
        </p:nvSpPr>
        <p:spPr>
          <a:xfrm>
            <a:off x="7618400" y="2222650"/>
            <a:ext cx="1145400" cy="483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Sanitizer Motor</a:t>
            </a:r>
            <a:endParaRPr>
              <a:latin typeface="Calibri"/>
              <a:ea typeface="Calibri"/>
              <a:cs typeface="Calibri"/>
              <a:sym typeface="Calibri"/>
            </a:endParaRPr>
          </a:p>
        </p:txBody>
      </p:sp>
      <p:sp>
        <p:nvSpPr>
          <p:cNvPr id="387" name="Google Shape;387;p38"/>
          <p:cNvSpPr txBox="1"/>
          <p:nvPr/>
        </p:nvSpPr>
        <p:spPr>
          <a:xfrm>
            <a:off x="7618400" y="3871253"/>
            <a:ext cx="1145400" cy="483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Gate Motor</a:t>
            </a:r>
            <a:endParaRPr>
              <a:latin typeface="Calibri"/>
              <a:ea typeface="Calibri"/>
              <a:cs typeface="Calibri"/>
              <a:sym typeface="Calibri"/>
            </a:endParaRPr>
          </a:p>
        </p:txBody>
      </p:sp>
      <p:cxnSp>
        <p:nvCxnSpPr>
          <p:cNvPr id="388" name="Google Shape;388;p38"/>
          <p:cNvCxnSpPr>
            <a:endCxn id="378" idx="1"/>
          </p:cNvCxnSpPr>
          <p:nvPr/>
        </p:nvCxnSpPr>
        <p:spPr>
          <a:xfrm>
            <a:off x="1388700" y="1020175"/>
            <a:ext cx="288900" cy="0"/>
          </a:xfrm>
          <a:prstGeom prst="straightConnector1">
            <a:avLst/>
          </a:prstGeom>
          <a:noFill/>
          <a:ln cap="flat" cmpd="sng" w="9525">
            <a:solidFill>
              <a:schemeClr val="dk2"/>
            </a:solidFill>
            <a:prstDash val="solid"/>
            <a:round/>
            <a:headEnd len="med" w="med" type="none"/>
            <a:tailEnd len="med" w="med" type="triangle"/>
          </a:ln>
        </p:spPr>
      </p:cxnSp>
      <p:cxnSp>
        <p:nvCxnSpPr>
          <p:cNvPr id="389" name="Google Shape;389;p38"/>
          <p:cNvCxnSpPr>
            <a:endCxn id="379" idx="1"/>
          </p:cNvCxnSpPr>
          <p:nvPr/>
        </p:nvCxnSpPr>
        <p:spPr>
          <a:xfrm>
            <a:off x="2823098" y="1020175"/>
            <a:ext cx="288900" cy="0"/>
          </a:xfrm>
          <a:prstGeom prst="straightConnector1">
            <a:avLst/>
          </a:prstGeom>
          <a:noFill/>
          <a:ln cap="flat" cmpd="sng" w="9525">
            <a:solidFill>
              <a:schemeClr val="dk2"/>
            </a:solidFill>
            <a:prstDash val="solid"/>
            <a:round/>
            <a:headEnd len="med" w="med" type="none"/>
            <a:tailEnd len="med" w="med" type="triangle"/>
          </a:ln>
        </p:spPr>
      </p:cxnSp>
      <p:cxnSp>
        <p:nvCxnSpPr>
          <p:cNvPr id="390" name="Google Shape;390;p38"/>
          <p:cNvCxnSpPr>
            <a:endCxn id="380" idx="1"/>
          </p:cNvCxnSpPr>
          <p:nvPr/>
        </p:nvCxnSpPr>
        <p:spPr>
          <a:xfrm>
            <a:off x="4257500" y="1020175"/>
            <a:ext cx="288900" cy="0"/>
          </a:xfrm>
          <a:prstGeom prst="straightConnector1">
            <a:avLst/>
          </a:prstGeom>
          <a:noFill/>
          <a:ln cap="flat" cmpd="sng" w="9525">
            <a:solidFill>
              <a:schemeClr val="dk2"/>
            </a:solidFill>
            <a:prstDash val="solid"/>
            <a:round/>
            <a:headEnd len="med" w="med" type="none"/>
            <a:tailEnd len="med" w="med" type="triangle"/>
          </a:ln>
        </p:spPr>
      </p:cxnSp>
      <p:cxnSp>
        <p:nvCxnSpPr>
          <p:cNvPr id="391" name="Google Shape;391;p38"/>
          <p:cNvCxnSpPr>
            <a:endCxn id="381" idx="0"/>
          </p:cNvCxnSpPr>
          <p:nvPr/>
        </p:nvCxnSpPr>
        <p:spPr>
          <a:xfrm>
            <a:off x="5119100" y="1262177"/>
            <a:ext cx="0" cy="457800"/>
          </a:xfrm>
          <a:prstGeom prst="straightConnector1">
            <a:avLst/>
          </a:prstGeom>
          <a:noFill/>
          <a:ln cap="flat" cmpd="sng" w="9525">
            <a:solidFill>
              <a:schemeClr val="dk2"/>
            </a:solidFill>
            <a:prstDash val="solid"/>
            <a:round/>
            <a:headEnd len="med" w="med" type="none"/>
            <a:tailEnd len="med" w="med" type="triangle"/>
          </a:ln>
        </p:spPr>
      </p:cxnSp>
      <p:cxnSp>
        <p:nvCxnSpPr>
          <p:cNvPr id="392" name="Google Shape;392;p38"/>
          <p:cNvCxnSpPr>
            <a:endCxn id="382" idx="0"/>
          </p:cNvCxnSpPr>
          <p:nvPr/>
        </p:nvCxnSpPr>
        <p:spPr>
          <a:xfrm>
            <a:off x="5119100" y="2203930"/>
            <a:ext cx="0" cy="457800"/>
          </a:xfrm>
          <a:prstGeom prst="straightConnector1">
            <a:avLst/>
          </a:prstGeom>
          <a:noFill/>
          <a:ln cap="flat" cmpd="sng" w="9525">
            <a:solidFill>
              <a:schemeClr val="dk2"/>
            </a:solidFill>
            <a:prstDash val="solid"/>
            <a:round/>
            <a:headEnd len="med" w="med" type="none"/>
            <a:tailEnd len="med" w="med" type="triangle"/>
          </a:ln>
        </p:spPr>
      </p:cxnSp>
      <p:cxnSp>
        <p:nvCxnSpPr>
          <p:cNvPr id="393" name="Google Shape;393;p38"/>
          <p:cNvCxnSpPr>
            <a:endCxn id="383" idx="0"/>
          </p:cNvCxnSpPr>
          <p:nvPr/>
        </p:nvCxnSpPr>
        <p:spPr>
          <a:xfrm>
            <a:off x="5119100" y="3145837"/>
            <a:ext cx="0" cy="725400"/>
          </a:xfrm>
          <a:prstGeom prst="straightConnector1">
            <a:avLst/>
          </a:prstGeom>
          <a:noFill/>
          <a:ln cap="flat" cmpd="sng" w="9525">
            <a:solidFill>
              <a:schemeClr val="dk2"/>
            </a:solidFill>
            <a:prstDash val="solid"/>
            <a:round/>
            <a:headEnd len="med" w="med" type="none"/>
            <a:tailEnd len="med" w="med" type="triangle"/>
          </a:ln>
        </p:spPr>
      </p:cxnSp>
      <p:cxnSp>
        <p:nvCxnSpPr>
          <p:cNvPr id="394" name="Google Shape;394;p38"/>
          <p:cNvCxnSpPr>
            <a:endCxn id="384" idx="0"/>
          </p:cNvCxnSpPr>
          <p:nvPr/>
        </p:nvCxnSpPr>
        <p:spPr>
          <a:xfrm>
            <a:off x="5691750" y="1961950"/>
            <a:ext cx="1002900" cy="260700"/>
          </a:xfrm>
          <a:prstGeom prst="bentConnector2">
            <a:avLst/>
          </a:prstGeom>
          <a:noFill/>
          <a:ln cap="flat" cmpd="sng" w="9525">
            <a:solidFill>
              <a:schemeClr val="dk2"/>
            </a:solidFill>
            <a:prstDash val="solid"/>
            <a:round/>
            <a:headEnd len="med" w="med" type="none"/>
            <a:tailEnd len="med" w="med" type="triangle"/>
          </a:ln>
        </p:spPr>
      </p:cxnSp>
      <p:cxnSp>
        <p:nvCxnSpPr>
          <p:cNvPr id="395" name="Google Shape;395;p38"/>
          <p:cNvCxnSpPr>
            <a:endCxn id="384" idx="2"/>
          </p:cNvCxnSpPr>
          <p:nvPr/>
        </p:nvCxnSpPr>
        <p:spPr>
          <a:xfrm flipH="1" rot="10800000">
            <a:off x="5691750" y="2706550"/>
            <a:ext cx="1002900" cy="196800"/>
          </a:xfrm>
          <a:prstGeom prst="bentConnector2">
            <a:avLst/>
          </a:prstGeom>
          <a:noFill/>
          <a:ln cap="flat" cmpd="sng" w="9525">
            <a:solidFill>
              <a:schemeClr val="dk2"/>
            </a:solidFill>
            <a:prstDash val="solid"/>
            <a:round/>
            <a:headEnd len="med" w="med" type="none"/>
            <a:tailEnd len="med" w="med" type="triangle"/>
          </a:ln>
        </p:spPr>
      </p:cxnSp>
      <p:cxnSp>
        <p:nvCxnSpPr>
          <p:cNvPr id="396" name="Google Shape;396;p38"/>
          <p:cNvCxnSpPr>
            <a:endCxn id="386" idx="1"/>
          </p:cNvCxnSpPr>
          <p:nvPr/>
        </p:nvCxnSpPr>
        <p:spPr>
          <a:xfrm>
            <a:off x="7267400" y="2464600"/>
            <a:ext cx="351000" cy="0"/>
          </a:xfrm>
          <a:prstGeom prst="straightConnector1">
            <a:avLst/>
          </a:prstGeom>
          <a:noFill/>
          <a:ln cap="flat" cmpd="sng" w="9525">
            <a:solidFill>
              <a:schemeClr val="dk2"/>
            </a:solidFill>
            <a:prstDash val="solid"/>
            <a:round/>
            <a:headEnd len="med" w="med" type="none"/>
            <a:tailEnd len="med" w="med" type="triangle"/>
          </a:ln>
        </p:spPr>
      </p:cxnSp>
      <p:cxnSp>
        <p:nvCxnSpPr>
          <p:cNvPr id="397" name="Google Shape;397;p38"/>
          <p:cNvCxnSpPr>
            <a:endCxn id="385" idx="1"/>
          </p:cNvCxnSpPr>
          <p:nvPr/>
        </p:nvCxnSpPr>
        <p:spPr>
          <a:xfrm>
            <a:off x="5691750" y="4113203"/>
            <a:ext cx="430200" cy="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38"/>
          <p:cNvCxnSpPr>
            <a:endCxn id="387" idx="1"/>
          </p:cNvCxnSpPr>
          <p:nvPr/>
        </p:nvCxnSpPr>
        <p:spPr>
          <a:xfrm>
            <a:off x="7267400" y="4113203"/>
            <a:ext cx="351000" cy="0"/>
          </a:xfrm>
          <a:prstGeom prst="straightConnector1">
            <a:avLst/>
          </a:prstGeom>
          <a:noFill/>
          <a:ln cap="flat" cmpd="sng" w="9525">
            <a:solidFill>
              <a:schemeClr val="dk2"/>
            </a:solidFill>
            <a:prstDash val="solid"/>
            <a:round/>
            <a:headEnd len="med" w="med" type="none"/>
            <a:tailEnd len="med" w="med" type="triangle"/>
          </a:ln>
        </p:spPr>
      </p:cxnSp>
      <p:sp>
        <p:nvSpPr>
          <p:cNvPr id="399" name="Google Shape;399;p38"/>
          <p:cNvSpPr txBox="1"/>
          <p:nvPr/>
        </p:nvSpPr>
        <p:spPr>
          <a:xfrm>
            <a:off x="2979225" y="2717075"/>
            <a:ext cx="1495500" cy="373200"/>
          </a:xfrm>
          <a:prstGeom prst="rect">
            <a:avLst/>
          </a:prstGeom>
          <a:gradFill>
            <a:gsLst>
              <a:gs pos="0">
                <a:srgbClr val="FFFFFF"/>
              </a:gs>
              <a:gs pos="100000">
                <a:srgbClr val="B3B3B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Counter Block</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9"/>
          <p:cNvSpPr txBox="1"/>
          <p:nvPr>
            <p:ph type="title"/>
          </p:nvPr>
        </p:nvSpPr>
        <p:spPr>
          <a:xfrm>
            <a:off x="255100" y="281550"/>
            <a:ext cx="7505700" cy="6183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chemeClr val="dk1"/>
                </a:highlight>
              </a:rPr>
              <a:t>CONCLUSION:</a:t>
            </a:r>
            <a:endParaRPr b="1">
              <a:highlight>
                <a:schemeClr val="dk1"/>
              </a:highlight>
            </a:endParaRPr>
          </a:p>
        </p:txBody>
      </p:sp>
      <p:sp>
        <p:nvSpPr>
          <p:cNvPr id="405" name="Google Shape;405;p39"/>
          <p:cNvSpPr txBox="1"/>
          <p:nvPr>
            <p:ph idx="1" type="body"/>
          </p:nvPr>
        </p:nvSpPr>
        <p:spPr>
          <a:xfrm>
            <a:off x="274500" y="899850"/>
            <a:ext cx="8595000" cy="3961500"/>
          </a:xfrm>
          <a:prstGeom prst="rect">
            <a:avLst/>
          </a:prstGeom>
        </p:spPr>
        <p:txBody>
          <a:bodyPr anchorCtr="0" anchor="t" bIns="91425" lIns="91425" spcFirstLastPara="1" rIns="91425" wrap="square" tIns="91425">
            <a:noAutofit/>
          </a:bodyPr>
          <a:lstStyle/>
          <a:p>
            <a:pPr indent="-425450" lvl="0" marL="457200" rtl="0" algn="l">
              <a:spcBef>
                <a:spcPts val="0"/>
              </a:spcBef>
              <a:spcAft>
                <a:spcPts val="0"/>
              </a:spcAft>
              <a:buSzPts val="3100"/>
              <a:buChar char="●"/>
            </a:pPr>
            <a:r>
              <a:rPr lang="en" sz="3100"/>
              <a:t>In this project,we have talked about smart home quarantine system which works on face recognition technology.</a:t>
            </a:r>
            <a:endParaRPr sz="3100"/>
          </a:p>
          <a:p>
            <a:pPr indent="-425450" lvl="0" marL="457200" rtl="0" algn="l">
              <a:spcBef>
                <a:spcPts val="0"/>
              </a:spcBef>
              <a:spcAft>
                <a:spcPts val="0"/>
              </a:spcAft>
              <a:buSzPts val="3100"/>
              <a:buChar char="●"/>
            </a:pPr>
            <a:r>
              <a:rPr lang="en" sz="3100"/>
              <a:t>We have used camera sensors for face recognition.</a:t>
            </a:r>
            <a:endParaRPr sz="3100"/>
          </a:p>
          <a:p>
            <a:pPr indent="-425450" lvl="0" marL="457200" rtl="0" algn="l">
              <a:spcBef>
                <a:spcPts val="0"/>
              </a:spcBef>
              <a:spcAft>
                <a:spcPts val="0"/>
              </a:spcAft>
              <a:buSzPts val="3100"/>
              <a:buChar char="●"/>
            </a:pPr>
            <a:r>
              <a:rPr lang="en" sz="3100"/>
              <a:t>Temperature sensors &amp; US sensors also have been used.</a:t>
            </a:r>
            <a:endParaRPr sz="3100"/>
          </a:p>
          <a:p>
            <a:pPr indent="0" lvl="0" marL="457200" rtl="0" algn="l">
              <a:spcBef>
                <a:spcPts val="1600"/>
              </a:spcBef>
              <a:spcAft>
                <a:spcPts val="1600"/>
              </a:spcAft>
              <a:buNone/>
            </a:pPr>
            <a:r>
              <a:t/>
            </a:r>
            <a:endParaRPr sz="3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6600">
                <a:solidFill>
                  <a:srgbClr val="980000"/>
                </a:solidFill>
              </a:rPr>
              <a:t> </a:t>
            </a:r>
            <a:r>
              <a:rPr b="1" lang="en" sz="7200">
                <a:solidFill>
                  <a:srgbClr val="980000"/>
                </a:solidFill>
              </a:rPr>
              <a:t>T</a:t>
            </a:r>
            <a:r>
              <a:rPr b="1" lang="en" sz="7200">
                <a:solidFill>
                  <a:srgbClr val="980000"/>
                </a:solidFill>
              </a:rPr>
              <a:t>HANK YOU !</a:t>
            </a:r>
            <a:endParaRPr b="1" sz="7200">
              <a:solidFill>
                <a:srgbClr val="980000"/>
              </a:solidFill>
            </a:endParaRPr>
          </a:p>
          <a:p>
            <a:pPr indent="0" lvl="0" marL="0" rtl="0" algn="ctr">
              <a:spcBef>
                <a:spcPts val="0"/>
              </a:spcBef>
              <a:spcAft>
                <a:spcPts val="0"/>
              </a:spcAft>
              <a:buNone/>
            </a:pPr>
            <a:r>
              <a:rPr b="1" lang="en" sz="6700">
                <a:solidFill>
                  <a:srgbClr val="980000"/>
                </a:solidFill>
              </a:rPr>
              <a: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576775" y="278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Our Journey With the Project :</a:t>
            </a:r>
            <a:endParaRPr b="1">
              <a:solidFill>
                <a:srgbClr val="980000"/>
              </a:solidFill>
            </a:endParaRPr>
          </a:p>
        </p:txBody>
      </p:sp>
      <p:sp>
        <p:nvSpPr>
          <p:cNvPr id="141" name="Google Shape;141;p15"/>
          <p:cNvSpPr txBox="1"/>
          <p:nvPr>
            <p:ph idx="1" type="body"/>
          </p:nvPr>
        </p:nvSpPr>
        <p:spPr>
          <a:xfrm>
            <a:off x="1140825" y="817375"/>
            <a:ext cx="4271400" cy="510300"/>
          </a:xfrm>
          <a:prstGeom prst="rect">
            <a:avLst/>
          </a:prstGeom>
          <a:gradFill>
            <a:gsLst>
              <a:gs pos="0">
                <a:srgbClr val="FFF6DB"/>
              </a:gs>
              <a:gs pos="100000">
                <a:srgbClr val="FAD25C"/>
              </a:gs>
            </a:gsLst>
            <a:lin ang="5400012" scaled="0"/>
          </a:grad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b="1" lang="en" sz="3050">
                <a:solidFill>
                  <a:srgbClr val="20124D"/>
                </a:solidFill>
                <a:latin typeface="Comic Sans MS"/>
                <a:ea typeface="Comic Sans MS"/>
                <a:cs typeface="Comic Sans MS"/>
                <a:sym typeface="Comic Sans MS"/>
              </a:rPr>
              <a:t>Searched on Google</a:t>
            </a:r>
            <a:endParaRPr b="1" sz="3050">
              <a:solidFill>
                <a:srgbClr val="20124D"/>
              </a:solidFill>
              <a:latin typeface="Comic Sans MS"/>
              <a:ea typeface="Comic Sans MS"/>
              <a:cs typeface="Comic Sans MS"/>
              <a:sym typeface="Comic Sans MS"/>
            </a:endParaRPr>
          </a:p>
        </p:txBody>
      </p:sp>
      <p:pic>
        <p:nvPicPr>
          <p:cNvPr id="142" name="Google Shape;142;p15" title="introVid.mp4">
            <a:hlinkClick r:id="rId3"/>
          </p:cNvPr>
          <p:cNvPicPr preferRelativeResize="0"/>
          <p:nvPr/>
        </p:nvPicPr>
        <p:blipFill>
          <a:blip r:embed="rId4">
            <a:alphaModFix/>
          </a:blip>
          <a:stretch>
            <a:fillRect/>
          </a:stretch>
        </p:blipFill>
        <p:spPr>
          <a:xfrm>
            <a:off x="2153400" y="14263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377750" y="152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Our Journey With the Project :</a:t>
            </a:r>
            <a:endParaRPr b="1">
              <a:solidFill>
                <a:srgbClr val="980000"/>
              </a:solidFill>
            </a:endParaRPr>
          </a:p>
        </p:txBody>
      </p:sp>
      <p:sp>
        <p:nvSpPr>
          <p:cNvPr id="148" name="Google Shape;148;p16"/>
          <p:cNvSpPr txBox="1"/>
          <p:nvPr>
            <p:ph idx="1" type="body"/>
          </p:nvPr>
        </p:nvSpPr>
        <p:spPr>
          <a:xfrm>
            <a:off x="2062850" y="863550"/>
            <a:ext cx="4271400" cy="510300"/>
          </a:xfrm>
          <a:prstGeom prst="rect">
            <a:avLst/>
          </a:prstGeom>
          <a:gradFill>
            <a:gsLst>
              <a:gs pos="0">
                <a:srgbClr val="FFF6DB"/>
              </a:gs>
              <a:gs pos="100000">
                <a:srgbClr val="FAD25C"/>
              </a:gs>
            </a:gsLst>
            <a:lin ang="5400012" scaled="0"/>
          </a:grad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b="1" lang="en" sz="3050">
                <a:solidFill>
                  <a:srgbClr val="20124D"/>
                </a:solidFill>
                <a:latin typeface="Comic Sans MS"/>
                <a:ea typeface="Comic Sans MS"/>
                <a:cs typeface="Comic Sans MS"/>
                <a:sym typeface="Comic Sans MS"/>
              </a:rPr>
              <a:t>Searched on Google</a:t>
            </a:r>
            <a:endParaRPr b="1" sz="3050">
              <a:solidFill>
                <a:srgbClr val="20124D"/>
              </a:solidFill>
              <a:latin typeface="Comic Sans MS"/>
              <a:ea typeface="Comic Sans MS"/>
              <a:cs typeface="Comic Sans MS"/>
              <a:sym typeface="Comic Sans MS"/>
            </a:endParaRPr>
          </a:p>
        </p:txBody>
      </p:sp>
      <p:sp>
        <p:nvSpPr>
          <p:cNvPr id="149" name="Google Shape;149;p16"/>
          <p:cNvSpPr txBox="1"/>
          <p:nvPr>
            <p:ph idx="1" type="body"/>
          </p:nvPr>
        </p:nvSpPr>
        <p:spPr>
          <a:xfrm>
            <a:off x="1110825" y="1464500"/>
            <a:ext cx="6299100" cy="510300"/>
          </a:xfrm>
          <a:prstGeom prst="rect">
            <a:avLst/>
          </a:prstGeom>
          <a:gradFill>
            <a:gsLst>
              <a:gs pos="0">
                <a:srgbClr val="FFF6DB"/>
              </a:gs>
              <a:gs pos="100000">
                <a:srgbClr val="FAD25C"/>
              </a:gs>
            </a:gsLst>
            <a:lin ang="5400012" scaled="0"/>
          </a:grad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b="1" lang="en" sz="3050">
                <a:solidFill>
                  <a:srgbClr val="20124D"/>
                </a:solidFill>
                <a:latin typeface="Comic Sans MS"/>
                <a:ea typeface="Comic Sans MS"/>
                <a:cs typeface="Comic Sans MS"/>
                <a:sym typeface="Comic Sans MS"/>
              </a:rPr>
              <a:t>Found A Relevant Project</a:t>
            </a:r>
            <a:endParaRPr b="1" sz="3050">
              <a:solidFill>
                <a:srgbClr val="20124D"/>
              </a:solidFill>
              <a:latin typeface="Comic Sans MS"/>
              <a:ea typeface="Comic Sans MS"/>
              <a:cs typeface="Comic Sans MS"/>
              <a:sym typeface="Comic Sans MS"/>
            </a:endParaRPr>
          </a:p>
        </p:txBody>
      </p:sp>
      <p:sp>
        <p:nvSpPr>
          <p:cNvPr id="150" name="Google Shape;150;p16"/>
          <p:cNvSpPr txBox="1"/>
          <p:nvPr>
            <p:ph idx="1" type="body"/>
          </p:nvPr>
        </p:nvSpPr>
        <p:spPr>
          <a:xfrm>
            <a:off x="1110825" y="2176350"/>
            <a:ext cx="6299100" cy="510300"/>
          </a:xfrm>
          <a:prstGeom prst="rect">
            <a:avLst/>
          </a:prstGeom>
          <a:gradFill>
            <a:gsLst>
              <a:gs pos="0">
                <a:srgbClr val="FFF6DB"/>
              </a:gs>
              <a:gs pos="100000">
                <a:srgbClr val="FAD25C"/>
              </a:gs>
            </a:gsLst>
            <a:lin ang="5400012" scaled="0"/>
          </a:gradFill>
          <a:ln>
            <a:noFill/>
          </a:ln>
        </p:spPr>
        <p:txBody>
          <a:bodyPr anchorCtr="0" anchor="t" bIns="91425" lIns="91425" spcFirstLastPara="1" rIns="91425" wrap="square" tIns="91425">
            <a:noAutofit/>
          </a:bodyPr>
          <a:lstStyle/>
          <a:p>
            <a:pPr indent="0" lvl="0" marL="0" rtl="0" algn="ctr">
              <a:lnSpc>
                <a:spcPct val="75000"/>
              </a:lnSpc>
              <a:spcBef>
                <a:spcPts val="0"/>
              </a:spcBef>
              <a:spcAft>
                <a:spcPts val="0"/>
              </a:spcAft>
              <a:buNone/>
            </a:pPr>
            <a:r>
              <a:rPr b="1" lang="en" sz="3050">
                <a:solidFill>
                  <a:srgbClr val="20124D"/>
                </a:solidFill>
                <a:latin typeface="Comic Sans MS"/>
                <a:ea typeface="Comic Sans MS"/>
                <a:cs typeface="Comic Sans MS"/>
                <a:sym typeface="Comic Sans MS"/>
              </a:rPr>
              <a:t> But it had Microcontrollers</a:t>
            </a:r>
            <a:endParaRPr b="1" sz="3050">
              <a:solidFill>
                <a:srgbClr val="20124D"/>
              </a:solidFill>
              <a:latin typeface="Comic Sans MS"/>
              <a:ea typeface="Comic Sans MS"/>
              <a:cs typeface="Comic Sans MS"/>
              <a:sym typeface="Comic Sans MS"/>
            </a:endParaRPr>
          </a:p>
        </p:txBody>
      </p:sp>
      <p:sp>
        <p:nvSpPr>
          <p:cNvPr id="151" name="Google Shape;151;p16"/>
          <p:cNvSpPr txBox="1"/>
          <p:nvPr>
            <p:ph idx="1" type="body"/>
          </p:nvPr>
        </p:nvSpPr>
        <p:spPr>
          <a:xfrm>
            <a:off x="1554825" y="2812225"/>
            <a:ext cx="5411100" cy="510300"/>
          </a:xfrm>
          <a:prstGeom prst="rect">
            <a:avLst/>
          </a:prstGeom>
          <a:gradFill>
            <a:gsLst>
              <a:gs pos="0">
                <a:srgbClr val="FFF6DB"/>
              </a:gs>
              <a:gs pos="100000">
                <a:srgbClr val="FAD25C"/>
              </a:gs>
            </a:gsLst>
            <a:lin ang="5400012" scaled="0"/>
          </a:gradFill>
          <a:ln>
            <a:noFill/>
          </a:ln>
        </p:spPr>
        <p:txBody>
          <a:bodyPr anchorCtr="0" anchor="t" bIns="91425" lIns="91425" spcFirstLastPara="1" rIns="91425" wrap="square" tIns="91425">
            <a:noAutofit/>
          </a:bodyPr>
          <a:lstStyle/>
          <a:p>
            <a:pPr indent="0" lvl="0" marL="0" rtl="0" algn="ctr">
              <a:lnSpc>
                <a:spcPct val="75000"/>
              </a:lnSpc>
              <a:spcBef>
                <a:spcPts val="0"/>
              </a:spcBef>
              <a:spcAft>
                <a:spcPts val="0"/>
              </a:spcAft>
              <a:buNone/>
            </a:pPr>
            <a:r>
              <a:rPr b="1" lang="en" sz="3050">
                <a:solidFill>
                  <a:srgbClr val="20124D"/>
                </a:solidFill>
                <a:latin typeface="Comic Sans MS"/>
                <a:ea typeface="Comic Sans MS"/>
                <a:cs typeface="Comic Sans MS"/>
                <a:sym typeface="Comic Sans MS"/>
              </a:rPr>
              <a:t>Sounds GOOD 😄</a:t>
            </a:r>
            <a:endParaRPr b="1" sz="3050">
              <a:solidFill>
                <a:srgbClr val="20124D"/>
              </a:solidFill>
              <a:latin typeface="Comic Sans MS"/>
              <a:ea typeface="Comic Sans MS"/>
              <a:cs typeface="Comic Sans MS"/>
              <a:sym typeface="Comic Sans MS"/>
            </a:endParaRPr>
          </a:p>
        </p:txBody>
      </p:sp>
      <p:sp>
        <p:nvSpPr>
          <p:cNvPr id="152" name="Google Shape;152;p16"/>
          <p:cNvSpPr txBox="1"/>
          <p:nvPr>
            <p:ph idx="1" type="body"/>
          </p:nvPr>
        </p:nvSpPr>
        <p:spPr>
          <a:xfrm>
            <a:off x="1110825" y="3448100"/>
            <a:ext cx="6299100" cy="1146600"/>
          </a:xfrm>
          <a:prstGeom prst="rect">
            <a:avLst/>
          </a:prstGeom>
          <a:gradFill>
            <a:gsLst>
              <a:gs pos="0">
                <a:srgbClr val="FFF6DB"/>
              </a:gs>
              <a:gs pos="100000">
                <a:srgbClr val="FAD25C"/>
              </a:gs>
            </a:gsLst>
            <a:lin ang="5400012" scaled="0"/>
          </a:gradFill>
          <a:ln>
            <a:noFill/>
          </a:ln>
        </p:spPr>
        <p:txBody>
          <a:bodyPr anchorCtr="0" anchor="t" bIns="91425" lIns="91425" spcFirstLastPara="1" rIns="91425" wrap="square" tIns="91425">
            <a:noAutofit/>
          </a:bodyPr>
          <a:lstStyle/>
          <a:p>
            <a:pPr indent="0" lvl="0" marL="0" rtl="0" algn="ctr">
              <a:lnSpc>
                <a:spcPct val="75000"/>
              </a:lnSpc>
              <a:spcBef>
                <a:spcPts val="0"/>
              </a:spcBef>
              <a:spcAft>
                <a:spcPts val="0"/>
              </a:spcAft>
              <a:buNone/>
            </a:pPr>
            <a:r>
              <a:rPr b="1" lang="en" sz="3050">
                <a:solidFill>
                  <a:srgbClr val="20124D"/>
                </a:solidFill>
                <a:latin typeface="Comic Sans MS"/>
                <a:ea typeface="Comic Sans MS"/>
                <a:cs typeface="Comic Sans MS"/>
                <a:sym typeface="Comic Sans MS"/>
              </a:rPr>
              <a:t> So Assumptions were taken  to make it easy..</a:t>
            </a:r>
            <a:endParaRPr b="1" sz="3050">
              <a:solidFill>
                <a:srgbClr val="20124D"/>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625125" y="4453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t>Assumptions :</a:t>
            </a:r>
            <a:endParaRPr b="1" sz="3700"/>
          </a:p>
        </p:txBody>
      </p:sp>
      <p:sp>
        <p:nvSpPr>
          <p:cNvPr id="158" name="Google Shape;158;p17"/>
          <p:cNvSpPr txBox="1"/>
          <p:nvPr>
            <p:ph idx="1" type="body"/>
          </p:nvPr>
        </p:nvSpPr>
        <p:spPr>
          <a:xfrm>
            <a:off x="536400" y="1216950"/>
            <a:ext cx="7505700" cy="3523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Implemented Camera using IR sensor Module.</a:t>
            </a:r>
            <a:endParaRPr sz="2400"/>
          </a:p>
          <a:p>
            <a:pPr indent="-381000" lvl="0" marL="457200" rtl="0" algn="l">
              <a:spcBef>
                <a:spcPts val="0"/>
              </a:spcBef>
              <a:spcAft>
                <a:spcPts val="0"/>
              </a:spcAft>
              <a:buSzPts val="2400"/>
              <a:buChar char="❖"/>
            </a:pPr>
            <a:r>
              <a:rPr lang="en" sz="2400"/>
              <a:t>To be recognised by camera,we assume</a:t>
            </a:r>
            <a:endParaRPr sz="2400"/>
          </a:p>
          <a:p>
            <a:pPr indent="-381000" lvl="0" marL="914400" rtl="0" algn="l">
              <a:spcBef>
                <a:spcPts val="0"/>
              </a:spcBef>
              <a:spcAft>
                <a:spcPts val="0"/>
              </a:spcAft>
              <a:buSzPts val="2400"/>
              <a:buChar char="●"/>
            </a:pPr>
            <a:r>
              <a:rPr lang="en" sz="2400"/>
              <a:t>All Family members are TALLER in height.</a:t>
            </a:r>
            <a:endParaRPr sz="2400"/>
          </a:p>
          <a:p>
            <a:pPr indent="-381000" lvl="0" marL="914400" rtl="0" algn="l">
              <a:spcBef>
                <a:spcPts val="0"/>
              </a:spcBef>
              <a:spcAft>
                <a:spcPts val="0"/>
              </a:spcAft>
              <a:buSzPts val="2400"/>
              <a:buChar char="●"/>
            </a:pPr>
            <a:r>
              <a:rPr lang="en" sz="2400"/>
              <a:t>Outsiders are SHORTER in height</a:t>
            </a:r>
            <a:endParaRPr sz="2400"/>
          </a:p>
          <a:p>
            <a:pPr indent="-381000" lvl="0" marL="457200" rtl="0" algn="l">
              <a:spcBef>
                <a:spcPts val="0"/>
              </a:spcBef>
              <a:spcAft>
                <a:spcPts val="0"/>
              </a:spcAft>
              <a:buSzPts val="2400"/>
              <a:buChar char="❖"/>
            </a:pPr>
            <a:r>
              <a:rPr lang="en" sz="2400"/>
              <a:t>Temperature sensor...</a:t>
            </a:r>
            <a:endParaRPr sz="2400"/>
          </a:p>
          <a:p>
            <a:pPr indent="-381000" lvl="0" marL="457200" rtl="0" algn="l">
              <a:spcBef>
                <a:spcPts val="0"/>
              </a:spcBef>
              <a:spcAft>
                <a:spcPts val="0"/>
              </a:spcAft>
              <a:buSzPts val="2400"/>
              <a:buChar char="❖"/>
            </a:pPr>
            <a:r>
              <a:rPr lang="en" sz="2400"/>
              <a:t>Ultrasonic sensor was implemented using IR Proximity sensor Module.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625125" y="445325"/>
            <a:ext cx="7505700" cy="7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t>What this project does:</a:t>
            </a:r>
            <a:endParaRPr b="1" sz="3700"/>
          </a:p>
        </p:txBody>
      </p:sp>
      <p:sp>
        <p:nvSpPr>
          <p:cNvPr id="164" name="Google Shape;164;p18"/>
          <p:cNvSpPr txBox="1"/>
          <p:nvPr/>
        </p:nvSpPr>
        <p:spPr>
          <a:xfrm>
            <a:off x="279675" y="2419750"/>
            <a:ext cx="437700" cy="291900"/>
          </a:xfrm>
          <a:prstGeom prst="rect">
            <a:avLst/>
          </a:pr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Cs</a:t>
            </a:r>
            <a:endParaRPr>
              <a:latin typeface="Calibri"/>
              <a:ea typeface="Calibri"/>
              <a:cs typeface="Calibri"/>
              <a:sym typeface="Calibri"/>
            </a:endParaRPr>
          </a:p>
        </p:txBody>
      </p:sp>
      <p:sp>
        <p:nvSpPr>
          <p:cNvPr id="165" name="Google Shape;165;p18"/>
          <p:cNvSpPr txBox="1"/>
          <p:nvPr/>
        </p:nvSpPr>
        <p:spPr>
          <a:xfrm>
            <a:off x="839000" y="1921225"/>
            <a:ext cx="316200" cy="291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166" name="Google Shape;166;p18"/>
          <p:cNvSpPr txBox="1"/>
          <p:nvPr/>
        </p:nvSpPr>
        <p:spPr>
          <a:xfrm>
            <a:off x="839000" y="2917425"/>
            <a:ext cx="316200" cy="291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p:txBody>
      </p:sp>
      <p:sp>
        <p:nvSpPr>
          <p:cNvPr id="167" name="Google Shape;167;p18"/>
          <p:cNvSpPr txBox="1"/>
          <p:nvPr/>
        </p:nvSpPr>
        <p:spPr>
          <a:xfrm>
            <a:off x="1514275" y="1921225"/>
            <a:ext cx="437700" cy="291900"/>
          </a:xfrm>
          <a:prstGeom prst="rect">
            <a:avLst/>
          </a:pr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T</a:t>
            </a:r>
            <a:r>
              <a:rPr lang="en">
                <a:latin typeface="Calibri"/>
                <a:ea typeface="Calibri"/>
                <a:cs typeface="Calibri"/>
                <a:sym typeface="Calibri"/>
              </a:rPr>
              <a:t>s</a:t>
            </a:r>
            <a:endParaRPr>
              <a:latin typeface="Calibri"/>
              <a:ea typeface="Calibri"/>
              <a:cs typeface="Calibri"/>
              <a:sym typeface="Calibri"/>
            </a:endParaRPr>
          </a:p>
        </p:txBody>
      </p:sp>
      <p:sp>
        <p:nvSpPr>
          <p:cNvPr id="168" name="Google Shape;168;p18"/>
          <p:cNvSpPr txBox="1"/>
          <p:nvPr/>
        </p:nvSpPr>
        <p:spPr>
          <a:xfrm>
            <a:off x="2134400" y="2298150"/>
            <a:ext cx="316200" cy="291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169" name="Google Shape;169;p18"/>
          <p:cNvSpPr txBox="1"/>
          <p:nvPr/>
        </p:nvSpPr>
        <p:spPr>
          <a:xfrm>
            <a:off x="2134400" y="1531250"/>
            <a:ext cx="316200" cy="291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p:txBody>
      </p:sp>
      <p:sp>
        <p:nvSpPr>
          <p:cNvPr id="170" name="Google Shape;170;p18"/>
          <p:cNvSpPr txBox="1"/>
          <p:nvPr/>
        </p:nvSpPr>
        <p:spPr>
          <a:xfrm>
            <a:off x="3162300" y="2917425"/>
            <a:ext cx="437700" cy="291900"/>
          </a:xfrm>
          <a:prstGeom prst="rect">
            <a:avLst/>
          </a:pr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Ps</a:t>
            </a:r>
            <a:endParaRPr>
              <a:latin typeface="Calibri"/>
              <a:ea typeface="Calibri"/>
              <a:cs typeface="Calibri"/>
              <a:sym typeface="Calibri"/>
            </a:endParaRPr>
          </a:p>
        </p:txBody>
      </p:sp>
      <p:sp>
        <p:nvSpPr>
          <p:cNvPr id="171" name="Google Shape;171;p18"/>
          <p:cNvSpPr txBox="1"/>
          <p:nvPr/>
        </p:nvSpPr>
        <p:spPr>
          <a:xfrm>
            <a:off x="3879700" y="2419750"/>
            <a:ext cx="316200" cy="291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172" name="Google Shape;172;p18"/>
          <p:cNvSpPr txBox="1"/>
          <p:nvPr/>
        </p:nvSpPr>
        <p:spPr>
          <a:xfrm>
            <a:off x="3879700" y="3301725"/>
            <a:ext cx="316200" cy="291900"/>
          </a:xfrm>
          <a:prstGeom prst="rect">
            <a:avLst/>
          </a:prstGeom>
          <a:gradFill>
            <a:gsLst>
              <a:gs pos="0">
                <a:srgbClr val="DCECD5"/>
              </a:gs>
              <a:gs pos="100000">
                <a:srgbClr val="93BC8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p:txBody>
      </p:sp>
      <p:sp>
        <p:nvSpPr>
          <p:cNvPr id="173" name="Google Shape;173;p18"/>
          <p:cNvSpPr txBox="1"/>
          <p:nvPr/>
        </p:nvSpPr>
        <p:spPr>
          <a:xfrm>
            <a:off x="6493225" y="2480625"/>
            <a:ext cx="2310300" cy="22617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Note: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Cs=1 :  Family Member</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Cs=0 :  Outsider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Ts=0 :  Temperature OK</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Ts=1 :  Temperature HIGH</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Ps=0 :  No Object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Ps=1 :  Object Found</a:t>
            </a:r>
            <a:endParaRPr>
              <a:latin typeface="Calibri"/>
              <a:ea typeface="Calibri"/>
              <a:cs typeface="Calibri"/>
              <a:sym typeface="Calibri"/>
            </a:endParaRPr>
          </a:p>
        </p:txBody>
      </p:sp>
      <p:cxnSp>
        <p:nvCxnSpPr>
          <p:cNvPr id="174" name="Google Shape;174;p18"/>
          <p:cNvCxnSpPr>
            <a:endCxn id="165" idx="2"/>
          </p:cNvCxnSpPr>
          <p:nvPr/>
        </p:nvCxnSpPr>
        <p:spPr>
          <a:xfrm flipH="1" rot="10800000">
            <a:off x="717500" y="2213125"/>
            <a:ext cx="279600" cy="3525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18"/>
          <p:cNvCxnSpPr>
            <a:endCxn id="166" idx="0"/>
          </p:cNvCxnSpPr>
          <p:nvPr/>
        </p:nvCxnSpPr>
        <p:spPr>
          <a:xfrm>
            <a:off x="717500" y="2565825"/>
            <a:ext cx="279600" cy="3516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18"/>
          <p:cNvCxnSpPr>
            <a:endCxn id="167" idx="1"/>
          </p:cNvCxnSpPr>
          <p:nvPr/>
        </p:nvCxnSpPr>
        <p:spPr>
          <a:xfrm>
            <a:off x="1155175" y="2067175"/>
            <a:ext cx="359100" cy="0"/>
          </a:xfrm>
          <a:prstGeom prst="straightConnector1">
            <a:avLst/>
          </a:prstGeom>
          <a:noFill/>
          <a:ln cap="flat" cmpd="sng" w="19050">
            <a:solidFill>
              <a:schemeClr val="dk2"/>
            </a:solidFill>
            <a:prstDash val="solid"/>
            <a:round/>
            <a:headEnd len="med" w="med" type="none"/>
            <a:tailEnd len="med" w="med" type="triangle"/>
          </a:ln>
        </p:spPr>
      </p:cxnSp>
      <p:cxnSp>
        <p:nvCxnSpPr>
          <p:cNvPr id="177" name="Google Shape;177;p18"/>
          <p:cNvCxnSpPr>
            <a:endCxn id="169" idx="2"/>
          </p:cNvCxnSpPr>
          <p:nvPr/>
        </p:nvCxnSpPr>
        <p:spPr>
          <a:xfrm flipH="1" rot="10800000">
            <a:off x="1952000" y="1823150"/>
            <a:ext cx="340500" cy="2439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18"/>
          <p:cNvCxnSpPr>
            <a:endCxn id="168" idx="0"/>
          </p:cNvCxnSpPr>
          <p:nvPr/>
        </p:nvCxnSpPr>
        <p:spPr>
          <a:xfrm>
            <a:off x="1952000" y="2067150"/>
            <a:ext cx="340500" cy="2310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18"/>
          <p:cNvCxnSpPr>
            <a:endCxn id="170" idx="0"/>
          </p:cNvCxnSpPr>
          <p:nvPr/>
        </p:nvCxnSpPr>
        <p:spPr>
          <a:xfrm>
            <a:off x="2450550" y="2444025"/>
            <a:ext cx="930600" cy="473400"/>
          </a:xfrm>
          <a:prstGeom prst="bentConnector2">
            <a:avLst/>
          </a:prstGeom>
          <a:noFill/>
          <a:ln cap="flat" cmpd="sng" w="19050">
            <a:solidFill>
              <a:schemeClr val="dk2"/>
            </a:solidFill>
            <a:prstDash val="solid"/>
            <a:round/>
            <a:headEnd len="med" w="med" type="none"/>
            <a:tailEnd len="med" w="med" type="triangle"/>
          </a:ln>
        </p:spPr>
      </p:cxnSp>
      <p:cxnSp>
        <p:nvCxnSpPr>
          <p:cNvPr id="180" name="Google Shape;180;p18"/>
          <p:cNvCxnSpPr>
            <a:endCxn id="170" idx="1"/>
          </p:cNvCxnSpPr>
          <p:nvPr/>
        </p:nvCxnSpPr>
        <p:spPr>
          <a:xfrm>
            <a:off x="1155300" y="3063375"/>
            <a:ext cx="2007000" cy="0"/>
          </a:xfrm>
          <a:prstGeom prst="straightConnector1">
            <a:avLst/>
          </a:prstGeom>
          <a:noFill/>
          <a:ln cap="flat" cmpd="sng" w="19050">
            <a:solidFill>
              <a:schemeClr val="dk2"/>
            </a:solidFill>
            <a:prstDash val="solid"/>
            <a:round/>
            <a:headEnd len="med" w="med" type="none"/>
            <a:tailEnd len="med" w="med" type="triangle"/>
          </a:ln>
        </p:spPr>
      </p:cxnSp>
      <p:cxnSp>
        <p:nvCxnSpPr>
          <p:cNvPr id="181" name="Google Shape;181;p18"/>
          <p:cNvCxnSpPr>
            <a:endCxn id="171" idx="2"/>
          </p:cNvCxnSpPr>
          <p:nvPr/>
        </p:nvCxnSpPr>
        <p:spPr>
          <a:xfrm flipH="1" rot="10800000">
            <a:off x="3600100" y="2711650"/>
            <a:ext cx="437700" cy="3516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18"/>
          <p:cNvCxnSpPr>
            <a:endCxn id="172" idx="0"/>
          </p:cNvCxnSpPr>
          <p:nvPr/>
        </p:nvCxnSpPr>
        <p:spPr>
          <a:xfrm>
            <a:off x="3600100" y="3063225"/>
            <a:ext cx="437700" cy="2385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18"/>
          <p:cNvSpPr txBox="1"/>
          <p:nvPr/>
        </p:nvSpPr>
        <p:spPr>
          <a:xfrm>
            <a:off x="2942800" y="1500950"/>
            <a:ext cx="1253100" cy="352500"/>
          </a:xfrm>
          <a:prstGeom prst="rect">
            <a:avLst/>
          </a:prstGeom>
          <a:gradFill>
            <a:gsLst>
              <a:gs pos="0">
                <a:srgbClr val="DCECD5"/>
              </a:gs>
              <a:gs pos="100000">
                <a:srgbClr val="93BC8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Buzz Alarm</a:t>
            </a:r>
            <a:endParaRPr>
              <a:latin typeface="Calibri"/>
              <a:ea typeface="Calibri"/>
              <a:cs typeface="Calibri"/>
              <a:sym typeface="Calibri"/>
            </a:endParaRPr>
          </a:p>
        </p:txBody>
      </p:sp>
      <p:cxnSp>
        <p:nvCxnSpPr>
          <p:cNvPr id="184" name="Google Shape;184;p18"/>
          <p:cNvCxnSpPr>
            <a:endCxn id="183" idx="1"/>
          </p:cNvCxnSpPr>
          <p:nvPr/>
        </p:nvCxnSpPr>
        <p:spPr>
          <a:xfrm>
            <a:off x="2450500" y="1677200"/>
            <a:ext cx="492300" cy="0"/>
          </a:xfrm>
          <a:prstGeom prst="straightConnector1">
            <a:avLst/>
          </a:prstGeom>
          <a:noFill/>
          <a:ln cap="flat" cmpd="sng" w="19050">
            <a:solidFill>
              <a:schemeClr val="dk2"/>
            </a:solidFill>
            <a:prstDash val="solid"/>
            <a:round/>
            <a:headEnd len="med" w="med" type="none"/>
            <a:tailEnd len="med" w="med" type="triangle"/>
          </a:ln>
        </p:spPr>
      </p:cxnSp>
      <p:sp>
        <p:nvSpPr>
          <p:cNvPr id="185" name="Google Shape;185;p18"/>
          <p:cNvSpPr txBox="1"/>
          <p:nvPr/>
        </p:nvSpPr>
        <p:spPr>
          <a:xfrm>
            <a:off x="4638950" y="3210975"/>
            <a:ext cx="1253100" cy="473400"/>
          </a:xfrm>
          <a:prstGeom prst="rect">
            <a:avLst/>
          </a:prstGeom>
          <a:gradFill>
            <a:gsLst>
              <a:gs pos="0">
                <a:srgbClr val="DCECD5"/>
              </a:gs>
              <a:gs pos="100000">
                <a:srgbClr val="93BC8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Sanitizer ON for 30 sec.</a:t>
            </a:r>
            <a:endParaRPr>
              <a:latin typeface="Calibri"/>
              <a:ea typeface="Calibri"/>
              <a:cs typeface="Calibri"/>
              <a:sym typeface="Calibri"/>
            </a:endParaRPr>
          </a:p>
        </p:txBody>
      </p:sp>
      <p:cxnSp>
        <p:nvCxnSpPr>
          <p:cNvPr id="186" name="Google Shape;186;p18"/>
          <p:cNvCxnSpPr>
            <a:endCxn id="185" idx="1"/>
          </p:cNvCxnSpPr>
          <p:nvPr/>
        </p:nvCxnSpPr>
        <p:spPr>
          <a:xfrm>
            <a:off x="4195850" y="3447675"/>
            <a:ext cx="4431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234300" y="335750"/>
            <a:ext cx="6240900" cy="7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How Camera Sensor is Working ?</a:t>
            </a:r>
            <a:endParaRPr b="1"/>
          </a:p>
        </p:txBody>
      </p:sp>
      <p:sp>
        <p:nvSpPr>
          <p:cNvPr id="192" name="Google Shape;192;p19"/>
          <p:cNvSpPr txBox="1"/>
          <p:nvPr>
            <p:ph idx="1" type="body"/>
          </p:nvPr>
        </p:nvSpPr>
        <p:spPr>
          <a:xfrm>
            <a:off x="166975" y="1047950"/>
            <a:ext cx="8675400" cy="3786900"/>
          </a:xfrm>
          <a:prstGeom prst="rect">
            <a:avLst/>
          </a:prstGeom>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highlight>
                  <a:srgbClr val="000000"/>
                </a:highlight>
              </a:rPr>
              <a:t> </a:t>
            </a:r>
            <a:endParaRPr>
              <a:highlight>
                <a:srgbClr val="000000"/>
              </a:highlight>
            </a:endParaRPr>
          </a:p>
        </p:txBody>
      </p:sp>
      <p:sp>
        <p:nvSpPr>
          <p:cNvPr id="193" name="Google Shape;193;p19"/>
          <p:cNvSpPr/>
          <p:nvPr/>
        </p:nvSpPr>
        <p:spPr>
          <a:xfrm>
            <a:off x="658050" y="3612525"/>
            <a:ext cx="5962700" cy="483475"/>
          </a:xfrm>
          <a:custGeom>
            <a:rect b="b" l="l" r="r" t="t"/>
            <a:pathLst>
              <a:path extrusionOk="0" h="19339" w="238508">
                <a:moveTo>
                  <a:pt x="23636" y="1075"/>
                </a:moveTo>
                <a:lnTo>
                  <a:pt x="221855" y="0"/>
                </a:lnTo>
                <a:lnTo>
                  <a:pt x="238508" y="0"/>
                </a:lnTo>
                <a:lnTo>
                  <a:pt x="216483" y="17190"/>
                </a:lnTo>
                <a:lnTo>
                  <a:pt x="0" y="19339"/>
                </a:lnTo>
                <a:close/>
              </a:path>
            </a:pathLst>
          </a:custGeom>
          <a:solidFill>
            <a:schemeClr val="lt2"/>
          </a:solidFill>
          <a:ln cap="flat" cmpd="sng" w="9525">
            <a:solidFill>
              <a:schemeClr val="dk2"/>
            </a:solidFill>
            <a:prstDash val="solid"/>
            <a:round/>
            <a:headEnd len="med" w="med" type="none"/>
            <a:tailEnd len="med" w="med" type="none"/>
          </a:ln>
        </p:spPr>
      </p:sp>
      <p:sp>
        <p:nvSpPr>
          <p:cNvPr id="194" name="Google Shape;194;p19"/>
          <p:cNvSpPr/>
          <p:nvPr/>
        </p:nvSpPr>
        <p:spPr>
          <a:xfrm>
            <a:off x="1571150" y="1611550"/>
            <a:ext cx="698400" cy="2189100"/>
          </a:xfrm>
          <a:prstGeom prst="rect">
            <a:avLst/>
          </a:prstGeom>
          <a:solidFill>
            <a:srgbClr val="93C47D"/>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9900"/>
              </a:highlight>
            </a:endParaRPr>
          </a:p>
        </p:txBody>
      </p:sp>
      <p:sp>
        <p:nvSpPr>
          <p:cNvPr id="195" name="Google Shape;195;p19"/>
          <p:cNvSpPr/>
          <p:nvPr/>
        </p:nvSpPr>
        <p:spPr>
          <a:xfrm>
            <a:off x="5191650" y="2659150"/>
            <a:ext cx="546000" cy="1141500"/>
          </a:xfrm>
          <a:prstGeom prst="rect">
            <a:avLst/>
          </a:prstGeom>
          <a:solidFill>
            <a:srgbClr val="93C47D"/>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9900"/>
              </a:highlight>
            </a:endParaRPr>
          </a:p>
        </p:txBody>
      </p:sp>
      <p:pic>
        <p:nvPicPr>
          <p:cNvPr id="196" name="Google Shape;196;p19"/>
          <p:cNvPicPr preferRelativeResize="0"/>
          <p:nvPr/>
        </p:nvPicPr>
        <p:blipFill>
          <a:blip r:embed="rId3">
            <a:alphaModFix/>
          </a:blip>
          <a:stretch>
            <a:fillRect/>
          </a:stretch>
        </p:blipFill>
        <p:spPr>
          <a:xfrm>
            <a:off x="6798575" y="1141587"/>
            <a:ext cx="910475" cy="966925"/>
          </a:xfrm>
          <a:prstGeom prst="rect">
            <a:avLst/>
          </a:prstGeom>
          <a:noFill/>
          <a:ln>
            <a:noFill/>
          </a:ln>
          <a:effectLst>
            <a:outerShdw blurRad="57150" rotWithShape="0" algn="bl" dir="5400000" dist="19050">
              <a:srgbClr val="000000">
                <a:alpha val="50000"/>
              </a:srgbClr>
            </a:outerShdw>
          </a:effectLst>
        </p:spPr>
      </p:pic>
      <p:cxnSp>
        <p:nvCxnSpPr>
          <p:cNvPr id="197" name="Google Shape;197;p19"/>
          <p:cNvCxnSpPr>
            <a:stCxn id="196" idx="1"/>
          </p:cNvCxnSpPr>
          <p:nvPr/>
        </p:nvCxnSpPr>
        <p:spPr>
          <a:xfrm rot="10800000">
            <a:off x="2309975" y="1611850"/>
            <a:ext cx="4488600" cy="132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198" name="Google Shape;198;p19"/>
          <p:cNvSpPr txBox="1"/>
          <p:nvPr/>
        </p:nvSpPr>
        <p:spPr>
          <a:xfrm>
            <a:off x="1020500" y="3693063"/>
            <a:ext cx="1799700" cy="59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900">
                <a:solidFill>
                  <a:srgbClr val="0000FF"/>
                </a:solidFill>
                <a:latin typeface="Calibri"/>
                <a:ea typeface="Calibri"/>
                <a:cs typeface="Calibri"/>
                <a:sym typeface="Calibri"/>
              </a:rPr>
              <a:t>Family Member</a:t>
            </a:r>
            <a:endParaRPr b="1" i="1" sz="1900">
              <a:solidFill>
                <a:srgbClr val="0000FF"/>
              </a:solidFill>
              <a:latin typeface="Calibri"/>
              <a:ea typeface="Calibri"/>
              <a:cs typeface="Calibri"/>
              <a:sym typeface="Calibri"/>
            </a:endParaRPr>
          </a:p>
        </p:txBody>
      </p:sp>
      <p:sp>
        <p:nvSpPr>
          <p:cNvPr id="199" name="Google Shape;199;p19"/>
          <p:cNvSpPr txBox="1"/>
          <p:nvPr/>
        </p:nvSpPr>
        <p:spPr>
          <a:xfrm>
            <a:off x="4811850" y="3619363"/>
            <a:ext cx="13056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rgbClr val="FF0000"/>
                </a:solidFill>
                <a:latin typeface="Calibri"/>
                <a:ea typeface="Calibri"/>
                <a:cs typeface="Calibri"/>
                <a:sym typeface="Calibri"/>
              </a:rPr>
              <a:t>Outsider </a:t>
            </a:r>
            <a:endParaRPr b="1" i="1" sz="21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219600" y="324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Temperature Sensor is Working ?</a:t>
            </a:r>
            <a:endParaRPr b="1"/>
          </a:p>
        </p:txBody>
      </p:sp>
      <p:sp>
        <p:nvSpPr>
          <p:cNvPr id="205" name="Google Shape;205;p20"/>
          <p:cNvSpPr txBox="1"/>
          <p:nvPr>
            <p:ph idx="1" type="body"/>
          </p:nvPr>
        </p:nvSpPr>
        <p:spPr>
          <a:xfrm>
            <a:off x="232500" y="1322200"/>
            <a:ext cx="8679000" cy="309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06" name="Google Shape;206;p20"/>
          <p:cNvPicPr preferRelativeResize="0"/>
          <p:nvPr/>
        </p:nvPicPr>
        <p:blipFill>
          <a:blip r:embed="rId3">
            <a:alphaModFix/>
          </a:blip>
          <a:stretch>
            <a:fillRect/>
          </a:stretch>
        </p:blipFill>
        <p:spPr>
          <a:xfrm>
            <a:off x="930875" y="1986400"/>
            <a:ext cx="1356875" cy="585350"/>
          </a:xfrm>
          <a:prstGeom prst="rect">
            <a:avLst/>
          </a:prstGeom>
          <a:noFill/>
          <a:ln>
            <a:noFill/>
          </a:ln>
        </p:spPr>
      </p:pic>
      <p:pic>
        <p:nvPicPr>
          <p:cNvPr id="207" name="Google Shape;207;p20"/>
          <p:cNvPicPr preferRelativeResize="0"/>
          <p:nvPr/>
        </p:nvPicPr>
        <p:blipFill>
          <a:blip r:embed="rId4">
            <a:alphaModFix/>
          </a:blip>
          <a:stretch>
            <a:fillRect/>
          </a:stretch>
        </p:blipFill>
        <p:spPr>
          <a:xfrm>
            <a:off x="2840000" y="1730100"/>
            <a:ext cx="3960174" cy="1961875"/>
          </a:xfrm>
          <a:prstGeom prst="rect">
            <a:avLst/>
          </a:prstGeom>
          <a:noFill/>
          <a:ln>
            <a:noFill/>
          </a:ln>
        </p:spPr>
      </p:pic>
      <p:cxnSp>
        <p:nvCxnSpPr>
          <p:cNvPr id="208" name="Google Shape;208;p20"/>
          <p:cNvCxnSpPr>
            <a:stCxn id="206" idx="3"/>
          </p:cNvCxnSpPr>
          <p:nvPr/>
        </p:nvCxnSpPr>
        <p:spPr>
          <a:xfrm>
            <a:off x="2287750" y="2279075"/>
            <a:ext cx="836400" cy="1980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0"/>
          <p:cNvCxnSpPr/>
          <p:nvPr/>
        </p:nvCxnSpPr>
        <p:spPr>
          <a:xfrm flipH="1" rot="10800000">
            <a:off x="6800174" y="1751337"/>
            <a:ext cx="615300" cy="9597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0"/>
          <p:cNvCxnSpPr>
            <a:endCxn id="207" idx="1"/>
          </p:cNvCxnSpPr>
          <p:nvPr/>
        </p:nvCxnSpPr>
        <p:spPr>
          <a:xfrm flipH="1" rot="10800000">
            <a:off x="2256200" y="2711037"/>
            <a:ext cx="583800" cy="9177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0"/>
          <p:cNvCxnSpPr/>
          <p:nvPr/>
        </p:nvCxnSpPr>
        <p:spPr>
          <a:xfrm>
            <a:off x="6800174" y="2711037"/>
            <a:ext cx="599400" cy="9177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20"/>
          <p:cNvSpPr txBox="1"/>
          <p:nvPr/>
        </p:nvSpPr>
        <p:spPr>
          <a:xfrm>
            <a:off x="7415475" y="1322200"/>
            <a:ext cx="11202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3000">
                <a:solidFill>
                  <a:srgbClr val="00FF00"/>
                </a:solidFill>
                <a:latin typeface="Calibri"/>
                <a:ea typeface="Calibri"/>
                <a:cs typeface="Calibri"/>
                <a:sym typeface="Calibri"/>
              </a:rPr>
              <a:t>HIGH</a:t>
            </a:r>
            <a:endParaRPr b="1" i="1" sz="3800">
              <a:solidFill>
                <a:srgbClr val="00FF00"/>
              </a:solidFill>
              <a:latin typeface="Calibri"/>
              <a:ea typeface="Calibri"/>
              <a:cs typeface="Calibri"/>
              <a:sym typeface="Calibri"/>
            </a:endParaRPr>
          </a:p>
        </p:txBody>
      </p:sp>
      <p:sp>
        <p:nvSpPr>
          <p:cNvPr id="213" name="Google Shape;213;p20"/>
          <p:cNvSpPr txBox="1"/>
          <p:nvPr/>
        </p:nvSpPr>
        <p:spPr>
          <a:xfrm>
            <a:off x="7510150" y="3471075"/>
            <a:ext cx="1025400" cy="5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0000"/>
                </a:solidFill>
                <a:latin typeface="Calibri"/>
                <a:ea typeface="Calibri"/>
                <a:cs typeface="Calibri"/>
                <a:sym typeface="Calibri"/>
              </a:rPr>
              <a:t>LOW</a:t>
            </a:r>
            <a:endParaRPr sz="2100">
              <a:solidFill>
                <a:srgbClr val="FF0000"/>
              </a:solidFill>
              <a:latin typeface="Calibri"/>
              <a:ea typeface="Calibri"/>
              <a:cs typeface="Calibri"/>
              <a:sym typeface="Calibri"/>
            </a:endParaRPr>
          </a:p>
        </p:txBody>
      </p:sp>
      <p:sp>
        <p:nvSpPr>
          <p:cNvPr id="214" name="Google Shape;214;p20"/>
          <p:cNvSpPr txBox="1"/>
          <p:nvPr/>
        </p:nvSpPr>
        <p:spPr>
          <a:xfrm>
            <a:off x="1073725" y="3397650"/>
            <a:ext cx="13569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0000"/>
                </a:solidFill>
                <a:latin typeface="Calibri"/>
                <a:ea typeface="Calibri"/>
                <a:cs typeface="Calibri"/>
                <a:sym typeface="Calibri"/>
              </a:rPr>
              <a:t>NO FLAME</a:t>
            </a:r>
            <a:endParaRPr sz="1800">
              <a:solidFill>
                <a:srgbClr val="CC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251150" y="261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Proximity sensor is working ?</a:t>
            </a:r>
            <a:endParaRPr b="1"/>
          </a:p>
        </p:txBody>
      </p:sp>
      <p:sp>
        <p:nvSpPr>
          <p:cNvPr id="220" name="Google Shape;220;p21"/>
          <p:cNvSpPr txBox="1"/>
          <p:nvPr>
            <p:ph idx="1" type="body"/>
          </p:nvPr>
        </p:nvSpPr>
        <p:spPr>
          <a:xfrm>
            <a:off x="251150" y="915100"/>
            <a:ext cx="8663100" cy="407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21" name="Google Shape;221;p21"/>
          <p:cNvPicPr preferRelativeResize="0"/>
          <p:nvPr/>
        </p:nvPicPr>
        <p:blipFill>
          <a:blip r:embed="rId3">
            <a:alphaModFix/>
          </a:blip>
          <a:stretch>
            <a:fillRect/>
          </a:stretch>
        </p:blipFill>
        <p:spPr>
          <a:xfrm>
            <a:off x="744125" y="915100"/>
            <a:ext cx="7677150" cy="301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