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5075" cx="9144000"/>
  <p:notesSz cx="6858000" cy="9144000"/>
  <p:embeddedFontLst>
    <p:embeddedFont>
      <p:font typeface="Nunito SemiBold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Teko"/>
      <p:regular r:id="rId35"/>
      <p:bold r:id="rId36"/>
    </p:embeddedFont>
    <p:embeddedFont>
      <p:font typeface="Nuni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98">
          <p15:clr>
            <a:srgbClr val="000000"/>
          </p15:clr>
        </p15:guide>
        <p15:guide id="2" pos="404">
          <p15:clr>
            <a:srgbClr val="000000"/>
          </p15:clr>
        </p15:guide>
        <p15:guide id="3" pos="3935">
          <p15:clr>
            <a:srgbClr val="9AA0A6"/>
          </p15:clr>
        </p15:guide>
        <p15:guide id="4" orient="horz" pos="1406">
          <p15:clr>
            <a:srgbClr val="9AA0A6"/>
          </p15:clr>
        </p15:guide>
        <p15:guide id="5" orient="horz" pos="1705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3" roundtripDataSignature="AMtx7mgHEKay/jXkBuPtef1A4gBEtivO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98" orient="horz"/>
        <p:guide pos="404"/>
        <p:guide pos="3935"/>
        <p:guide pos="1406" orient="horz"/>
        <p:guide pos="170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SemiBold-bold.fntdata"/><Relationship Id="rId27" Type="http://schemas.openxmlformats.org/officeDocument/2006/relationships/font" Target="fonts/Nunito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Nunito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Tek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font" Target="fonts/Teko-bold.fntdata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 txBox="1"/>
          <p:nvPr>
            <p:ph idx="3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10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11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12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13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14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15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16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17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p18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p19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925" y="685800"/>
            <a:ext cx="4570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560" name="Google Shape;560;p20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1" name="Google Shape;5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2" name="Google Shape;562;p20:notes"/>
          <p:cNvSpPr txBox="1"/>
          <p:nvPr>
            <p:ph idx="3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9" name="Google Shape;579;p21:notes"/>
          <p:cNvSpPr/>
          <p:nvPr>
            <p:ph idx="2" type="sldImg"/>
          </p:nvPr>
        </p:nvSpPr>
        <p:spPr>
          <a:xfrm>
            <a:off x="1143925" y="685800"/>
            <a:ext cx="457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7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8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9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 txBox="1"/>
          <p:nvPr>
            <p:ph idx="12" type="sldNum"/>
          </p:nvPr>
        </p:nvSpPr>
        <p:spPr>
          <a:xfrm>
            <a:off x="8390734" y="45450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/>
          <p:nvPr/>
        </p:nvSpPr>
        <p:spPr>
          <a:xfrm>
            <a:off x="31" y="2825365"/>
            <a:ext cx="7370400" cy="2319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2"/>
          <p:cNvSpPr/>
          <p:nvPr/>
        </p:nvSpPr>
        <p:spPr>
          <a:xfrm flipH="1">
            <a:off x="3582600" y="1551175"/>
            <a:ext cx="5561400" cy="359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2"/>
          <p:cNvSpPr/>
          <p:nvPr/>
        </p:nvSpPr>
        <p:spPr>
          <a:xfrm>
            <a:off x="203225" y="206313"/>
            <a:ext cx="8737500" cy="473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2"/>
          <p:cNvSpPr txBox="1"/>
          <p:nvPr>
            <p:ph idx="1" type="body"/>
          </p:nvPr>
        </p:nvSpPr>
        <p:spPr>
          <a:xfrm>
            <a:off x="328025" y="4164775"/>
            <a:ext cx="74151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5" name="Google Shape;115;p32"/>
          <p:cNvSpPr txBox="1"/>
          <p:nvPr>
            <p:ph idx="12" type="sldNum"/>
          </p:nvPr>
        </p:nvSpPr>
        <p:spPr>
          <a:xfrm>
            <a:off x="8390734" y="45450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/>
          <p:nvPr/>
        </p:nvSpPr>
        <p:spPr>
          <a:xfrm flipH="1">
            <a:off x="5569200" y="2834943"/>
            <a:ext cx="3574800" cy="2310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33"/>
          <p:cNvGrpSpPr/>
          <p:nvPr/>
        </p:nvGrpSpPr>
        <p:grpSpPr>
          <a:xfrm>
            <a:off x="5959222" y="4120838"/>
            <a:ext cx="2520951" cy="1024510"/>
            <a:chOff x="6917201" y="0"/>
            <a:chExt cx="2227777" cy="863400"/>
          </a:xfrm>
        </p:grpSpPr>
        <p:sp>
          <p:nvSpPr>
            <p:cNvPr id="119" name="Google Shape;119;p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33"/>
          <p:cNvGrpSpPr/>
          <p:nvPr/>
        </p:nvGrpSpPr>
        <p:grpSpPr>
          <a:xfrm>
            <a:off x="199149" y="2"/>
            <a:ext cx="2795413" cy="1083653"/>
            <a:chOff x="6917201" y="0"/>
            <a:chExt cx="2227777" cy="863400"/>
          </a:xfrm>
        </p:grpSpPr>
        <p:sp>
          <p:nvSpPr>
            <p:cNvPr id="123" name="Google Shape;123;p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33"/>
          <p:cNvSpPr txBox="1"/>
          <p:nvPr>
            <p:ph hasCustomPrompt="1" type="title"/>
          </p:nvPr>
        </p:nvSpPr>
        <p:spPr>
          <a:xfrm>
            <a:off x="1385850" y="1384274"/>
            <a:ext cx="63723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385850" y="2864727"/>
            <a:ext cx="6372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8390734" y="45450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/>
          <p:nvPr/>
        </p:nvSpPr>
        <p:spPr>
          <a:xfrm flipH="1">
            <a:off x="3582600" y="1551175"/>
            <a:ext cx="5561400" cy="359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4"/>
          <p:cNvSpPr/>
          <p:nvPr/>
        </p:nvSpPr>
        <p:spPr>
          <a:xfrm>
            <a:off x="31" y="2825365"/>
            <a:ext cx="7370400" cy="2319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4"/>
          <p:cNvSpPr/>
          <p:nvPr/>
        </p:nvSpPr>
        <p:spPr>
          <a:xfrm>
            <a:off x="203225" y="206313"/>
            <a:ext cx="8737500" cy="473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4"/>
          <p:cNvSpPr txBox="1"/>
          <p:nvPr>
            <p:ph type="title"/>
          </p:nvPr>
        </p:nvSpPr>
        <p:spPr>
          <a:xfrm>
            <a:off x="819150" y="845859"/>
            <a:ext cx="75057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819150" y="1991335"/>
            <a:ext cx="7505700" cy="24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390734" y="45450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/>
          <p:nvPr/>
        </p:nvSpPr>
        <p:spPr>
          <a:xfrm>
            <a:off x="31" y="2825365"/>
            <a:ext cx="7370400" cy="231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5"/>
          <p:cNvSpPr/>
          <p:nvPr/>
        </p:nvSpPr>
        <p:spPr>
          <a:xfrm flipH="1">
            <a:off x="3582600" y="1551175"/>
            <a:ext cx="5561400" cy="3594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5"/>
          <p:cNvSpPr/>
          <p:nvPr/>
        </p:nvSpPr>
        <p:spPr>
          <a:xfrm rot="10800000">
            <a:off x="5058905" y="29"/>
            <a:ext cx="4085100" cy="205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5"/>
          <p:cNvSpPr/>
          <p:nvPr/>
        </p:nvSpPr>
        <p:spPr>
          <a:xfrm>
            <a:off x="203275" y="206313"/>
            <a:ext cx="8737500" cy="473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5"/>
          <p:cNvGrpSpPr/>
          <p:nvPr/>
        </p:nvGrpSpPr>
        <p:grpSpPr>
          <a:xfrm>
            <a:off x="255200" y="593"/>
            <a:ext cx="2250363" cy="1044613"/>
            <a:chOff x="255200" y="592"/>
            <a:chExt cx="2250363" cy="1044300"/>
          </a:xfrm>
        </p:grpSpPr>
        <p:sp>
          <p:nvSpPr>
            <p:cNvPr id="29" name="Google Shape;29;p2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5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5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25"/>
          <p:cNvGrpSpPr/>
          <p:nvPr/>
        </p:nvGrpSpPr>
        <p:grpSpPr>
          <a:xfrm>
            <a:off x="905395" y="593"/>
            <a:ext cx="2250363" cy="1044613"/>
            <a:chOff x="905395" y="592"/>
            <a:chExt cx="2250363" cy="1044300"/>
          </a:xfrm>
        </p:grpSpPr>
        <p:sp>
          <p:nvSpPr>
            <p:cNvPr id="33" name="Google Shape;33;p25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5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25"/>
          <p:cNvGrpSpPr/>
          <p:nvPr/>
        </p:nvGrpSpPr>
        <p:grpSpPr>
          <a:xfrm>
            <a:off x="7057468" y="5090"/>
            <a:ext cx="1851282" cy="752367"/>
            <a:chOff x="6917201" y="0"/>
            <a:chExt cx="2227777" cy="863400"/>
          </a:xfrm>
        </p:grpSpPr>
        <p:sp>
          <p:nvSpPr>
            <p:cNvPr id="37" name="Google Shape;37;p2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25"/>
          <p:cNvGrpSpPr/>
          <p:nvPr/>
        </p:nvGrpSpPr>
        <p:grpSpPr>
          <a:xfrm>
            <a:off x="6553032" y="4219143"/>
            <a:ext cx="2389068" cy="925997"/>
            <a:chOff x="6917201" y="0"/>
            <a:chExt cx="2227777" cy="863400"/>
          </a:xfrm>
        </p:grpSpPr>
        <p:sp>
          <p:nvSpPr>
            <p:cNvPr id="41" name="Google Shape;41;p2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25"/>
          <p:cNvGrpSpPr/>
          <p:nvPr/>
        </p:nvGrpSpPr>
        <p:grpSpPr>
          <a:xfrm>
            <a:off x="199149" y="4056894"/>
            <a:ext cx="2795413" cy="1083653"/>
            <a:chOff x="6917201" y="0"/>
            <a:chExt cx="2227777" cy="863400"/>
          </a:xfrm>
        </p:grpSpPr>
        <p:sp>
          <p:nvSpPr>
            <p:cNvPr id="45" name="Google Shape;45;p2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5"/>
          <p:cNvSpPr txBox="1"/>
          <p:nvPr>
            <p:ph type="ctrTitle"/>
          </p:nvPr>
        </p:nvSpPr>
        <p:spPr>
          <a:xfrm>
            <a:off x="1858703" y="1823391"/>
            <a:ext cx="5361300" cy="14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9" name="Google Shape;49;p25"/>
          <p:cNvSpPr txBox="1"/>
          <p:nvPr>
            <p:ph idx="1" type="subTitle"/>
          </p:nvPr>
        </p:nvSpPr>
        <p:spPr>
          <a:xfrm>
            <a:off x="1858700" y="3414203"/>
            <a:ext cx="53613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390734" y="45450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/>
          <p:nvPr/>
        </p:nvSpPr>
        <p:spPr>
          <a:xfrm flipH="1">
            <a:off x="4757100" y="2310107"/>
            <a:ext cx="4386900" cy="2835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6"/>
          <p:cNvGrpSpPr/>
          <p:nvPr/>
        </p:nvGrpSpPr>
        <p:grpSpPr>
          <a:xfrm>
            <a:off x="5594190" y="3962328"/>
            <a:ext cx="2910144" cy="1182685"/>
            <a:chOff x="6917201" y="0"/>
            <a:chExt cx="2227777" cy="863400"/>
          </a:xfrm>
        </p:grpSpPr>
        <p:sp>
          <p:nvSpPr>
            <p:cNvPr id="54" name="Google Shape;54;p2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26"/>
          <p:cNvGrpSpPr/>
          <p:nvPr/>
        </p:nvGrpSpPr>
        <p:grpSpPr>
          <a:xfrm>
            <a:off x="199149" y="2"/>
            <a:ext cx="2795413" cy="1083653"/>
            <a:chOff x="6917201" y="0"/>
            <a:chExt cx="2227777" cy="863400"/>
          </a:xfrm>
        </p:grpSpPr>
        <p:sp>
          <p:nvSpPr>
            <p:cNvPr id="58" name="Google Shape;58;p2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6"/>
          <p:cNvSpPr txBox="1"/>
          <p:nvPr>
            <p:ph type="title"/>
          </p:nvPr>
        </p:nvSpPr>
        <p:spPr>
          <a:xfrm>
            <a:off x="1888684" y="1746635"/>
            <a:ext cx="53775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8390734" y="45450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/>
          <p:nvPr/>
        </p:nvSpPr>
        <p:spPr>
          <a:xfrm flipH="1">
            <a:off x="3582600" y="1551175"/>
            <a:ext cx="5561400" cy="359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7"/>
          <p:cNvSpPr/>
          <p:nvPr/>
        </p:nvSpPr>
        <p:spPr>
          <a:xfrm>
            <a:off x="31" y="2825365"/>
            <a:ext cx="7370400" cy="2319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7"/>
          <p:cNvSpPr/>
          <p:nvPr/>
        </p:nvSpPr>
        <p:spPr>
          <a:xfrm>
            <a:off x="203225" y="206313"/>
            <a:ext cx="8737500" cy="473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7"/>
          <p:cNvSpPr txBox="1"/>
          <p:nvPr>
            <p:ph type="title"/>
          </p:nvPr>
        </p:nvSpPr>
        <p:spPr>
          <a:xfrm>
            <a:off x="819150" y="845859"/>
            <a:ext cx="75057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19150" y="1991335"/>
            <a:ext cx="3686100" cy="24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2" type="body"/>
          </p:nvPr>
        </p:nvSpPr>
        <p:spPr>
          <a:xfrm>
            <a:off x="4638675" y="1991335"/>
            <a:ext cx="3686100" cy="24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8390734" y="45450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/>
          <p:nvPr/>
        </p:nvSpPr>
        <p:spPr>
          <a:xfrm flipH="1">
            <a:off x="3582600" y="1551175"/>
            <a:ext cx="5561400" cy="359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8"/>
          <p:cNvSpPr/>
          <p:nvPr/>
        </p:nvSpPr>
        <p:spPr>
          <a:xfrm>
            <a:off x="31" y="2825365"/>
            <a:ext cx="7370400" cy="2319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8"/>
          <p:cNvSpPr/>
          <p:nvPr/>
        </p:nvSpPr>
        <p:spPr>
          <a:xfrm>
            <a:off x="203225" y="206313"/>
            <a:ext cx="8737500" cy="473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8"/>
          <p:cNvSpPr txBox="1"/>
          <p:nvPr>
            <p:ph type="title"/>
          </p:nvPr>
        </p:nvSpPr>
        <p:spPr>
          <a:xfrm>
            <a:off x="819150" y="845859"/>
            <a:ext cx="75057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28"/>
          <p:cNvSpPr txBox="1"/>
          <p:nvPr>
            <p:ph idx="12" type="sldNum"/>
          </p:nvPr>
        </p:nvSpPr>
        <p:spPr>
          <a:xfrm>
            <a:off x="8390734" y="45450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/>
          <p:nvPr/>
        </p:nvSpPr>
        <p:spPr>
          <a:xfrm flipH="1">
            <a:off x="3582600" y="1551175"/>
            <a:ext cx="5561400" cy="359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9"/>
          <p:cNvSpPr/>
          <p:nvPr/>
        </p:nvSpPr>
        <p:spPr>
          <a:xfrm>
            <a:off x="31" y="2825365"/>
            <a:ext cx="7370400" cy="2319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9"/>
          <p:cNvSpPr/>
          <p:nvPr/>
        </p:nvSpPr>
        <p:spPr>
          <a:xfrm>
            <a:off x="203225" y="206313"/>
            <a:ext cx="8737500" cy="473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9"/>
          <p:cNvSpPr txBox="1"/>
          <p:nvPr>
            <p:ph type="title"/>
          </p:nvPr>
        </p:nvSpPr>
        <p:spPr>
          <a:xfrm>
            <a:off x="819150" y="845859"/>
            <a:ext cx="3709200" cy="1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29"/>
          <p:cNvSpPr txBox="1"/>
          <p:nvPr>
            <p:ph idx="1" type="body"/>
          </p:nvPr>
        </p:nvSpPr>
        <p:spPr>
          <a:xfrm>
            <a:off x="830700" y="2319760"/>
            <a:ext cx="3709200" cy="21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390734" y="45450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/>
          <p:nvPr/>
        </p:nvSpPr>
        <p:spPr>
          <a:xfrm>
            <a:off x="0" y="2824009"/>
            <a:ext cx="7369200" cy="23175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0"/>
          <p:cNvSpPr/>
          <p:nvPr/>
        </p:nvSpPr>
        <p:spPr>
          <a:xfrm flipH="1">
            <a:off x="3583210" y="1554589"/>
            <a:ext cx="5560500" cy="3590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30"/>
          <p:cNvGrpSpPr/>
          <p:nvPr/>
        </p:nvGrpSpPr>
        <p:grpSpPr>
          <a:xfrm>
            <a:off x="255991" y="-41"/>
            <a:ext cx="2251347" cy="1043737"/>
            <a:chOff x="3961956" y="4383950"/>
            <a:chExt cx="1160548" cy="548700"/>
          </a:xfrm>
        </p:grpSpPr>
        <p:sp>
          <p:nvSpPr>
            <p:cNvPr id="88" name="Google Shape;88;p3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30"/>
          <p:cNvSpPr/>
          <p:nvPr/>
        </p:nvSpPr>
        <p:spPr>
          <a:xfrm>
            <a:off x="203225" y="206313"/>
            <a:ext cx="8737500" cy="473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30"/>
          <p:cNvGrpSpPr/>
          <p:nvPr/>
        </p:nvGrpSpPr>
        <p:grpSpPr>
          <a:xfrm>
            <a:off x="34934" y="4523510"/>
            <a:ext cx="1593306" cy="617245"/>
            <a:chOff x="6917201" y="0"/>
            <a:chExt cx="2227777" cy="863400"/>
          </a:xfrm>
        </p:grpSpPr>
        <p:sp>
          <p:nvSpPr>
            <p:cNvPr id="93" name="Google Shape;93;p3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30"/>
          <p:cNvGrpSpPr/>
          <p:nvPr/>
        </p:nvGrpSpPr>
        <p:grpSpPr>
          <a:xfrm>
            <a:off x="5886353" y="1243"/>
            <a:ext cx="3257454" cy="1261859"/>
            <a:chOff x="6917201" y="0"/>
            <a:chExt cx="2227777" cy="863400"/>
          </a:xfrm>
        </p:grpSpPr>
        <p:sp>
          <p:nvSpPr>
            <p:cNvPr id="97" name="Google Shape;97;p3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30"/>
          <p:cNvSpPr txBox="1"/>
          <p:nvPr>
            <p:ph type="title"/>
          </p:nvPr>
        </p:nvSpPr>
        <p:spPr>
          <a:xfrm>
            <a:off x="1393929" y="1301544"/>
            <a:ext cx="6366900" cy="25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1" name="Google Shape;101;p30"/>
          <p:cNvSpPr txBox="1"/>
          <p:nvPr>
            <p:ph idx="12" type="sldNum"/>
          </p:nvPr>
        </p:nvSpPr>
        <p:spPr>
          <a:xfrm>
            <a:off x="8390734" y="45450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1"/>
          <p:cNvSpPr/>
          <p:nvPr/>
        </p:nvSpPr>
        <p:spPr>
          <a:xfrm flipH="1">
            <a:off x="3582600" y="1551175"/>
            <a:ext cx="5561400" cy="359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1"/>
          <p:cNvSpPr/>
          <p:nvPr/>
        </p:nvSpPr>
        <p:spPr>
          <a:xfrm>
            <a:off x="31" y="2825365"/>
            <a:ext cx="7370400" cy="2319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1"/>
          <p:cNvSpPr/>
          <p:nvPr/>
        </p:nvSpPr>
        <p:spPr>
          <a:xfrm>
            <a:off x="203225" y="206313"/>
            <a:ext cx="8737500" cy="473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1"/>
          <p:cNvSpPr txBox="1"/>
          <p:nvPr>
            <p:ph type="title"/>
          </p:nvPr>
        </p:nvSpPr>
        <p:spPr>
          <a:xfrm>
            <a:off x="819150" y="845859"/>
            <a:ext cx="64242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" name="Google Shape;107;p31"/>
          <p:cNvSpPr txBox="1"/>
          <p:nvPr>
            <p:ph idx="1" type="subTitle"/>
          </p:nvPr>
        </p:nvSpPr>
        <p:spPr>
          <a:xfrm>
            <a:off x="819150" y="1551175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31"/>
          <p:cNvSpPr txBox="1"/>
          <p:nvPr>
            <p:ph idx="2" type="body"/>
          </p:nvPr>
        </p:nvSpPr>
        <p:spPr>
          <a:xfrm>
            <a:off x="819150" y="2467805"/>
            <a:ext cx="5859900" cy="20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12" type="sldNum"/>
          </p:nvPr>
        </p:nvSpPr>
        <p:spPr>
          <a:xfrm>
            <a:off x="8390734" y="45450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/>
          <p:nvPr>
            <p:ph type="title"/>
          </p:nvPr>
        </p:nvSpPr>
        <p:spPr>
          <a:xfrm>
            <a:off x="311700" y="445161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" type="body"/>
          </p:nvPr>
        </p:nvSpPr>
        <p:spPr>
          <a:xfrm>
            <a:off x="311700" y="1152828"/>
            <a:ext cx="85206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2" type="sldNum"/>
          </p:nvPr>
        </p:nvSpPr>
        <p:spPr>
          <a:xfrm>
            <a:off x="8390734" y="45450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2.jpg"/><Relationship Id="rId5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5.jpg"/><Relationship Id="rId5" Type="http://schemas.openxmlformats.org/officeDocument/2006/relationships/image" Target="../media/image1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hyperlink" Target="https://drive.google.com/file/d/1443pNgJbXxsjBChSU_hMKzRzPAgXrlx8/view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6231" l="0" r="0" t="6239"/>
          <a:stretch/>
        </p:blipFill>
        <p:spPr>
          <a:xfrm>
            <a:off x="0" y="0"/>
            <a:ext cx="9144001" cy="51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/>
          <p:nvPr/>
        </p:nvSpPr>
        <p:spPr>
          <a:xfrm>
            <a:off x="0" y="275"/>
            <a:ext cx="4572000" cy="5145000"/>
          </a:xfrm>
          <a:prstGeom prst="rect">
            <a:avLst/>
          </a:prstGeom>
          <a:solidFill>
            <a:srgbClr val="D9D9D9">
              <a:alpha val="72941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76311" y="1977797"/>
            <a:ext cx="8191377" cy="11899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FDECDB"/>
                    </a:gs>
                    <a:gs pos="100000">
                      <a:srgbClr val="F0A963"/>
                    </a:gs>
                  </a:gsLst>
                  <a:lin ang="5400012" scaled="0"/>
                </a:gradFill>
                <a:latin typeface="Arial"/>
              </a:rPr>
              <a:t>WELCOME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/>
          <p:nvPr>
            <p:ph type="title"/>
          </p:nvPr>
        </p:nvSpPr>
        <p:spPr>
          <a:xfrm>
            <a:off x="241300" y="192325"/>
            <a:ext cx="7489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85200C"/>
                </a:solidFill>
                <a:latin typeface="Maven Pro"/>
                <a:ea typeface="Maven Pro"/>
                <a:cs typeface="Maven Pro"/>
                <a:sym typeface="Maven Pro"/>
              </a:rPr>
              <a:t>Sensors used &amp; their Working Principles:</a:t>
            </a:r>
            <a:endParaRPr b="1" sz="2800">
              <a:solidFill>
                <a:srgbClr val="85200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9" name="Google Shape;329;p10"/>
          <p:cNvSpPr txBox="1"/>
          <p:nvPr/>
        </p:nvSpPr>
        <p:spPr>
          <a:xfrm>
            <a:off x="2339850" y="4359575"/>
            <a:ext cx="4464300" cy="531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 Sensor</a:t>
            </a:r>
            <a:endParaRPr b="0" i="0" sz="3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0" name="Google Shape;330;p10"/>
          <p:cNvGrpSpPr/>
          <p:nvPr/>
        </p:nvGrpSpPr>
        <p:grpSpPr>
          <a:xfrm>
            <a:off x="340350" y="2259475"/>
            <a:ext cx="5807000" cy="625200"/>
            <a:chOff x="286450" y="2254550"/>
            <a:chExt cx="5807000" cy="625200"/>
          </a:xfrm>
        </p:grpSpPr>
        <p:sp>
          <p:nvSpPr>
            <p:cNvPr id="331" name="Google Shape;331;p10"/>
            <p:cNvSpPr/>
            <p:nvPr/>
          </p:nvSpPr>
          <p:spPr>
            <a:xfrm>
              <a:off x="607050" y="2254550"/>
              <a:ext cx="5486400" cy="625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Arduino will read value from the analog pin connected to LDR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286450" y="237320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10"/>
          <p:cNvGrpSpPr/>
          <p:nvPr/>
        </p:nvGrpSpPr>
        <p:grpSpPr>
          <a:xfrm>
            <a:off x="340350" y="3628375"/>
            <a:ext cx="5166200" cy="405900"/>
            <a:chOff x="340350" y="3790900"/>
            <a:chExt cx="5166200" cy="405900"/>
          </a:xfrm>
        </p:grpSpPr>
        <p:sp>
          <p:nvSpPr>
            <p:cNvPr id="334" name="Google Shape;334;p10"/>
            <p:cNvSpPr/>
            <p:nvPr/>
          </p:nvSpPr>
          <p:spPr>
            <a:xfrm>
              <a:off x="694550" y="3790900"/>
              <a:ext cx="48120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Hence light can be controlled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340350" y="386950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6" name="Google Shape;33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6525" y="656175"/>
            <a:ext cx="2463550" cy="2463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10"/>
          <p:cNvGrpSpPr/>
          <p:nvPr/>
        </p:nvGrpSpPr>
        <p:grpSpPr>
          <a:xfrm>
            <a:off x="340350" y="779750"/>
            <a:ext cx="5753250" cy="741600"/>
            <a:chOff x="340350" y="779750"/>
            <a:chExt cx="5753250" cy="741600"/>
          </a:xfrm>
        </p:grpSpPr>
        <p:sp>
          <p:nvSpPr>
            <p:cNvPr id="338" name="Google Shape;338;p10"/>
            <p:cNvSpPr/>
            <p:nvPr/>
          </p:nvSpPr>
          <p:spPr>
            <a:xfrm>
              <a:off x="703200" y="779750"/>
              <a:ext cx="5390400" cy="741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Changes resistance corresponding to change in intensity of light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9" name="Google Shape;339;p10"/>
            <p:cNvSpPr/>
            <p:nvPr/>
          </p:nvSpPr>
          <p:spPr>
            <a:xfrm>
              <a:off x="340350" y="1079675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10"/>
          <p:cNvGrpSpPr/>
          <p:nvPr/>
        </p:nvGrpSpPr>
        <p:grpSpPr>
          <a:xfrm>
            <a:off x="340350" y="2943913"/>
            <a:ext cx="5906100" cy="625200"/>
            <a:chOff x="286450" y="2990725"/>
            <a:chExt cx="5906100" cy="625200"/>
          </a:xfrm>
        </p:grpSpPr>
        <p:sp>
          <p:nvSpPr>
            <p:cNvPr id="341" name="Google Shape;341;p10"/>
            <p:cNvSpPr/>
            <p:nvPr/>
          </p:nvSpPr>
          <p:spPr>
            <a:xfrm>
              <a:off x="654550" y="2990725"/>
              <a:ext cx="5538000" cy="625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Value at analog pin decreases when light intensity decreases &amp; vice</a:t>
              </a:r>
              <a:r>
                <a:rPr b="1" lang="en-US" sz="2000">
                  <a:latin typeface="Nunito"/>
                  <a:ea typeface="Nunito"/>
                  <a:cs typeface="Nunito"/>
                  <a:sym typeface="Nunito"/>
                </a:rPr>
                <a:t>-versa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286450" y="3178963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10"/>
          <p:cNvGrpSpPr/>
          <p:nvPr/>
        </p:nvGrpSpPr>
        <p:grpSpPr>
          <a:xfrm>
            <a:off x="340350" y="1622450"/>
            <a:ext cx="6009500" cy="531000"/>
            <a:chOff x="286450" y="1637975"/>
            <a:chExt cx="6009500" cy="531000"/>
          </a:xfrm>
        </p:grpSpPr>
        <p:sp>
          <p:nvSpPr>
            <p:cNvPr id="344" name="Google Shape;344;p10"/>
            <p:cNvSpPr/>
            <p:nvPr/>
          </p:nvSpPr>
          <p:spPr>
            <a:xfrm>
              <a:off x="607050" y="1637975"/>
              <a:ext cx="5688900" cy="5310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A potential divider circuit is created with another resistor.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286450" y="177910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6" name="Google Shape;346;p10"/>
          <p:cNvPicPr preferRelativeResize="0"/>
          <p:nvPr/>
        </p:nvPicPr>
        <p:blipFill rotWithShape="1">
          <a:blip r:embed="rId5">
            <a:alphaModFix/>
          </a:blip>
          <a:srcRect b="13465" l="4301" r="8070" t="14289"/>
          <a:stretch/>
        </p:blipFill>
        <p:spPr>
          <a:xfrm rot="221203">
            <a:off x="6328236" y="2943926"/>
            <a:ext cx="2660128" cy="95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"/>
          <p:cNvSpPr txBox="1"/>
          <p:nvPr>
            <p:ph type="title"/>
          </p:nvPr>
        </p:nvSpPr>
        <p:spPr>
          <a:xfrm>
            <a:off x="241300" y="248750"/>
            <a:ext cx="7489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85200C"/>
                </a:solidFill>
                <a:latin typeface="Maven Pro"/>
                <a:ea typeface="Maven Pro"/>
                <a:cs typeface="Maven Pro"/>
                <a:sym typeface="Maven Pro"/>
              </a:rPr>
              <a:t>Sensors used &amp; their Working Principles:</a:t>
            </a:r>
            <a:endParaRPr b="1" sz="2800">
              <a:solidFill>
                <a:srgbClr val="85200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2" name="Google Shape;352;p11"/>
          <p:cNvSpPr txBox="1"/>
          <p:nvPr/>
        </p:nvSpPr>
        <p:spPr>
          <a:xfrm>
            <a:off x="2339850" y="4359575"/>
            <a:ext cx="4464300" cy="531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 Sensor</a:t>
            </a:r>
            <a:endParaRPr b="0" i="0" sz="3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3" name="Google Shape;353;p11"/>
          <p:cNvGrpSpPr/>
          <p:nvPr/>
        </p:nvGrpSpPr>
        <p:grpSpPr>
          <a:xfrm>
            <a:off x="391189" y="923738"/>
            <a:ext cx="5968525" cy="405900"/>
            <a:chOff x="340339" y="779750"/>
            <a:chExt cx="5968525" cy="405900"/>
          </a:xfrm>
        </p:grpSpPr>
        <p:sp>
          <p:nvSpPr>
            <p:cNvPr id="354" name="Google Shape;354;p11"/>
            <p:cNvSpPr/>
            <p:nvPr/>
          </p:nvSpPr>
          <p:spPr>
            <a:xfrm>
              <a:off x="677564" y="779750"/>
              <a:ext cx="56313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Commonly used to detect  obstacles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340339" y="858350"/>
              <a:ext cx="2196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6" name="Google Shape;356;p11"/>
          <p:cNvGrpSpPr/>
          <p:nvPr/>
        </p:nvGrpSpPr>
        <p:grpSpPr>
          <a:xfrm>
            <a:off x="391200" y="1473638"/>
            <a:ext cx="4385800" cy="405900"/>
            <a:chOff x="340350" y="1292650"/>
            <a:chExt cx="4385800" cy="405900"/>
          </a:xfrm>
        </p:grpSpPr>
        <p:sp>
          <p:nvSpPr>
            <p:cNvPr id="357" name="Google Shape;357;p11"/>
            <p:cNvSpPr/>
            <p:nvPr/>
          </p:nvSpPr>
          <p:spPr>
            <a:xfrm>
              <a:off x="654550" y="1292650"/>
              <a:ext cx="40716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Emitter emits  IR rays.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340350" y="137125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11"/>
          <p:cNvGrpSpPr/>
          <p:nvPr/>
        </p:nvGrpSpPr>
        <p:grpSpPr>
          <a:xfrm>
            <a:off x="391200" y="2035700"/>
            <a:ext cx="5852200" cy="405900"/>
            <a:chOff x="340350" y="1752050"/>
            <a:chExt cx="5852200" cy="405900"/>
          </a:xfrm>
        </p:grpSpPr>
        <p:sp>
          <p:nvSpPr>
            <p:cNvPr id="360" name="Google Shape;360;p11"/>
            <p:cNvSpPr/>
            <p:nvPr/>
          </p:nvSpPr>
          <p:spPr>
            <a:xfrm>
              <a:off x="654550" y="1752050"/>
              <a:ext cx="55380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Photodiode receives the reflected rays.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340350" y="1830663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11"/>
          <p:cNvGrpSpPr/>
          <p:nvPr/>
        </p:nvGrpSpPr>
        <p:grpSpPr>
          <a:xfrm>
            <a:off x="391200" y="2597750"/>
            <a:ext cx="6035300" cy="699000"/>
            <a:chOff x="340350" y="2211450"/>
            <a:chExt cx="6035300" cy="699000"/>
          </a:xfrm>
        </p:grpSpPr>
        <p:sp>
          <p:nvSpPr>
            <p:cNvPr id="363" name="Google Shape;363;p11"/>
            <p:cNvSpPr/>
            <p:nvPr/>
          </p:nvSpPr>
          <p:spPr>
            <a:xfrm>
              <a:off x="641450" y="2211450"/>
              <a:ext cx="5734200" cy="6990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Resistance varies according to the amount of IR light received.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340350" y="2448188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5" name="Google Shape;365;p11"/>
          <p:cNvGrpSpPr/>
          <p:nvPr/>
        </p:nvGrpSpPr>
        <p:grpSpPr>
          <a:xfrm>
            <a:off x="391188" y="3452900"/>
            <a:ext cx="5797663" cy="405900"/>
            <a:chOff x="340350" y="2963950"/>
            <a:chExt cx="5797663" cy="405900"/>
          </a:xfrm>
        </p:grpSpPr>
        <p:sp>
          <p:nvSpPr>
            <p:cNvPr id="366" name="Google Shape;366;p11"/>
            <p:cNvSpPr/>
            <p:nvPr/>
          </p:nvSpPr>
          <p:spPr>
            <a:xfrm>
              <a:off x="687613" y="2963950"/>
              <a:ext cx="54504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Can detect  activity in  around 1 m distance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340350" y="304255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8" name="Google Shape;3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6500" y="833250"/>
            <a:ext cx="2463550" cy="2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2"/>
          <p:cNvSpPr txBox="1"/>
          <p:nvPr>
            <p:ph type="title"/>
          </p:nvPr>
        </p:nvSpPr>
        <p:spPr>
          <a:xfrm>
            <a:off x="248275" y="242900"/>
            <a:ext cx="6080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US" sz="2800">
                <a:solidFill>
                  <a:srgbClr val="85200C"/>
                </a:solidFill>
                <a:latin typeface="Maven Pro"/>
                <a:ea typeface="Maven Pro"/>
                <a:cs typeface="Maven Pro"/>
                <a:sym typeface="Maven Pro"/>
              </a:rPr>
              <a:t> What the circuitry does:</a:t>
            </a:r>
            <a:endParaRPr b="1" sz="2800">
              <a:solidFill>
                <a:srgbClr val="85200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375" name="Google Shape;375;p12"/>
          <p:cNvGrpSpPr/>
          <p:nvPr/>
        </p:nvGrpSpPr>
        <p:grpSpPr>
          <a:xfrm>
            <a:off x="568600" y="832175"/>
            <a:ext cx="5759775" cy="405900"/>
            <a:chOff x="421400" y="1903200"/>
            <a:chExt cx="5759775" cy="405900"/>
          </a:xfrm>
        </p:grpSpPr>
        <p:sp>
          <p:nvSpPr>
            <p:cNvPr id="376" name="Google Shape;376;p12"/>
            <p:cNvSpPr/>
            <p:nvPr/>
          </p:nvSpPr>
          <p:spPr>
            <a:xfrm>
              <a:off x="789875" y="1903200"/>
              <a:ext cx="53913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If NO fault is present in the system: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421400" y="1984649"/>
              <a:ext cx="268200" cy="243000"/>
            </a:xfrm>
            <a:prstGeom prst="ellipse">
              <a:avLst/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 cap="flat" cmpd="sng" w="38100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12"/>
          <p:cNvGrpSpPr/>
          <p:nvPr/>
        </p:nvGrpSpPr>
        <p:grpSpPr>
          <a:xfrm>
            <a:off x="1089600" y="1327250"/>
            <a:ext cx="2604500" cy="3346900"/>
            <a:chOff x="1089600" y="1327250"/>
            <a:chExt cx="2604500" cy="3346900"/>
          </a:xfrm>
        </p:grpSpPr>
        <p:sp>
          <p:nvSpPr>
            <p:cNvPr id="379" name="Google Shape;379;p12"/>
            <p:cNvSpPr/>
            <p:nvPr/>
          </p:nvSpPr>
          <p:spPr>
            <a:xfrm>
              <a:off x="1103000" y="1327250"/>
              <a:ext cx="17733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LDR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Sensor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0" name="Google Shape;380;p12"/>
            <p:cNvCxnSpPr/>
            <p:nvPr/>
          </p:nvCxnSpPr>
          <p:spPr>
            <a:xfrm>
              <a:off x="2876300" y="1559300"/>
              <a:ext cx="815100" cy="4824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381" name="Google Shape;381;p12"/>
            <p:cNvSpPr/>
            <p:nvPr/>
          </p:nvSpPr>
          <p:spPr>
            <a:xfrm>
              <a:off x="1089600" y="2047950"/>
              <a:ext cx="17733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Temperature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Sensor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2" name="Google Shape;382;p12"/>
            <p:cNvCxnSpPr/>
            <p:nvPr/>
          </p:nvCxnSpPr>
          <p:spPr>
            <a:xfrm>
              <a:off x="2862900" y="2280000"/>
              <a:ext cx="797700" cy="2463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383" name="Google Shape;383;p12"/>
            <p:cNvSpPr/>
            <p:nvPr/>
          </p:nvSpPr>
          <p:spPr>
            <a:xfrm>
              <a:off x="1103000" y="2768650"/>
              <a:ext cx="17733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Sensor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4" name="Google Shape;384;p12"/>
            <p:cNvCxnSpPr/>
            <p:nvPr/>
          </p:nvCxnSpPr>
          <p:spPr>
            <a:xfrm>
              <a:off x="2876300" y="3002350"/>
              <a:ext cx="805200" cy="6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385" name="Google Shape;385;p12"/>
            <p:cNvSpPr/>
            <p:nvPr/>
          </p:nvSpPr>
          <p:spPr>
            <a:xfrm>
              <a:off x="1089600" y="3489350"/>
              <a:ext cx="17733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Sensor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6" name="Google Shape;386;p12"/>
            <p:cNvCxnSpPr/>
            <p:nvPr/>
          </p:nvCxnSpPr>
          <p:spPr>
            <a:xfrm flipH="1" rot="10800000">
              <a:off x="2862900" y="3479000"/>
              <a:ext cx="821100" cy="2424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387" name="Google Shape;387;p12"/>
            <p:cNvSpPr/>
            <p:nvPr/>
          </p:nvSpPr>
          <p:spPr>
            <a:xfrm>
              <a:off x="1103000" y="4210050"/>
              <a:ext cx="17733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Detector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8" name="Google Shape;388;p12"/>
            <p:cNvCxnSpPr/>
            <p:nvPr/>
          </p:nvCxnSpPr>
          <p:spPr>
            <a:xfrm flipH="1" rot="10800000">
              <a:off x="2876300" y="3942000"/>
              <a:ext cx="817800" cy="5001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sp>
        <p:nvSpPr>
          <p:cNvPr id="389" name="Google Shape;389;p12"/>
          <p:cNvSpPr/>
          <p:nvPr/>
        </p:nvSpPr>
        <p:spPr>
          <a:xfrm>
            <a:off x="3707500" y="1629400"/>
            <a:ext cx="1474500" cy="2742600"/>
          </a:xfrm>
          <a:prstGeom prst="roundRect">
            <a:avLst>
              <a:gd fmla="val 12587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Arduino</a:t>
            </a:r>
            <a:endParaRPr b="1" i="0" sz="2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Uno</a:t>
            </a:r>
            <a:endParaRPr b="1" i="0" sz="2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(Acts as data collector)</a:t>
            </a:r>
            <a:endParaRPr b="1" i="0" sz="2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90" name="Google Shape;390;p12"/>
          <p:cNvGrpSpPr/>
          <p:nvPr/>
        </p:nvGrpSpPr>
        <p:grpSpPr>
          <a:xfrm>
            <a:off x="5181900" y="2768650"/>
            <a:ext cx="2872500" cy="464100"/>
            <a:chOff x="5181900" y="2768650"/>
            <a:chExt cx="2872500" cy="464100"/>
          </a:xfrm>
        </p:grpSpPr>
        <p:sp>
          <p:nvSpPr>
            <p:cNvPr id="391" name="Google Shape;391;p12"/>
            <p:cNvSpPr/>
            <p:nvPr/>
          </p:nvSpPr>
          <p:spPr>
            <a:xfrm>
              <a:off x="6151200" y="2768650"/>
              <a:ext cx="19032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LCD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2" name="Google Shape;392;p12"/>
            <p:cNvCxnSpPr>
              <a:endCxn id="391" idx="1"/>
            </p:cNvCxnSpPr>
            <p:nvPr/>
          </p:nvCxnSpPr>
          <p:spPr>
            <a:xfrm>
              <a:off x="5181900" y="3000100"/>
              <a:ext cx="969300" cy="6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3"/>
          <p:cNvSpPr txBox="1"/>
          <p:nvPr>
            <p:ph type="title"/>
          </p:nvPr>
        </p:nvSpPr>
        <p:spPr>
          <a:xfrm>
            <a:off x="248275" y="242900"/>
            <a:ext cx="6080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US" sz="2800">
                <a:solidFill>
                  <a:srgbClr val="85200C"/>
                </a:solidFill>
                <a:latin typeface="Maven Pro"/>
                <a:ea typeface="Maven Pro"/>
                <a:cs typeface="Maven Pro"/>
                <a:sym typeface="Maven Pro"/>
              </a:rPr>
              <a:t> What the circuitry does:</a:t>
            </a:r>
            <a:endParaRPr b="1" sz="2800">
              <a:solidFill>
                <a:srgbClr val="85200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398" name="Google Shape;398;p13"/>
          <p:cNvGrpSpPr/>
          <p:nvPr/>
        </p:nvGrpSpPr>
        <p:grpSpPr>
          <a:xfrm>
            <a:off x="568600" y="832175"/>
            <a:ext cx="5759775" cy="405900"/>
            <a:chOff x="421400" y="1903200"/>
            <a:chExt cx="5759775" cy="405900"/>
          </a:xfrm>
        </p:grpSpPr>
        <p:sp>
          <p:nvSpPr>
            <p:cNvPr id="399" name="Google Shape;399;p13"/>
            <p:cNvSpPr/>
            <p:nvPr/>
          </p:nvSpPr>
          <p:spPr>
            <a:xfrm>
              <a:off x="789875" y="1903200"/>
              <a:ext cx="53913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If Any Fault gets detected: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421400" y="1984649"/>
              <a:ext cx="268200" cy="243000"/>
            </a:xfrm>
            <a:prstGeom prst="ellipse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38100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13"/>
          <p:cNvGrpSpPr/>
          <p:nvPr/>
        </p:nvGrpSpPr>
        <p:grpSpPr>
          <a:xfrm>
            <a:off x="1089600" y="1327250"/>
            <a:ext cx="2604500" cy="3346900"/>
            <a:chOff x="1089600" y="1327250"/>
            <a:chExt cx="2604500" cy="3346900"/>
          </a:xfrm>
        </p:grpSpPr>
        <p:sp>
          <p:nvSpPr>
            <p:cNvPr id="402" name="Google Shape;402;p13"/>
            <p:cNvSpPr/>
            <p:nvPr/>
          </p:nvSpPr>
          <p:spPr>
            <a:xfrm>
              <a:off x="1103000" y="1327250"/>
              <a:ext cx="17733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LDR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Sensor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3" name="Google Shape;403;p13"/>
            <p:cNvCxnSpPr/>
            <p:nvPr/>
          </p:nvCxnSpPr>
          <p:spPr>
            <a:xfrm>
              <a:off x="2876300" y="1559300"/>
              <a:ext cx="815100" cy="4824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404" name="Google Shape;404;p13"/>
            <p:cNvSpPr/>
            <p:nvPr/>
          </p:nvSpPr>
          <p:spPr>
            <a:xfrm>
              <a:off x="1089600" y="2047950"/>
              <a:ext cx="17733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Temperature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Sensor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5" name="Google Shape;405;p13"/>
            <p:cNvCxnSpPr/>
            <p:nvPr/>
          </p:nvCxnSpPr>
          <p:spPr>
            <a:xfrm>
              <a:off x="2862900" y="2280000"/>
              <a:ext cx="797700" cy="2463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406" name="Google Shape;406;p13"/>
            <p:cNvSpPr/>
            <p:nvPr/>
          </p:nvSpPr>
          <p:spPr>
            <a:xfrm>
              <a:off x="1103000" y="2768650"/>
              <a:ext cx="17733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Sensor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7" name="Google Shape;407;p13"/>
            <p:cNvCxnSpPr/>
            <p:nvPr/>
          </p:nvCxnSpPr>
          <p:spPr>
            <a:xfrm>
              <a:off x="2876300" y="3002350"/>
              <a:ext cx="805200" cy="6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408" name="Google Shape;408;p13"/>
            <p:cNvSpPr/>
            <p:nvPr/>
          </p:nvSpPr>
          <p:spPr>
            <a:xfrm>
              <a:off x="1089600" y="3489350"/>
              <a:ext cx="17733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Sensor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9" name="Google Shape;409;p13"/>
            <p:cNvCxnSpPr/>
            <p:nvPr/>
          </p:nvCxnSpPr>
          <p:spPr>
            <a:xfrm flipH="1" rot="10800000">
              <a:off x="2862900" y="3479000"/>
              <a:ext cx="821100" cy="2424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410" name="Google Shape;410;p13"/>
            <p:cNvSpPr/>
            <p:nvPr/>
          </p:nvSpPr>
          <p:spPr>
            <a:xfrm>
              <a:off x="1103000" y="4210050"/>
              <a:ext cx="17733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Detector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1" name="Google Shape;411;p13"/>
            <p:cNvCxnSpPr/>
            <p:nvPr/>
          </p:nvCxnSpPr>
          <p:spPr>
            <a:xfrm flipH="1" rot="10800000">
              <a:off x="2876300" y="3942000"/>
              <a:ext cx="817800" cy="5001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sp>
        <p:nvSpPr>
          <p:cNvPr id="412" name="Google Shape;412;p13"/>
          <p:cNvSpPr/>
          <p:nvPr/>
        </p:nvSpPr>
        <p:spPr>
          <a:xfrm>
            <a:off x="3707500" y="1629400"/>
            <a:ext cx="1474500" cy="2742600"/>
          </a:xfrm>
          <a:prstGeom prst="roundRect">
            <a:avLst>
              <a:gd fmla="val 12587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Arduino</a:t>
            </a:r>
            <a:endParaRPr b="1" i="0" sz="2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Uno</a:t>
            </a:r>
            <a:endParaRPr b="1" i="0" sz="2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(Trigger)</a:t>
            </a:r>
            <a:endParaRPr b="1" i="0" sz="2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13" name="Google Shape;413;p13"/>
          <p:cNvGrpSpPr/>
          <p:nvPr/>
        </p:nvGrpSpPr>
        <p:grpSpPr>
          <a:xfrm>
            <a:off x="5181900" y="2768650"/>
            <a:ext cx="2872500" cy="464100"/>
            <a:chOff x="5181900" y="2768650"/>
            <a:chExt cx="2872500" cy="464100"/>
          </a:xfrm>
        </p:grpSpPr>
        <p:sp>
          <p:nvSpPr>
            <p:cNvPr id="414" name="Google Shape;414;p13"/>
            <p:cNvSpPr/>
            <p:nvPr/>
          </p:nvSpPr>
          <p:spPr>
            <a:xfrm>
              <a:off x="6151200" y="2768650"/>
              <a:ext cx="19032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LCD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5" name="Google Shape;415;p13"/>
            <p:cNvCxnSpPr>
              <a:endCxn id="414" idx="1"/>
            </p:cNvCxnSpPr>
            <p:nvPr/>
          </p:nvCxnSpPr>
          <p:spPr>
            <a:xfrm>
              <a:off x="5181900" y="3000100"/>
              <a:ext cx="969300" cy="6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416" name="Google Shape;416;p13"/>
          <p:cNvGrpSpPr/>
          <p:nvPr/>
        </p:nvGrpSpPr>
        <p:grpSpPr>
          <a:xfrm>
            <a:off x="5181900" y="3537050"/>
            <a:ext cx="2872500" cy="549300"/>
            <a:chOff x="5181900" y="2768650"/>
            <a:chExt cx="2872500" cy="549300"/>
          </a:xfrm>
        </p:grpSpPr>
        <p:sp>
          <p:nvSpPr>
            <p:cNvPr id="417" name="Google Shape;417;p13"/>
            <p:cNvSpPr/>
            <p:nvPr/>
          </p:nvSpPr>
          <p:spPr>
            <a:xfrm>
              <a:off x="6151200" y="2768650"/>
              <a:ext cx="1903200" cy="549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SMS Alert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(via GSM Mod.)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8" name="Google Shape;418;p13"/>
            <p:cNvCxnSpPr>
              <a:endCxn id="417" idx="1"/>
            </p:cNvCxnSpPr>
            <p:nvPr/>
          </p:nvCxnSpPr>
          <p:spPr>
            <a:xfrm>
              <a:off x="5181900" y="3042700"/>
              <a:ext cx="969300" cy="6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419" name="Google Shape;419;p13"/>
          <p:cNvGrpSpPr/>
          <p:nvPr/>
        </p:nvGrpSpPr>
        <p:grpSpPr>
          <a:xfrm>
            <a:off x="5195400" y="1778350"/>
            <a:ext cx="2872500" cy="686100"/>
            <a:chOff x="5181900" y="2546750"/>
            <a:chExt cx="2872500" cy="686100"/>
          </a:xfrm>
        </p:grpSpPr>
        <p:sp>
          <p:nvSpPr>
            <p:cNvPr id="420" name="Google Shape;420;p13"/>
            <p:cNvSpPr/>
            <p:nvPr/>
          </p:nvSpPr>
          <p:spPr>
            <a:xfrm>
              <a:off x="6151200" y="2546750"/>
              <a:ext cx="1903200" cy="686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Activates Corresponding System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1" name="Google Shape;421;p13"/>
            <p:cNvCxnSpPr>
              <a:endCxn id="420" idx="1"/>
            </p:cNvCxnSpPr>
            <p:nvPr/>
          </p:nvCxnSpPr>
          <p:spPr>
            <a:xfrm>
              <a:off x="5181900" y="2889200"/>
              <a:ext cx="969300" cy="600"/>
            </a:xfrm>
            <a:prstGeom prst="bentConnector3">
              <a:avLst>
                <a:gd fmla="val 48607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4"/>
          <p:cNvSpPr txBox="1"/>
          <p:nvPr>
            <p:ph type="title"/>
          </p:nvPr>
        </p:nvSpPr>
        <p:spPr>
          <a:xfrm>
            <a:off x="248175" y="209075"/>
            <a:ext cx="74898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85200C"/>
                </a:solidFill>
                <a:latin typeface="Maven Pro"/>
                <a:ea typeface="Maven Pro"/>
                <a:cs typeface="Maven Pro"/>
                <a:sym typeface="Maven Pro"/>
              </a:rPr>
              <a:t>How the circuitry works:</a:t>
            </a:r>
            <a:endParaRPr b="1" sz="2800">
              <a:solidFill>
                <a:srgbClr val="85200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7" name="Google Shape;427;p14"/>
          <p:cNvSpPr/>
          <p:nvPr/>
        </p:nvSpPr>
        <p:spPr>
          <a:xfrm>
            <a:off x="3710300" y="1335400"/>
            <a:ext cx="1474500" cy="2742600"/>
          </a:xfrm>
          <a:prstGeom prst="roundRect">
            <a:avLst>
              <a:gd fmla="val 12587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Arduino</a:t>
            </a:r>
            <a:endParaRPr b="1" i="0" sz="2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Uno</a:t>
            </a:r>
            <a:endParaRPr b="1" i="0" sz="2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28" name="Google Shape;428;p14"/>
          <p:cNvGrpSpPr/>
          <p:nvPr/>
        </p:nvGrpSpPr>
        <p:grpSpPr>
          <a:xfrm>
            <a:off x="1131950" y="1033250"/>
            <a:ext cx="2588400" cy="714450"/>
            <a:chOff x="1256400" y="1033250"/>
            <a:chExt cx="2588400" cy="714450"/>
          </a:xfrm>
        </p:grpSpPr>
        <p:sp>
          <p:nvSpPr>
            <p:cNvPr id="429" name="Google Shape;429;p14"/>
            <p:cNvSpPr/>
            <p:nvPr/>
          </p:nvSpPr>
          <p:spPr>
            <a:xfrm>
              <a:off x="1256400" y="1033250"/>
              <a:ext cx="17733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LDR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Sensor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0" name="Google Shape;430;p14"/>
            <p:cNvCxnSpPr/>
            <p:nvPr/>
          </p:nvCxnSpPr>
          <p:spPr>
            <a:xfrm>
              <a:off x="3029700" y="1265300"/>
              <a:ext cx="815100" cy="482400"/>
            </a:xfrm>
            <a:prstGeom prst="bentConnector3">
              <a:avLst>
                <a:gd fmla="val 65268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431" name="Google Shape;431;p14"/>
          <p:cNvGrpSpPr/>
          <p:nvPr/>
        </p:nvGrpSpPr>
        <p:grpSpPr>
          <a:xfrm>
            <a:off x="1118550" y="1753950"/>
            <a:ext cx="2571000" cy="478350"/>
            <a:chOff x="1243000" y="1753950"/>
            <a:chExt cx="2571000" cy="478350"/>
          </a:xfrm>
        </p:grpSpPr>
        <p:sp>
          <p:nvSpPr>
            <p:cNvPr id="432" name="Google Shape;432;p14"/>
            <p:cNvSpPr/>
            <p:nvPr/>
          </p:nvSpPr>
          <p:spPr>
            <a:xfrm>
              <a:off x="1243000" y="1753950"/>
              <a:ext cx="17733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Temperature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Sensor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3" name="Google Shape;433;p14"/>
            <p:cNvCxnSpPr/>
            <p:nvPr/>
          </p:nvCxnSpPr>
          <p:spPr>
            <a:xfrm>
              <a:off x="3016300" y="1986000"/>
              <a:ext cx="797700" cy="246300"/>
            </a:xfrm>
            <a:prstGeom prst="bentConnector3">
              <a:avLst>
                <a:gd fmla="val 65601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434" name="Google Shape;434;p14"/>
          <p:cNvGrpSpPr/>
          <p:nvPr/>
        </p:nvGrpSpPr>
        <p:grpSpPr>
          <a:xfrm>
            <a:off x="1131950" y="2474650"/>
            <a:ext cx="2578500" cy="464100"/>
            <a:chOff x="1131950" y="2474650"/>
            <a:chExt cx="2578500" cy="464100"/>
          </a:xfrm>
        </p:grpSpPr>
        <p:sp>
          <p:nvSpPr>
            <p:cNvPr id="435" name="Google Shape;435;p14"/>
            <p:cNvSpPr/>
            <p:nvPr/>
          </p:nvSpPr>
          <p:spPr>
            <a:xfrm>
              <a:off x="1131950" y="2474650"/>
              <a:ext cx="17733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Sensor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6" name="Google Shape;436;p14"/>
            <p:cNvCxnSpPr/>
            <p:nvPr/>
          </p:nvCxnSpPr>
          <p:spPr>
            <a:xfrm>
              <a:off x="2905250" y="2708350"/>
              <a:ext cx="805200" cy="6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437" name="Google Shape;437;p14"/>
          <p:cNvGrpSpPr/>
          <p:nvPr/>
        </p:nvGrpSpPr>
        <p:grpSpPr>
          <a:xfrm>
            <a:off x="1118550" y="3185000"/>
            <a:ext cx="2594400" cy="474450"/>
            <a:chOff x="1243000" y="3185000"/>
            <a:chExt cx="2594400" cy="474450"/>
          </a:xfrm>
        </p:grpSpPr>
        <p:sp>
          <p:nvSpPr>
            <p:cNvPr id="438" name="Google Shape;438;p14"/>
            <p:cNvSpPr/>
            <p:nvPr/>
          </p:nvSpPr>
          <p:spPr>
            <a:xfrm>
              <a:off x="1243000" y="3195350"/>
              <a:ext cx="17733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Sensor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9" name="Google Shape;439;p14"/>
            <p:cNvCxnSpPr/>
            <p:nvPr/>
          </p:nvCxnSpPr>
          <p:spPr>
            <a:xfrm flipH="1" rot="10800000">
              <a:off x="3016300" y="3185000"/>
              <a:ext cx="821100" cy="242400"/>
            </a:xfrm>
            <a:prstGeom prst="bentConnector3">
              <a:avLst>
                <a:gd fmla="val 65156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440" name="Google Shape;440;p14"/>
          <p:cNvGrpSpPr/>
          <p:nvPr/>
        </p:nvGrpSpPr>
        <p:grpSpPr>
          <a:xfrm>
            <a:off x="1131950" y="3648000"/>
            <a:ext cx="2591100" cy="732150"/>
            <a:chOff x="1256400" y="3648000"/>
            <a:chExt cx="2591100" cy="732150"/>
          </a:xfrm>
        </p:grpSpPr>
        <p:sp>
          <p:nvSpPr>
            <p:cNvPr id="441" name="Google Shape;441;p14"/>
            <p:cNvSpPr/>
            <p:nvPr/>
          </p:nvSpPr>
          <p:spPr>
            <a:xfrm>
              <a:off x="1256400" y="3916050"/>
              <a:ext cx="17733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Detector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2" name="Google Shape;442;p14"/>
            <p:cNvCxnSpPr/>
            <p:nvPr/>
          </p:nvCxnSpPr>
          <p:spPr>
            <a:xfrm flipH="1" rot="10800000">
              <a:off x="3029700" y="3648000"/>
              <a:ext cx="817800" cy="500100"/>
            </a:xfrm>
            <a:prstGeom prst="bentConnector3">
              <a:avLst>
                <a:gd fmla="val 65218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443" name="Google Shape;443;p14"/>
          <p:cNvGrpSpPr/>
          <p:nvPr/>
        </p:nvGrpSpPr>
        <p:grpSpPr>
          <a:xfrm>
            <a:off x="5195250" y="1033250"/>
            <a:ext cx="2830200" cy="738750"/>
            <a:chOff x="5319700" y="1033250"/>
            <a:chExt cx="2830200" cy="738750"/>
          </a:xfrm>
        </p:grpSpPr>
        <p:sp>
          <p:nvSpPr>
            <p:cNvPr id="444" name="Google Shape;444;p14"/>
            <p:cNvSpPr/>
            <p:nvPr/>
          </p:nvSpPr>
          <p:spPr>
            <a:xfrm>
              <a:off x="6246700" y="1033250"/>
              <a:ext cx="19032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Controls Room Light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5" name="Google Shape;445;p14"/>
            <p:cNvCxnSpPr>
              <a:endCxn id="444" idx="1"/>
            </p:cNvCxnSpPr>
            <p:nvPr/>
          </p:nvCxnSpPr>
          <p:spPr>
            <a:xfrm flipH="1" rot="10800000">
              <a:off x="5319700" y="1265300"/>
              <a:ext cx="927000" cy="506700"/>
            </a:xfrm>
            <a:prstGeom prst="bentConnector3">
              <a:avLst>
                <a:gd fmla="val 63425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446" name="Google Shape;446;p14"/>
          <p:cNvGrpSpPr/>
          <p:nvPr/>
        </p:nvGrpSpPr>
        <p:grpSpPr>
          <a:xfrm>
            <a:off x="5206050" y="1761075"/>
            <a:ext cx="2819400" cy="464100"/>
            <a:chOff x="5330500" y="1761075"/>
            <a:chExt cx="2819400" cy="464100"/>
          </a:xfrm>
        </p:grpSpPr>
        <p:sp>
          <p:nvSpPr>
            <p:cNvPr id="447" name="Google Shape;447;p14"/>
            <p:cNvSpPr/>
            <p:nvPr/>
          </p:nvSpPr>
          <p:spPr>
            <a:xfrm>
              <a:off x="6246700" y="1761075"/>
              <a:ext cx="19032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Controls Cooling System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8" name="Google Shape;448;p14"/>
            <p:cNvCxnSpPr>
              <a:endCxn id="447" idx="1"/>
            </p:cNvCxnSpPr>
            <p:nvPr/>
          </p:nvCxnSpPr>
          <p:spPr>
            <a:xfrm flipH="1" rot="10800000">
              <a:off x="5330500" y="1993125"/>
              <a:ext cx="916200" cy="228600"/>
            </a:xfrm>
            <a:prstGeom prst="bentConnector3">
              <a:avLst>
                <a:gd fmla="val 63583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449" name="Google Shape;449;p14"/>
          <p:cNvGrpSpPr/>
          <p:nvPr/>
        </p:nvGrpSpPr>
        <p:grpSpPr>
          <a:xfrm>
            <a:off x="5184750" y="2481775"/>
            <a:ext cx="2840700" cy="464100"/>
            <a:chOff x="5309200" y="2481775"/>
            <a:chExt cx="2840700" cy="464100"/>
          </a:xfrm>
        </p:grpSpPr>
        <p:sp>
          <p:nvSpPr>
            <p:cNvPr id="450" name="Google Shape;450;p14"/>
            <p:cNvSpPr/>
            <p:nvPr/>
          </p:nvSpPr>
          <p:spPr>
            <a:xfrm>
              <a:off x="6246700" y="2481775"/>
              <a:ext cx="19032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Controls Extinguisher System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1" name="Google Shape;451;p14"/>
            <p:cNvCxnSpPr>
              <a:endCxn id="450" idx="1"/>
            </p:cNvCxnSpPr>
            <p:nvPr/>
          </p:nvCxnSpPr>
          <p:spPr>
            <a:xfrm>
              <a:off x="5309200" y="2699725"/>
              <a:ext cx="937500" cy="14100"/>
            </a:xfrm>
            <a:prstGeom prst="bentConnector3">
              <a:avLst>
                <a:gd fmla="val 63275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452" name="Google Shape;452;p14"/>
          <p:cNvGrpSpPr/>
          <p:nvPr/>
        </p:nvGrpSpPr>
        <p:grpSpPr>
          <a:xfrm>
            <a:off x="5206050" y="3198125"/>
            <a:ext cx="2819400" cy="468450"/>
            <a:chOff x="5330500" y="3198125"/>
            <a:chExt cx="2819400" cy="468450"/>
          </a:xfrm>
        </p:grpSpPr>
        <p:sp>
          <p:nvSpPr>
            <p:cNvPr id="453" name="Google Shape;453;p14"/>
            <p:cNvSpPr/>
            <p:nvPr/>
          </p:nvSpPr>
          <p:spPr>
            <a:xfrm>
              <a:off x="6246700" y="3202475"/>
              <a:ext cx="19032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Room Evacuate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14"/>
            <p:cNvCxnSpPr>
              <a:endCxn id="453" idx="1"/>
            </p:cNvCxnSpPr>
            <p:nvPr/>
          </p:nvCxnSpPr>
          <p:spPr>
            <a:xfrm>
              <a:off x="5330500" y="3198125"/>
              <a:ext cx="916200" cy="236400"/>
            </a:xfrm>
            <a:prstGeom prst="bentConnector3">
              <a:avLst>
                <a:gd fmla="val 63583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455" name="Google Shape;455;p14"/>
          <p:cNvGrpSpPr/>
          <p:nvPr/>
        </p:nvGrpSpPr>
        <p:grpSpPr>
          <a:xfrm>
            <a:off x="5184150" y="3680700"/>
            <a:ext cx="2841300" cy="699450"/>
            <a:chOff x="5308600" y="3680700"/>
            <a:chExt cx="2841300" cy="699450"/>
          </a:xfrm>
        </p:grpSpPr>
        <p:sp>
          <p:nvSpPr>
            <p:cNvPr id="456" name="Google Shape;456;p14"/>
            <p:cNvSpPr/>
            <p:nvPr/>
          </p:nvSpPr>
          <p:spPr>
            <a:xfrm>
              <a:off x="6246700" y="3916050"/>
              <a:ext cx="1903200" cy="4641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Controls Camera Position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7" name="Google Shape;457;p14"/>
            <p:cNvCxnSpPr>
              <a:endCxn id="456" idx="1"/>
            </p:cNvCxnSpPr>
            <p:nvPr/>
          </p:nvCxnSpPr>
          <p:spPr>
            <a:xfrm>
              <a:off x="5308600" y="3680700"/>
              <a:ext cx="938100" cy="467400"/>
            </a:xfrm>
            <a:prstGeom prst="bentConnector3">
              <a:avLst>
                <a:gd fmla="val 63266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5"/>
          <p:cNvSpPr txBox="1"/>
          <p:nvPr>
            <p:ph type="title"/>
          </p:nvPr>
        </p:nvSpPr>
        <p:spPr>
          <a:xfrm>
            <a:off x="241300" y="248750"/>
            <a:ext cx="7489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85200C"/>
                </a:solidFill>
                <a:latin typeface="Maven Pro"/>
                <a:ea typeface="Maven Pro"/>
                <a:cs typeface="Maven Pro"/>
                <a:sym typeface="Maven Pro"/>
              </a:rPr>
              <a:t>Actuators used :</a:t>
            </a:r>
            <a:endParaRPr b="1" sz="2800">
              <a:solidFill>
                <a:srgbClr val="85200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3" name="Google Shape;463;p15"/>
          <p:cNvSpPr txBox="1"/>
          <p:nvPr/>
        </p:nvSpPr>
        <p:spPr>
          <a:xfrm>
            <a:off x="2339850" y="4359575"/>
            <a:ext cx="4464300" cy="531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Servo Motor</a:t>
            </a:r>
            <a:endParaRPr b="0" i="0" sz="3700" u="none" cap="none" strike="noStrike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grpSp>
        <p:nvGrpSpPr>
          <p:cNvPr id="464" name="Google Shape;464;p15"/>
          <p:cNvGrpSpPr/>
          <p:nvPr/>
        </p:nvGrpSpPr>
        <p:grpSpPr>
          <a:xfrm>
            <a:off x="391189" y="923738"/>
            <a:ext cx="5968525" cy="405900"/>
            <a:chOff x="340339" y="779750"/>
            <a:chExt cx="5968525" cy="405900"/>
          </a:xfrm>
        </p:grpSpPr>
        <p:sp>
          <p:nvSpPr>
            <p:cNvPr id="465" name="Google Shape;465;p15"/>
            <p:cNvSpPr/>
            <p:nvPr/>
          </p:nvSpPr>
          <p:spPr>
            <a:xfrm>
              <a:off x="677564" y="779750"/>
              <a:ext cx="56313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Servos are extremely useful in robotics.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340339" y="858350"/>
              <a:ext cx="2196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15"/>
          <p:cNvGrpSpPr/>
          <p:nvPr/>
        </p:nvGrpSpPr>
        <p:grpSpPr>
          <a:xfrm>
            <a:off x="391200" y="1473650"/>
            <a:ext cx="6035200" cy="405900"/>
            <a:chOff x="340350" y="1292663"/>
            <a:chExt cx="6035200" cy="405900"/>
          </a:xfrm>
        </p:grpSpPr>
        <p:sp>
          <p:nvSpPr>
            <p:cNvPr id="468" name="Google Shape;468;p15"/>
            <p:cNvSpPr/>
            <p:nvPr/>
          </p:nvSpPr>
          <p:spPr>
            <a:xfrm>
              <a:off x="654550" y="1292663"/>
              <a:ext cx="57210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Servo works on the Pulse Coded Modulation.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340350" y="137125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15"/>
          <p:cNvGrpSpPr/>
          <p:nvPr/>
        </p:nvGrpSpPr>
        <p:grpSpPr>
          <a:xfrm>
            <a:off x="391200" y="2035700"/>
            <a:ext cx="5852200" cy="405900"/>
            <a:chOff x="340350" y="1752050"/>
            <a:chExt cx="5852200" cy="405900"/>
          </a:xfrm>
        </p:grpSpPr>
        <p:sp>
          <p:nvSpPr>
            <p:cNvPr id="471" name="Google Shape;471;p15"/>
            <p:cNvSpPr/>
            <p:nvPr/>
          </p:nvSpPr>
          <p:spPr>
            <a:xfrm>
              <a:off x="654550" y="1752050"/>
              <a:ext cx="55380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It can rotate around in 210-degree range.  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340350" y="1830663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15"/>
          <p:cNvGrpSpPr/>
          <p:nvPr/>
        </p:nvGrpSpPr>
        <p:grpSpPr>
          <a:xfrm>
            <a:off x="391200" y="2597750"/>
            <a:ext cx="6035300" cy="699000"/>
            <a:chOff x="340350" y="2211450"/>
            <a:chExt cx="6035300" cy="699000"/>
          </a:xfrm>
        </p:grpSpPr>
        <p:sp>
          <p:nvSpPr>
            <p:cNvPr id="474" name="Google Shape;474;p15"/>
            <p:cNvSpPr/>
            <p:nvPr/>
          </p:nvSpPr>
          <p:spPr>
            <a:xfrm>
              <a:off x="641450" y="2211450"/>
              <a:ext cx="5734200" cy="6990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It can be very useful when rotation of only a particular angle is needed.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40350" y="2448188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15"/>
          <p:cNvGrpSpPr/>
          <p:nvPr/>
        </p:nvGrpSpPr>
        <p:grpSpPr>
          <a:xfrm>
            <a:off x="391188" y="3452900"/>
            <a:ext cx="7789063" cy="405900"/>
            <a:chOff x="340350" y="2963950"/>
            <a:chExt cx="7789063" cy="405900"/>
          </a:xfrm>
        </p:grpSpPr>
        <p:sp>
          <p:nvSpPr>
            <p:cNvPr id="477" name="Google Shape;477;p15"/>
            <p:cNvSpPr/>
            <p:nvPr/>
          </p:nvSpPr>
          <p:spPr>
            <a:xfrm>
              <a:off x="687613" y="2963950"/>
              <a:ext cx="74418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Servo takes command from microcontroller using signal pin.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40350" y="304255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Google Shape;479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1200" y="923750"/>
            <a:ext cx="2412701" cy="241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>
            <p:ph type="title"/>
          </p:nvPr>
        </p:nvSpPr>
        <p:spPr>
          <a:xfrm>
            <a:off x="241300" y="248750"/>
            <a:ext cx="7489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85200C"/>
                </a:solidFill>
                <a:latin typeface="Maven Pro"/>
                <a:ea typeface="Maven Pro"/>
                <a:cs typeface="Maven Pro"/>
                <a:sym typeface="Maven Pro"/>
              </a:rPr>
              <a:t>Actuators Used:</a:t>
            </a:r>
            <a:endParaRPr b="1" sz="2800">
              <a:solidFill>
                <a:srgbClr val="85200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6" name="Google Shape;486;p16"/>
          <p:cNvSpPr txBox="1"/>
          <p:nvPr/>
        </p:nvSpPr>
        <p:spPr>
          <a:xfrm>
            <a:off x="2339850" y="4359575"/>
            <a:ext cx="4464300" cy="531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Relay</a:t>
            </a:r>
            <a:endParaRPr b="1" i="0" sz="3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87" name="Google Shape;487;p16"/>
          <p:cNvPicPr preferRelativeResize="0"/>
          <p:nvPr/>
        </p:nvPicPr>
        <p:blipFill rotWithShape="1">
          <a:blip r:embed="rId4">
            <a:alphaModFix/>
          </a:blip>
          <a:srcRect b="13422" l="7764" r="7271" t="12421"/>
          <a:stretch/>
        </p:blipFill>
        <p:spPr>
          <a:xfrm>
            <a:off x="5959600" y="248750"/>
            <a:ext cx="2782424" cy="24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8" name="Google Shape;488;p16"/>
          <p:cNvGrpSpPr/>
          <p:nvPr/>
        </p:nvGrpSpPr>
        <p:grpSpPr>
          <a:xfrm>
            <a:off x="457800" y="947375"/>
            <a:ext cx="4140100" cy="405900"/>
            <a:chOff x="340350" y="833250"/>
            <a:chExt cx="4140100" cy="405900"/>
          </a:xfrm>
        </p:grpSpPr>
        <p:sp>
          <p:nvSpPr>
            <p:cNvPr id="489" name="Google Shape;489;p16"/>
            <p:cNvSpPr/>
            <p:nvPr/>
          </p:nvSpPr>
          <p:spPr>
            <a:xfrm>
              <a:off x="654550" y="833250"/>
              <a:ext cx="38259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Electromechanical Device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340350" y="91185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Google Shape;491;p16"/>
          <p:cNvGrpSpPr/>
          <p:nvPr/>
        </p:nvGrpSpPr>
        <p:grpSpPr>
          <a:xfrm>
            <a:off x="457800" y="2091063"/>
            <a:ext cx="5151400" cy="405900"/>
            <a:chOff x="340350" y="833250"/>
            <a:chExt cx="5151400" cy="405900"/>
          </a:xfrm>
        </p:grpSpPr>
        <p:sp>
          <p:nvSpPr>
            <p:cNvPr id="492" name="Google Shape;492;p16"/>
            <p:cNvSpPr/>
            <p:nvPr/>
          </p:nvSpPr>
          <p:spPr>
            <a:xfrm>
              <a:off x="654550" y="833250"/>
              <a:ext cx="48372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Input Current Activate Electromagnet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340350" y="91185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16"/>
          <p:cNvGrpSpPr/>
          <p:nvPr/>
        </p:nvGrpSpPr>
        <p:grpSpPr>
          <a:xfrm>
            <a:off x="457800" y="1456675"/>
            <a:ext cx="5501800" cy="531000"/>
            <a:chOff x="744925" y="1477400"/>
            <a:chExt cx="5501800" cy="531000"/>
          </a:xfrm>
        </p:grpSpPr>
        <p:sp>
          <p:nvSpPr>
            <p:cNvPr id="495" name="Google Shape;495;p16"/>
            <p:cNvSpPr/>
            <p:nvPr/>
          </p:nvSpPr>
          <p:spPr>
            <a:xfrm>
              <a:off x="1059125" y="1477400"/>
              <a:ext cx="5187600" cy="5310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Uses LOW Power Signals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-Controls HIGH Power Device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744925" y="1618538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16"/>
          <p:cNvGrpSpPr/>
          <p:nvPr/>
        </p:nvGrpSpPr>
        <p:grpSpPr>
          <a:xfrm>
            <a:off x="457800" y="2600375"/>
            <a:ext cx="2705200" cy="405900"/>
            <a:chOff x="340350" y="833250"/>
            <a:chExt cx="2705200" cy="405900"/>
          </a:xfrm>
        </p:grpSpPr>
        <p:sp>
          <p:nvSpPr>
            <p:cNvPr id="498" name="Google Shape;498;p16"/>
            <p:cNvSpPr/>
            <p:nvPr/>
          </p:nvSpPr>
          <p:spPr>
            <a:xfrm>
              <a:off x="654550" y="833250"/>
              <a:ext cx="23910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Two O/P Pins: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340350" y="91185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6"/>
          <p:cNvGrpSpPr/>
          <p:nvPr/>
        </p:nvGrpSpPr>
        <p:grpSpPr>
          <a:xfrm>
            <a:off x="1121250" y="3047700"/>
            <a:ext cx="3558975" cy="405900"/>
            <a:chOff x="1203900" y="2134775"/>
            <a:chExt cx="3558975" cy="405900"/>
          </a:xfrm>
        </p:grpSpPr>
        <p:sp>
          <p:nvSpPr>
            <p:cNvPr id="501" name="Google Shape;501;p16"/>
            <p:cNvSpPr/>
            <p:nvPr/>
          </p:nvSpPr>
          <p:spPr>
            <a:xfrm>
              <a:off x="1651575" y="2134775"/>
              <a:ext cx="31113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Normally Closed (NC)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1203900" y="2134775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16"/>
          <p:cNvGrpSpPr/>
          <p:nvPr/>
        </p:nvGrpSpPr>
        <p:grpSpPr>
          <a:xfrm>
            <a:off x="1121250" y="3479975"/>
            <a:ext cx="3476775" cy="405900"/>
            <a:chOff x="1203900" y="2134775"/>
            <a:chExt cx="3476775" cy="405900"/>
          </a:xfrm>
        </p:grpSpPr>
        <p:sp>
          <p:nvSpPr>
            <p:cNvPr id="504" name="Google Shape;504;p16"/>
            <p:cNvSpPr/>
            <p:nvPr/>
          </p:nvSpPr>
          <p:spPr>
            <a:xfrm>
              <a:off x="1651575" y="2134775"/>
              <a:ext cx="30291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Normally Open (NO)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1203900" y="2134775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PDT-Relay-Working" id="506" name="Google Shape;50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9550" y="2722584"/>
            <a:ext cx="3489450" cy="14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7"/>
          <p:cNvSpPr txBox="1"/>
          <p:nvPr>
            <p:ph type="title"/>
          </p:nvPr>
        </p:nvSpPr>
        <p:spPr>
          <a:xfrm>
            <a:off x="642100" y="340925"/>
            <a:ext cx="7489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85200C"/>
                </a:solidFill>
                <a:latin typeface="Maven Pro"/>
                <a:ea typeface="Maven Pro"/>
                <a:cs typeface="Maven Pro"/>
                <a:sym typeface="Maven Pro"/>
              </a:rPr>
              <a:t> Arduino Code:</a:t>
            </a:r>
            <a:endParaRPr>
              <a:solidFill>
                <a:srgbClr val="85200C"/>
              </a:solidFill>
            </a:endParaRPr>
          </a:p>
        </p:txBody>
      </p:sp>
      <p:sp>
        <p:nvSpPr>
          <p:cNvPr id="512" name="Google Shape;512;p17"/>
          <p:cNvSpPr txBox="1"/>
          <p:nvPr/>
        </p:nvSpPr>
        <p:spPr>
          <a:xfrm>
            <a:off x="1164950" y="2131575"/>
            <a:ext cx="4048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https://drive.google.com/file/d/1443pNgJbXxsjBChSU_hMKzRzPAgXrlx8/view?usp=sharing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7"/>
          <p:cNvSpPr txBox="1"/>
          <p:nvPr/>
        </p:nvSpPr>
        <p:spPr>
          <a:xfrm>
            <a:off x="741775" y="1357300"/>
            <a:ext cx="3850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access the code:</a:t>
            </a:r>
            <a:endParaRPr b="0"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18"/>
          <p:cNvPicPr preferRelativeResize="0"/>
          <p:nvPr/>
        </p:nvPicPr>
        <p:blipFill rotWithShape="1">
          <a:blip r:embed="rId4">
            <a:alphaModFix/>
          </a:blip>
          <a:srcRect b="-1357" l="0" r="0" t="0"/>
          <a:stretch/>
        </p:blipFill>
        <p:spPr>
          <a:xfrm>
            <a:off x="633575" y="248150"/>
            <a:ext cx="7876851" cy="43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8"/>
          <p:cNvSpPr/>
          <p:nvPr/>
        </p:nvSpPr>
        <p:spPr>
          <a:xfrm>
            <a:off x="1664850" y="4448650"/>
            <a:ext cx="5814300" cy="471600"/>
          </a:xfrm>
          <a:prstGeom prst="roundRect">
            <a:avLst>
              <a:gd fmla="val 37219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Circuit Diagram</a:t>
            </a:r>
            <a:endParaRPr b="0" i="0" sz="3200" u="none" cap="none" strike="noStrike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9"/>
          <p:cNvSpPr txBox="1"/>
          <p:nvPr>
            <p:ph type="title"/>
          </p:nvPr>
        </p:nvSpPr>
        <p:spPr>
          <a:xfrm>
            <a:off x="774875" y="88400"/>
            <a:ext cx="7489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85200C"/>
                </a:solidFill>
                <a:latin typeface="Maven Pro"/>
                <a:ea typeface="Maven Pro"/>
                <a:cs typeface="Maven Pro"/>
                <a:sym typeface="Maven Pro"/>
              </a:rPr>
              <a:t>Cost of the Project</a:t>
            </a:r>
            <a:endParaRPr>
              <a:solidFill>
                <a:srgbClr val="85200C"/>
              </a:solidFill>
            </a:endParaRPr>
          </a:p>
        </p:txBody>
      </p:sp>
      <p:grpSp>
        <p:nvGrpSpPr>
          <p:cNvPr id="525" name="Google Shape;525;p19"/>
          <p:cNvGrpSpPr/>
          <p:nvPr/>
        </p:nvGrpSpPr>
        <p:grpSpPr>
          <a:xfrm>
            <a:off x="452863" y="1921375"/>
            <a:ext cx="8381862" cy="462300"/>
            <a:chOff x="452863" y="1921375"/>
            <a:chExt cx="8381862" cy="462300"/>
          </a:xfrm>
        </p:grpSpPr>
        <p:grpSp>
          <p:nvGrpSpPr>
            <p:cNvPr id="526" name="Google Shape;526;p19"/>
            <p:cNvGrpSpPr/>
            <p:nvPr/>
          </p:nvGrpSpPr>
          <p:grpSpPr>
            <a:xfrm>
              <a:off x="452863" y="1977775"/>
              <a:ext cx="4896112" cy="405900"/>
              <a:chOff x="489913" y="2223050"/>
              <a:chExt cx="4896112" cy="405900"/>
            </a:xfrm>
          </p:grpSpPr>
          <p:sp>
            <p:nvSpPr>
              <p:cNvPr id="527" name="Google Shape;527;p19"/>
              <p:cNvSpPr/>
              <p:nvPr/>
            </p:nvSpPr>
            <p:spPr>
              <a:xfrm>
                <a:off x="937625" y="2223050"/>
                <a:ext cx="4448400" cy="405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D0D0"/>
                  </a:gs>
                  <a:gs pos="100000">
                    <a:srgbClr val="D96868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Gas Sensor </a:t>
                </a:r>
                <a:endParaRPr b="1" i="0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489913" y="2223050"/>
                <a:ext cx="386100" cy="405900"/>
              </a:xfrm>
              <a:prstGeom prst="ellipse">
                <a:avLst/>
              </a:prstGeom>
              <a:noFill/>
              <a:ln cap="flat" cmpd="sng" w="19050">
                <a:solidFill>
                  <a:srgbClr val="CC412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9" name="Google Shape;529;p19"/>
            <p:cNvSpPr/>
            <p:nvPr/>
          </p:nvSpPr>
          <p:spPr>
            <a:xfrm>
              <a:off x="7193125" y="1921375"/>
              <a:ext cx="16416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Rs - 135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30" name="Google Shape;530;p19"/>
          <p:cNvGrpSpPr/>
          <p:nvPr/>
        </p:nvGrpSpPr>
        <p:grpSpPr>
          <a:xfrm>
            <a:off x="452863" y="2491550"/>
            <a:ext cx="8407212" cy="405900"/>
            <a:chOff x="452863" y="2491550"/>
            <a:chExt cx="8407212" cy="405900"/>
          </a:xfrm>
        </p:grpSpPr>
        <p:grpSp>
          <p:nvGrpSpPr>
            <p:cNvPr id="531" name="Google Shape;531;p19"/>
            <p:cNvGrpSpPr/>
            <p:nvPr/>
          </p:nvGrpSpPr>
          <p:grpSpPr>
            <a:xfrm>
              <a:off x="452863" y="2491550"/>
              <a:ext cx="4119112" cy="405900"/>
              <a:chOff x="452863" y="3527200"/>
              <a:chExt cx="4119112" cy="405900"/>
            </a:xfrm>
          </p:grpSpPr>
          <p:sp>
            <p:nvSpPr>
              <p:cNvPr id="532" name="Google Shape;532;p19"/>
              <p:cNvSpPr/>
              <p:nvPr/>
            </p:nvSpPr>
            <p:spPr>
              <a:xfrm>
                <a:off x="900575" y="3527200"/>
                <a:ext cx="3671400" cy="405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D0D0"/>
                  </a:gs>
                  <a:gs pos="100000">
                    <a:srgbClr val="D96868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Sim800L GSM Module</a:t>
                </a:r>
                <a:endParaRPr b="1" i="0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>
                <a:off x="452863" y="3527200"/>
                <a:ext cx="386100" cy="405900"/>
              </a:xfrm>
              <a:prstGeom prst="ellipse">
                <a:avLst/>
              </a:prstGeom>
              <a:noFill/>
              <a:ln cap="flat" cmpd="sng" w="19050">
                <a:solidFill>
                  <a:srgbClr val="CC412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4" name="Google Shape;534;p19"/>
            <p:cNvSpPr/>
            <p:nvPr/>
          </p:nvSpPr>
          <p:spPr>
            <a:xfrm>
              <a:off x="7167775" y="2491550"/>
              <a:ext cx="16923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Rs - 300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35" name="Google Shape;535;p19"/>
          <p:cNvGrpSpPr/>
          <p:nvPr/>
        </p:nvGrpSpPr>
        <p:grpSpPr>
          <a:xfrm>
            <a:off x="452863" y="3014550"/>
            <a:ext cx="8407212" cy="582300"/>
            <a:chOff x="452863" y="3014550"/>
            <a:chExt cx="8407212" cy="582300"/>
          </a:xfrm>
        </p:grpSpPr>
        <p:grpSp>
          <p:nvGrpSpPr>
            <p:cNvPr id="536" name="Google Shape;536;p19"/>
            <p:cNvGrpSpPr/>
            <p:nvPr/>
          </p:nvGrpSpPr>
          <p:grpSpPr>
            <a:xfrm>
              <a:off x="452863" y="3014550"/>
              <a:ext cx="5659162" cy="582300"/>
              <a:chOff x="452863" y="3453800"/>
              <a:chExt cx="5659162" cy="582300"/>
            </a:xfrm>
          </p:grpSpPr>
          <p:sp>
            <p:nvSpPr>
              <p:cNvPr id="537" name="Google Shape;537;p19"/>
              <p:cNvSpPr/>
              <p:nvPr/>
            </p:nvSpPr>
            <p:spPr>
              <a:xfrm>
                <a:off x="937625" y="3453800"/>
                <a:ext cx="5174400" cy="5823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D0D0"/>
                  </a:gs>
                  <a:gs pos="100000">
                    <a:srgbClr val="D96868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LDR,Thermistor,Capacitor,Resistor,diode</a:t>
                </a:r>
                <a:endParaRPr b="1" i="0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>
                <a:off x="452863" y="3542000"/>
                <a:ext cx="386100" cy="405900"/>
              </a:xfrm>
              <a:prstGeom prst="ellipse">
                <a:avLst/>
              </a:prstGeom>
              <a:noFill/>
              <a:ln cap="flat" cmpd="sng" w="19050">
                <a:solidFill>
                  <a:srgbClr val="CC412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9" name="Google Shape;539;p19"/>
            <p:cNvSpPr/>
            <p:nvPr/>
          </p:nvSpPr>
          <p:spPr>
            <a:xfrm>
              <a:off x="7167775" y="3061725"/>
              <a:ext cx="16923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Rs - 50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452863" y="3631900"/>
            <a:ext cx="8407212" cy="487950"/>
            <a:chOff x="452863" y="3631900"/>
            <a:chExt cx="8407212" cy="487950"/>
          </a:xfrm>
        </p:grpSpPr>
        <p:grpSp>
          <p:nvGrpSpPr>
            <p:cNvPr id="541" name="Google Shape;541;p19"/>
            <p:cNvGrpSpPr/>
            <p:nvPr/>
          </p:nvGrpSpPr>
          <p:grpSpPr>
            <a:xfrm>
              <a:off x="452863" y="3713950"/>
              <a:ext cx="4317412" cy="405900"/>
              <a:chOff x="489913" y="2838425"/>
              <a:chExt cx="4317412" cy="405900"/>
            </a:xfrm>
          </p:grpSpPr>
          <p:sp>
            <p:nvSpPr>
              <p:cNvPr id="542" name="Google Shape;542;p19"/>
              <p:cNvSpPr/>
              <p:nvPr/>
            </p:nvSpPr>
            <p:spPr>
              <a:xfrm>
                <a:off x="937625" y="2838425"/>
                <a:ext cx="3869700" cy="405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D0D0"/>
                  </a:gs>
                  <a:gs pos="100000">
                    <a:srgbClr val="D96868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Relay Module</a:t>
                </a:r>
                <a:endParaRPr b="1" i="0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543" name="Google Shape;543;p19"/>
              <p:cNvSpPr/>
              <p:nvPr/>
            </p:nvSpPr>
            <p:spPr>
              <a:xfrm>
                <a:off x="489913" y="2838425"/>
                <a:ext cx="386100" cy="405900"/>
              </a:xfrm>
              <a:prstGeom prst="ellipse">
                <a:avLst/>
              </a:prstGeom>
              <a:noFill/>
              <a:ln cap="flat" cmpd="sng" w="19050">
                <a:solidFill>
                  <a:srgbClr val="CC412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4" name="Google Shape;544;p19"/>
            <p:cNvSpPr/>
            <p:nvPr/>
          </p:nvSpPr>
          <p:spPr>
            <a:xfrm>
              <a:off x="7167775" y="3631900"/>
              <a:ext cx="16923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Rs - 160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45" name="Google Shape;545;p19"/>
          <p:cNvGrpSpPr/>
          <p:nvPr/>
        </p:nvGrpSpPr>
        <p:grpSpPr>
          <a:xfrm>
            <a:off x="452863" y="4202075"/>
            <a:ext cx="8407212" cy="440775"/>
            <a:chOff x="452863" y="4202075"/>
            <a:chExt cx="8407212" cy="440775"/>
          </a:xfrm>
        </p:grpSpPr>
        <p:grpSp>
          <p:nvGrpSpPr>
            <p:cNvPr id="546" name="Google Shape;546;p19"/>
            <p:cNvGrpSpPr/>
            <p:nvPr/>
          </p:nvGrpSpPr>
          <p:grpSpPr>
            <a:xfrm>
              <a:off x="452863" y="4236950"/>
              <a:ext cx="4317412" cy="405900"/>
              <a:chOff x="489913" y="2838425"/>
              <a:chExt cx="4317412" cy="405900"/>
            </a:xfrm>
          </p:grpSpPr>
          <p:sp>
            <p:nvSpPr>
              <p:cNvPr id="547" name="Google Shape;547;p19"/>
              <p:cNvSpPr/>
              <p:nvPr/>
            </p:nvSpPr>
            <p:spPr>
              <a:xfrm>
                <a:off x="937625" y="2838425"/>
                <a:ext cx="3869700" cy="405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D0D0"/>
                  </a:gs>
                  <a:gs pos="100000">
                    <a:srgbClr val="D96868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LCD Display</a:t>
                </a:r>
                <a:endParaRPr b="1" i="0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548" name="Google Shape;548;p19"/>
              <p:cNvSpPr/>
              <p:nvPr/>
            </p:nvSpPr>
            <p:spPr>
              <a:xfrm>
                <a:off x="489913" y="2838425"/>
                <a:ext cx="386100" cy="405900"/>
              </a:xfrm>
              <a:prstGeom prst="ellipse">
                <a:avLst/>
              </a:prstGeom>
              <a:noFill/>
              <a:ln cap="flat" cmpd="sng" w="19050">
                <a:solidFill>
                  <a:srgbClr val="CC412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9" name="Google Shape;549;p19"/>
            <p:cNvSpPr/>
            <p:nvPr/>
          </p:nvSpPr>
          <p:spPr>
            <a:xfrm>
              <a:off x="7167775" y="4202075"/>
              <a:ext cx="16923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Rs - 290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50" name="Google Shape;550;p19"/>
          <p:cNvGrpSpPr/>
          <p:nvPr/>
        </p:nvGrpSpPr>
        <p:grpSpPr>
          <a:xfrm>
            <a:off x="452863" y="837850"/>
            <a:ext cx="8325187" cy="518275"/>
            <a:chOff x="452863" y="837850"/>
            <a:chExt cx="8325187" cy="518275"/>
          </a:xfrm>
        </p:grpSpPr>
        <p:sp>
          <p:nvSpPr>
            <p:cNvPr id="551" name="Google Shape;551;p19"/>
            <p:cNvSpPr/>
            <p:nvPr/>
          </p:nvSpPr>
          <p:spPr>
            <a:xfrm>
              <a:off x="900574" y="950225"/>
              <a:ext cx="28386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Arduino Uno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452863" y="950225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7085750" y="837850"/>
              <a:ext cx="16923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 Rs -570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54" name="Google Shape;554;p19"/>
          <p:cNvGrpSpPr/>
          <p:nvPr/>
        </p:nvGrpSpPr>
        <p:grpSpPr>
          <a:xfrm>
            <a:off x="452863" y="1407825"/>
            <a:ext cx="8325287" cy="462075"/>
            <a:chOff x="452863" y="1407825"/>
            <a:chExt cx="8325287" cy="462075"/>
          </a:xfrm>
        </p:grpSpPr>
        <p:sp>
          <p:nvSpPr>
            <p:cNvPr id="555" name="Google Shape;555;p19"/>
            <p:cNvSpPr/>
            <p:nvPr/>
          </p:nvSpPr>
          <p:spPr>
            <a:xfrm>
              <a:off x="900575" y="1464000"/>
              <a:ext cx="42486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Servo Motor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452863" y="1464000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7085850" y="1407825"/>
              <a:ext cx="16923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Rs - 282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/>
          <p:nvPr/>
        </p:nvSpPr>
        <p:spPr>
          <a:xfrm>
            <a:off x="0" y="0"/>
            <a:ext cx="9144000" cy="5145075"/>
          </a:xfrm>
          <a:prstGeom prst="rect">
            <a:avLst/>
          </a:prstGeom>
          <a:gradFill>
            <a:gsLst>
              <a:gs pos="0">
                <a:srgbClr val="FC0350">
                  <a:alpha val="65490"/>
                </a:srgbClr>
              </a:gs>
              <a:gs pos="100000">
                <a:srgbClr val="0000FF">
                  <a:alpha val="3647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1756624" y="788"/>
            <a:ext cx="7387385" cy="5143499"/>
          </a:xfrm>
          <a:custGeom>
            <a:rect b="b" l="l" r="r" t="t"/>
            <a:pathLst>
              <a:path extrusionOk="0" h="6857999" w="9321622">
                <a:moveTo>
                  <a:pt x="4548062" y="0"/>
                </a:moveTo>
                <a:lnTo>
                  <a:pt x="9321622" y="0"/>
                </a:lnTo>
                <a:lnTo>
                  <a:pt x="9321622" y="6857999"/>
                </a:lnTo>
                <a:lnTo>
                  <a:pt x="188437" y="6857999"/>
                </a:lnTo>
                <a:lnTo>
                  <a:pt x="185720" y="6844418"/>
                </a:lnTo>
                <a:cubicBezTo>
                  <a:pt x="184659" y="6824365"/>
                  <a:pt x="184996" y="6803923"/>
                  <a:pt x="182538" y="6784258"/>
                </a:cubicBezTo>
                <a:cubicBezTo>
                  <a:pt x="178681" y="6753406"/>
                  <a:pt x="162873" y="6725265"/>
                  <a:pt x="153041" y="6695768"/>
                </a:cubicBezTo>
                <a:cubicBezTo>
                  <a:pt x="123544" y="6690852"/>
                  <a:pt x="93742" y="6687506"/>
                  <a:pt x="64551" y="6681019"/>
                </a:cubicBezTo>
                <a:cubicBezTo>
                  <a:pt x="49375" y="6677647"/>
                  <a:pt x="26080" y="6680705"/>
                  <a:pt x="20306" y="6666271"/>
                </a:cubicBezTo>
                <a:cubicBezTo>
                  <a:pt x="-19364" y="6567096"/>
                  <a:pt x="6487" y="6530746"/>
                  <a:pt x="35054" y="6445045"/>
                </a:cubicBezTo>
                <a:cubicBezTo>
                  <a:pt x="79398" y="6430264"/>
                  <a:pt x="85424" y="6432567"/>
                  <a:pt x="123545" y="6400800"/>
                </a:cubicBezTo>
                <a:cubicBezTo>
                  <a:pt x="139568" y="6387448"/>
                  <a:pt x="151104" y="6369069"/>
                  <a:pt x="167790" y="6356555"/>
                </a:cubicBezTo>
                <a:cubicBezTo>
                  <a:pt x="190723" y="6339356"/>
                  <a:pt x="219767" y="6330965"/>
                  <a:pt x="241532" y="6312310"/>
                </a:cubicBezTo>
                <a:cubicBezTo>
                  <a:pt x="254990" y="6300775"/>
                  <a:pt x="259955" y="6281906"/>
                  <a:pt x="271028" y="6268065"/>
                </a:cubicBezTo>
                <a:cubicBezTo>
                  <a:pt x="299342" y="6232672"/>
                  <a:pt x="330818" y="6199905"/>
                  <a:pt x="359519" y="6164826"/>
                </a:cubicBezTo>
                <a:cubicBezTo>
                  <a:pt x="375084" y="6145802"/>
                  <a:pt x="385101" y="6121829"/>
                  <a:pt x="403764" y="6105832"/>
                </a:cubicBezTo>
                <a:cubicBezTo>
                  <a:pt x="426961" y="6085949"/>
                  <a:pt x="477044" y="6071573"/>
                  <a:pt x="507003" y="6061587"/>
                </a:cubicBezTo>
                <a:cubicBezTo>
                  <a:pt x="507980" y="6061517"/>
                  <a:pt x="871681" y="6036358"/>
                  <a:pt x="890461" y="6032090"/>
                </a:cubicBezTo>
                <a:cubicBezTo>
                  <a:pt x="942093" y="6020356"/>
                  <a:pt x="988784" y="5992761"/>
                  <a:pt x="1037945" y="5973097"/>
                </a:cubicBezTo>
                <a:cubicBezTo>
                  <a:pt x="964710" y="5863245"/>
                  <a:pt x="1058834" y="5998164"/>
                  <a:pt x="964203" y="5884606"/>
                </a:cubicBezTo>
                <a:cubicBezTo>
                  <a:pt x="922093" y="5834073"/>
                  <a:pt x="924044" y="5831845"/>
                  <a:pt x="933586" y="5839452"/>
                </a:cubicBezTo>
                <a:lnTo>
                  <a:pt x="941072" y="5846058"/>
                </a:lnTo>
                <a:lnTo>
                  <a:pt x="948516" y="5853316"/>
                </a:lnTo>
                <a:cubicBezTo>
                  <a:pt x="956346" y="5860775"/>
                  <a:pt x="951342" y="5855508"/>
                  <a:pt x="944308" y="5848914"/>
                </a:cubicBezTo>
                <a:lnTo>
                  <a:pt x="941072" y="5846058"/>
                </a:lnTo>
                <a:lnTo>
                  <a:pt x="925793" y="5831160"/>
                </a:lnTo>
                <a:cubicBezTo>
                  <a:pt x="914109" y="5819644"/>
                  <a:pt x="897866" y="5803521"/>
                  <a:pt x="875712" y="5781368"/>
                </a:cubicBezTo>
                <a:cubicBezTo>
                  <a:pt x="1040037" y="5766429"/>
                  <a:pt x="1028865" y="5773253"/>
                  <a:pt x="1185428" y="5737123"/>
                </a:cubicBezTo>
                <a:cubicBezTo>
                  <a:pt x="1208627" y="5731769"/>
                  <a:pt x="1259907" y="5713895"/>
                  <a:pt x="1273919" y="5692877"/>
                </a:cubicBezTo>
                <a:cubicBezTo>
                  <a:pt x="1320023" y="5623720"/>
                  <a:pt x="1273919" y="5649342"/>
                  <a:pt x="1273919" y="5589639"/>
                </a:cubicBezTo>
                <a:cubicBezTo>
                  <a:pt x="1273919" y="5574093"/>
                  <a:pt x="1283751" y="5560142"/>
                  <a:pt x="1288667" y="5545394"/>
                </a:cubicBezTo>
                <a:cubicBezTo>
                  <a:pt x="1288667" y="5545394"/>
                  <a:pt x="1324316" y="5483583"/>
                  <a:pt x="1347661" y="5456903"/>
                </a:cubicBezTo>
                <a:cubicBezTo>
                  <a:pt x="1359334" y="5443563"/>
                  <a:pt x="1377158" y="5437238"/>
                  <a:pt x="1391906" y="5427406"/>
                </a:cubicBezTo>
                <a:cubicBezTo>
                  <a:pt x="1541815" y="5397425"/>
                  <a:pt x="1404085" y="5428141"/>
                  <a:pt x="1509893" y="5397910"/>
                </a:cubicBezTo>
                <a:cubicBezTo>
                  <a:pt x="1529384" y="5392341"/>
                  <a:pt x="1550434" y="5391549"/>
                  <a:pt x="1568887" y="5383161"/>
                </a:cubicBezTo>
                <a:cubicBezTo>
                  <a:pt x="1604969" y="5366760"/>
                  <a:pt x="1636675" y="5341893"/>
                  <a:pt x="1672125" y="5324168"/>
                </a:cubicBezTo>
                <a:cubicBezTo>
                  <a:pt x="1695804" y="5312328"/>
                  <a:pt x="1721078" y="5303967"/>
                  <a:pt x="1745867" y="5294671"/>
                </a:cubicBezTo>
                <a:cubicBezTo>
                  <a:pt x="1760423" y="5289212"/>
                  <a:pt x="1776207" y="5286875"/>
                  <a:pt x="1790112" y="5279923"/>
                </a:cubicBezTo>
                <a:cubicBezTo>
                  <a:pt x="1805966" y="5271996"/>
                  <a:pt x="1818503" y="5258353"/>
                  <a:pt x="1834357" y="5250426"/>
                </a:cubicBezTo>
                <a:cubicBezTo>
                  <a:pt x="1848262" y="5243473"/>
                  <a:pt x="1865668" y="5244301"/>
                  <a:pt x="1878603" y="5235677"/>
                </a:cubicBezTo>
                <a:cubicBezTo>
                  <a:pt x="1895957" y="5224107"/>
                  <a:pt x="1908101" y="5206180"/>
                  <a:pt x="1922849" y="5191432"/>
                </a:cubicBezTo>
                <a:cubicBezTo>
                  <a:pt x="1922849" y="5191432"/>
                  <a:pt x="1982470" y="5173482"/>
                  <a:pt x="2011338" y="5161935"/>
                </a:cubicBezTo>
                <a:cubicBezTo>
                  <a:pt x="2031751" y="5153770"/>
                  <a:pt x="2050124" y="5141100"/>
                  <a:pt x="2070333" y="5132439"/>
                </a:cubicBezTo>
                <a:cubicBezTo>
                  <a:pt x="2084621" y="5126315"/>
                  <a:pt x="2103585" y="5128683"/>
                  <a:pt x="2114577" y="5117690"/>
                </a:cubicBezTo>
                <a:cubicBezTo>
                  <a:pt x="2130123" y="5102144"/>
                  <a:pt x="2134242" y="5078361"/>
                  <a:pt x="2144074" y="5058697"/>
                </a:cubicBezTo>
                <a:cubicBezTo>
                  <a:pt x="2152001" y="5042843"/>
                  <a:pt x="2163739" y="5029200"/>
                  <a:pt x="2173570" y="5014452"/>
                </a:cubicBezTo>
                <a:lnTo>
                  <a:pt x="2203067" y="4970206"/>
                </a:lnTo>
                <a:cubicBezTo>
                  <a:pt x="2222732" y="4940709"/>
                  <a:pt x="2251487" y="4915553"/>
                  <a:pt x="2262061" y="4881716"/>
                </a:cubicBezTo>
                <a:cubicBezTo>
                  <a:pt x="2296228" y="4772381"/>
                  <a:pt x="2286809" y="4764232"/>
                  <a:pt x="2262061" y="4689987"/>
                </a:cubicBezTo>
                <a:cubicBezTo>
                  <a:pt x="2262061" y="4689987"/>
                  <a:pt x="2214277" y="4635128"/>
                  <a:pt x="2203067" y="4601497"/>
                </a:cubicBezTo>
                <a:cubicBezTo>
                  <a:pt x="2188989" y="4559264"/>
                  <a:pt x="2193235" y="4513006"/>
                  <a:pt x="2188319" y="4468761"/>
                </a:cubicBezTo>
                <a:cubicBezTo>
                  <a:pt x="2193235" y="4454013"/>
                  <a:pt x="2199296" y="4439598"/>
                  <a:pt x="2203067" y="4424516"/>
                </a:cubicBezTo>
                <a:cubicBezTo>
                  <a:pt x="2238662" y="4282138"/>
                  <a:pt x="2198852" y="4407667"/>
                  <a:pt x="2232565" y="4306529"/>
                </a:cubicBezTo>
                <a:cubicBezTo>
                  <a:pt x="2255964" y="4271429"/>
                  <a:pt x="2288517" y="4224122"/>
                  <a:pt x="2306306" y="4188542"/>
                </a:cubicBezTo>
                <a:cubicBezTo>
                  <a:pt x="2316885" y="4167387"/>
                  <a:pt x="2331079" y="4104200"/>
                  <a:pt x="2335803" y="4085303"/>
                </a:cubicBezTo>
                <a:lnTo>
                  <a:pt x="2424293" y="4055806"/>
                </a:lnTo>
                <a:cubicBezTo>
                  <a:pt x="2462752" y="4042986"/>
                  <a:pt x="2503300" y="4037447"/>
                  <a:pt x="2542280" y="4026310"/>
                </a:cubicBezTo>
                <a:cubicBezTo>
                  <a:pt x="2572176" y="4017768"/>
                  <a:pt x="2601053" y="4005957"/>
                  <a:pt x="2630770" y="3996813"/>
                </a:cubicBezTo>
                <a:cubicBezTo>
                  <a:pt x="2664977" y="3986288"/>
                  <a:pt x="2702723" y="3984697"/>
                  <a:pt x="2734009" y="3967316"/>
                </a:cubicBezTo>
                <a:cubicBezTo>
                  <a:pt x="2749504" y="3958708"/>
                  <a:pt x="2752158" y="3936688"/>
                  <a:pt x="2763506" y="3923071"/>
                </a:cubicBezTo>
                <a:cubicBezTo>
                  <a:pt x="2824199" y="3850239"/>
                  <a:pt x="2810832" y="3902161"/>
                  <a:pt x="2866745" y="3790335"/>
                </a:cubicBezTo>
                <a:cubicBezTo>
                  <a:pt x="2875810" y="3772205"/>
                  <a:pt x="2870250" y="3748207"/>
                  <a:pt x="2881493" y="3731342"/>
                </a:cubicBezTo>
                <a:cubicBezTo>
                  <a:pt x="2891325" y="3716594"/>
                  <a:pt x="2922824" y="3719329"/>
                  <a:pt x="2925739" y="3701845"/>
                </a:cubicBezTo>
                <a:cubicBezTo>
                  <a:pt x="2943537" y="3595052"/>
                  <a:pt x="2935571" y="3485536"/>
                  <a:pt x="2940487" y="3377381"/>
                </a:cubicBezTo>
                <a:cubicBezTo>
                  <a:pt x="2945403" y="3342968"/>
                  <a:pt x="2948418" y="3308229"/>
                  <a:pt x="2955235" y="3274142"/>
                </a:cubicBezTo>
                <a:cubicBezTo>
                  <a:pt x="2958284" y="3258898"/>
                  <a:pt x="2969983" y="3245443"/>
                  <a:pt x="2969983" y="3229897"/>
                </a:cubicBezTo>
                <a:cubicBezTo>
                  <a:pt x="2969983" y="3214351"/>
                  <a:pt x="2960151" y="3200400"/>
                  <a:pt x="2955235" y="3185652"/>
                </a:cubicBezTo>
                <a:lnTo>
                  <a:pt x="2910990" y="3156155"/>
                </a:lnTo>
                <a:cubicBezTo>
                  <a:pt x="2896242" y="3146323"/>
                  <a:pt x="2891325" y="3126658"/>
                  <a:pt x="2881493" y="3111910"/>
                </a:cubicBezTo>
                <a:lnTo>
                  <a:pt x="2822500" y="3023419"/>
                </a:lnTo>
                <a:cubicBezTo>
                  <a:pt x="2813876" y="3010484"/>
                  <a:pt x="2812667" y="2993922"/>
                  <a:pt x="2807751" y="2979174"/>
                </a:cubicBezTo>
                <a:lnTo>
                  <a:pt x="2763506" y="2846439"/>
                </a:lnTo>
                <a:cubicBezTo>
                  <a:pt x="2752295" y="2812807"/>
                  <a:pt x="2724177" y="2787445"/>
                  <a:pt x="2704512" y="2757948"/>
                </a:cubicBezTo>
                <a:cubicBezTo>
                  <a:pt x="2670002" y="2746445"/>
                  <a:pt x="2638618" y="2746044"/>
                  <a:pt x="2630770" y="2698955"/>
                </a:cubicBezTo>
                <a:cubicBezTo>
                  <a:pt x="2628214" y="2683620"/>
                  <a:pt x="2640603" y="2669458"/>
                  <a:pt x="2645519" y="2654710"/>
                </a:cubicBezTo>
                <a:cubicBezTo>
                  <a:pt x="2660267" y="2644878"/>
                  <a:pt x="2678691" y="2639054"/>
                  <a:pt x="2689764" y="2625213"/>
                </a:cubicBezTo>
                <a:cubicBezTo>
                  <a:pt x="2699475" y="2613074"/>
                  <a:pt x="2702457" y="2596378"/>
                  <a:pt x="2704512" y="2580968"/>
                </a:cubicBezTo>
                <a:cubicBezTo>
                  <a:pt x="2714057" y="2509380"/>
                  <a:pt x="2735978" y="2418414"/>
                  <a:pt x="2704512" y="2344994"/>
                </a:cubicBezTo>
                <a:cubicBezTo>
                  <a:pt x="2697530" y="2328702"/>
                  <a:pt x="2684848" y="2315497"/>
                  <a:pt x="2675016" y="2300748"/>
                </a:cubicBezTo>
                <a:lnTo>
                  <a:pt x="2630770" y="2286000"/>
                </a:lnTo>
                <a:cubicBezTo>
                  <a:pt x="2569820" y="2265684"/>
                  <a:pt x="2541111" y="2207580"/>
                  <a:pt x="2527532" y="2153265"/>
                </a:cubicBezTo>
                <a:cubicBezTo>
                  <a:pt x="2521452" y="2128946"/>
                  <a:pt x="2516328" y="2104339"/>
                  <a:pt x="2512783" y="2079523"/>
                </a:cubicBezTo>
                <a:cubicBezTo>
                  <a:pt x="2506487" y="2035453"/>
                  <a:pt x="2502951" y="1991032"/>
                  <a:pt x="2498035" y="1946787"/>
                </a:cubicBezTo>
                <a:cubicBezTo>
                  <a:pt x="2498035" y="1946787"/>
                  <a:pt x="2559846" y="1911138"/>
                  <a:pt x="2586525" y="1887794"/>
                </a:cubicBezTo>
                <a:cubicBezTo>
                  <a:pt x="2599865" y="1876122"/>
                  <a:pt x="2606190" y="1858297"/>
                  <a:pt x="2616022" y="1843548"/>
                </a:cubicBezTo>
                <a:cubicBezTo>
                  <a:pt x="2673201" y="1805430"/>
                  <a:pt x="2643453" y="1819656"/>
                  <a:pt x="2704512" y="1799303"/>
                </a:cubicBezTo>
                <a:cubicBezTo>
                  <a:pt x="2734009" y="1789471"/>
                  <a:pt x="2762514" y="1763708"/>
                  <a:pt x="2793003" y="1769806"/>
                </a:cubicBezTo>
                <a:cubicBezTo>
                  <a:pt x="2808248" y="1772855"/>
                  <a:pt x="2779728" y="1798576"/>
                  <a:pt x="2778254" y="1814052"/>
                </a:cubicBezTo>
                <a:cubicBezTo>
                  <a:pt x="2769851" y="1902280"/>
                  <a:pt x="2768422" y="1991033"/>
                  <a:pt x="2763506" y="2079523"/>
                </a:cubicBezTo>
                <a:cubicBezTo>
                  <a:pt x="2763506" y="2079523"/>
                  <a:pt x="2822215" y="2058960"/>
                  <a:pt x="2851996" y="2050026"/>
                </a:cubicBezTo>
                <a:cubicBezTo>
                  <a:pt x="2871411" y="2044201"/>
                  <a:pt x="2891325" y="2040193"/>
                  <a:pt x="2910990" y="2035277"/>
                </a:cubicBezTo>
                <a:cubicBezTo>
                  <a:pt x="2941154" y="2027736"/>
                  <a:pt x="2969699" y="2014715"/>
                  <a:pt x="2999481" y="2005781"/>
                </a:cubicBezTo>
                <a:cubicBezTo>
                  <a:pt x="3018895" y="1999957"/>
                  <a:pt x="3040876" y="2001089"/>
                  <a:pt x="3058474" y="1991032"/>
                </a:cubicBezTo>
                <a:cubicBezTo>
                  <a:pt x="3076584" y="1980684"/>
                  <a:pt x="3086696" y="1960140"/>
                  <a:pt x="3102719" y="1946787"/>
                </a:cubicBezTo>
                <a:cubicBezTo>
                  <a:pt x="3116336" y="1935439"/>
                  <a:pt x="3132216" y="1927122"/>
                  <a:pt x="3146965" y="1917290"/>
                </a:cubicBezTo>
                <a:cubicBezTo>
                  <a:pt x="3201539" y="1880906"/>
                  <a:pt x="3262441" y="1797923"/>
                  <a:pt x="3294449" y="1740310"/>
                </a:cubicBezTo>
                <a:cubicBezTo>
                  <a:pt x="3308619" y="1714803"/>
                  <a:pt x="3319860" y="1642749"/>
                  <a:pt x="3323945" y="1622323"/>
                </a:cubicBezTo>
                <a:cubicBezTo>
                  <a:pt x="3333777" y="1607574"/>
                  <a:pt x="3339600" y="1589150"/>
                  <a:pt x="3353441" y="1578077"/>
                </a:cubicBezTo>
                <a:cubicBezTo>
                  <a:pt x="3365581" y="1568365"/>
                  <a:pt x="3383782" y="1570281"/>
                  <a:pt x="3397687" y="1563329"/>
                </a:cubicBezTo>
                <a:cubicBezTo>
                  <a:pt x="3413541" y="1555402"/>
                  <a:pt x="3427184" y="1543664"/>
                  <a:pt x="3441932" y="1533832"/>
                </a:cubicBezTo>
                <a:cubicBezTo>
                  <a:pt x="3441932" y="1533832"/>
                  <a:pt x="3502010" y="1516963"/>
                  <a:pt x="3530422" y="1504335"/>
                </a:cubicBezTo>
                <a:cubicBezTo>
                  <a:pt x="3568346" y="1487480"/>
                  <a:pt x="3585904" y="1467114"/>
                  <a:pt x="3604164" y="1430594"/>
                </a:cubicBezTo>
                <a:cubicBezTo>
                  <a:pt x="3619371" y="1400179"/>
                  <a:pt x="3633661" y="1320511"/>
                  <a:pt x="3633661" y="1297858"/>
                </a:cubicBezTo>
                <a:cubicBezTo>
                  <a:pt x="3633661" y="1282312"/>
                  <a:pt x="3621961" y="1268857"/>
                  <a:pt x="3618912" y="1253613"/>
                </a:cubicBezTo>
                <a:cubicBezTo>
                  <a:pt x="3612095" y="1219526"/>
                  <a:pt x="3609080" y="1184787"/>
                  <a:pt x="3604164" y="1150374"/>
                </a:cubicBezTo>
                <a:cubicBezTo>
                  <a:pt x="3604164" y="1150374"/>
                  <a:pt x="3555744" y="1095721"/>
                  <a:pt x="3545170" y="1061884"/>
                </a:cubicBezTo>
                <a:cubicBezTo>
                  <a:pt x="3530433" y="1014726"/>
                  <a:pt x="3535338" y="963561"/>
                  <a:pt x="3530422" y="914400"/>
                </a:cubicBezTo>
                <a:cubicBezTo>
                  <a:pt x="3606934" y="863392"/>
                  <a:pt x="3596578" y="860132"/>
                  <a:pt x="3736899" y="870155"/>
                </a:cubicBezTo>
                <a:cubicBezTo>
                  <a:pt x="3754580" y="871418"/>
                  <a:pt x="3766396" y="889820"/>
                  <a:pt x="3781145" y="899652"/>
                </a:cubicBezTo>
                <a:cubicBezTo>
                  <a:pt x="3884907" y="934239"/>
                  <a:pt x="3756812" y="889223"/>
                  <a:pt x="3884383" y="943897"/>
                </a:cubicBezTo>
                <a:cubicBezTo>
                  <a:pt x="3898672" y="950021"/>
                  <a:pt x="3913880" y="953729"/>
                  <a:pt x="3928628" y="958645"/>
                </a:cubicBezTo>
                <a:lnTo>
                  <a:pt x="3958125" y="914400"/>
                </a:lnTo>
                <a:cubicBezTo>
                  <a:pt x="4025742" y="812975"/>
                  <a:pt x="4005909" y="859542"/>
                  <a:pt x="4031867" y="781665"/>
                </a:cubicBezTo>
                <a:cubicBezTo>
                  <a:pt x="4031867" y="781665"/>
                  <a:pt x="4073645" y="724164"/>
                  <a:pt x="4090861" y="693174"/>
                </a:cubicBezTo>
                <a:cubicBezTo>
                  <a:pt x="4110661" y="657533"/>
                  <a:pt x="4116693" y="571336"/>
                  <a:pt x="4120357" y="545690"/>
                </a:cubicBezTo>
                <a:cubicBezTo>
                  <a:pt x="4087362" y="446702"/>
                  <a:pt x="4090861" y="469384"/>
                  <a:pt x="4090861" y="294968"/>
                </a:cubicBezTo>
                <a:cubicBezTo>
                  <a:pt x="4090861" y="279422"/>
                  <a:pt x="4098657" y="264628"/>
                  <a:pt x="4105609" y="250723"/>
                </a:cubicBezTo>
                <a:cubicBezTo>
                  <a:pt x="4113536" y="234869"/>
                  <a:pt x="4125274" y="221226"/>
                  <a:pt x="4135106" y="206477"/>
                </a:cubicBezTo>
                <a:cubicBezTo>
                  <a:pt x="4135106" y="206477"/>
                  <a:pt x="4196917" y="170828"/>
                  <a:pt x="4223596" y="147484"/>
                </a:cubicBezTo>
                <a:cubicBezTo>
                  <a:pt x="4236936" y="135812"/>
                  <a:pt x="4243261" y="117987"/>
                  <a:pt x="4253093" y="103239"/>
                </a:cubicBezTo>
                <a:cubicBezTo>
                  <a:pt x="4253093" y="103239"/>
                  <a:pt x="4282665" y="93626"/>
                  <a:pt x="4297338" y="88490"/>
                </a:cubicBezTo>
                <a:close/>
              </a:path>
            </a:pathLst>
          </a:custGeom>
          <a:solidFill>
            <a:srgbClr val="D2B0BC">
              <a:alpha val="75686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9554" y="165566"/>
            <a:ext cx="509716" cy="50971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4927800" y="1763025"/>
            <a:ext cx="388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C0350"/>
                </a:solidFill>
                <a:latin typeface="Nunito"/>
                <a:ea typeface="Nunito"/>
                <a:cs typeface="Nunito"/>
                <a:sym typeface="Nunito"/>
              </a:rPr>
              <a:t>Digital Systems Design Project</a:t>
            </a:r>
            <a:endParaRPr b="1" i="0" sz="2000" u="none" cap="none" strike="noStrike">
              <a:solidFill>
                <a:srgbClr val="FC03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4097725" y="2349225"/>
            <a:ext cx="504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1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C0350"/>
                </a:solidFill>
                <a:latin typeface="Roboto"/>
                <a:ea typeface="Roboto"/>
                <a:cs typeface="Roboto"/>
                <a:sym typeface="Roboto"/>
              </a:rPr>
              <a:t>SMART HOME SECURITY SYSTEM</a:t>
            </a:r>
            <a:endParaRPr b="1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4597350" y="3953575"/>
            <a:ext cx="4546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FC0350"/>
                </a:solidFill>
                <a:latin typeface="Nunito"/>
                <a:ea typeface="Nunito"/>
                <a:cs typeface="Nunito"/>
                <a:sym typeface="Nunito"/>
              </a:rPr>
              <a:t>Team Members</a:t>
            </a:r>
            <a:endParaRPr b="1" i="0" sz="2000" u="sng" cap="none" strike="noStrike">
              <a:solidFill>
                <a:srgbClr val="FC035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0" y="1152483"/>
            <a:ext cx="589547" cy="28401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2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0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2</a:t>
            </a:r>
            <a:endParaRPr b="1" i="0" sz="4500" u="none" cap="none" strike="noStrike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1</a:t>
            </a:r>
            <a:endParaRPr b="1" i="0" sz="4500" u="none" cap="none" strike="noStrike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6879000" y="4320175"/>
            <a:ext cx="226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Bikram Kumar Vivek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4597500" y="4189375"/>
            <a:ext cx="210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</a:pPr>
            <a:r>
              <a:rPr lang="en-US" sz="1700">
                <a:latin typeface="Nunito SemiBold"/>
                <a:ea typeface="Nunito SemiBold"/>
                <a:cs typeface="Nunito SemiBold"/>
                <a:sym typeface="Nunito SemiBold"/>
              </a:rPr>
              <a:t>Shimaila Khan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4597500" y="4474075"/>
            <a:ext cx="21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Nunito SemiBold"/>
                <a:ea typeface="Nunito SemiBold"/>
                <a:cs typeface="Nunito SemiBold"/>
                <a:sym typeface="Nunito SemiBold"/>
              </a:rPr>
              <a:t>Faisal Rahman</a:t>
            </a:r>
            <a:endParaRPr b="0" i="0" sz="1600" u="none" cap="none" strike="noStrike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4597338" y="4786800"/>
            <a:ext cx="1930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Shubham Prakash</a:t>
            </a:r>
            <a:endParaRPr b="0" i="0" sz="1600" u="none" cap="none" strike="noStrike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6879000" y="4635775"/>
            <a:ext cx="20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Stanzin Dolkar</a:t>
            </a:r>
            <a:endParaRPr b="0" i="0" sz="1600" u="none" cap="none" strike="noStrike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0"/>
          <p:cNvSpPr txBox="1"/>
          <p:nvPr>
            <p:ph type="title"/>
          </p:nvPr>
        </p:nvSpPr>
        <p:spPr>
          <a:xfrm>
            <a:off x="246350" y="186503"/>
            <a:ext cx="75057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/>
              <a:t>FUTURE DEVELOPMENT &amp; APPLICATIONS:</a:t>
            </a:r>
            <a:endParaRPr b="1"/>
          </a:p>
        </p:txBody>
      </p:sp>
      <p:grpSp>
        <p:nvGrpSpPr>
          <p:cNvPr id="565" name="Google Shape;565;p20"/>
          <p:cNvGrpSpPr/>
          <p:nvPr/>
        </p:nvGrpSpPr>
        <p:grpSpPr>
          <a:xfrm>
            <a:off x="452863" y="950225"/>
            <a:ext cx="7439212" cy="405900"/>
            <a:chOff x="452863" y="950225"/>
            <a:chExt cx="7439212" cy="405900"/>
          </a:xfrm>
        </p:grpSpPr>
        <p:sp>
          <p:nvSpPr>
            <p:cNvPr id="566" name="Google Shape;566;p20"/>
            <p:cNvSpPr/>
            <p:nvPr/>
          </p:nvSpPr>
          <p:spPr>
            <a:xfrm>
              <a:off x="900575" y="950225"/>
              <a:ext cx="69915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Most important application is domestic security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452863" y="950225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20"/>
          <p:cNvGrpSpPr/>
          <p:nvPr/>
        </p:nvGrpSpPr>
        <p:grpSpPr>
          <a:xfrm>
            <a:off x="452863" y="1613950"/>
            <a:ext cx="6911212" cy="405900"/>
            <a:chOff x="452863" y="950225"/>
            <a:chExt cx="6911212" cy="405900"/>
          </a:xfrm>
        </p:grpSpPr>
        <p:sp>
          <p:nvSpPr>
            <p:cNvPr id="569" name="Google Shape;569;p20"/>
            <p:cNvSpPr/>
            <p:nvPr/>
          </p:nvSpPr>
          <p:spPr>
            <a:xfrm>
              <a:off x="900575" y="950225"/>
              <a:ext cx="64635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Can be enhanced to identify fingerprints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452863" y="950225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1" name="Google Shape;571;p20"/>
          <p:cNvGrpSpPr/>
          <p:nvPr/>
        </p:nvGrpSpPr>
        <p:grpSpPr>
          <a:xfrm>
            <a:off x="452863" y="2210825"/>
            <a:ext cx="6911212" cy="405900"/>
            <a:chOff x="452863" y="950225"/>
            <a:chExt cx="6911212" cy="405900"/>
          </a:xfrm>
        </p:grpSpPr>
        <p:sp>
          <p:nvSpPr>
            <p:cNvPr id="572" name="Google Shape;572;p20"/>
            <p:cNvSpPr/>
            <p:nvPr/>
          </p:nvSpPr>
          <p:spPr>
            <a:xfrm>
              <a:off x="900575" y="950225"/>
              <a:ext cx="64635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Main advantage is that it is fully automated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452863" y="950225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2863" y="2869100"/>
            <a:ext cx="6911212" cy="405900"/>
            <a:chOff x="452863" y="950225"/>
            <a:chExt cx="6911212" cy="405900"/>
          </a:xfrm>
        </p:grpSpPr>
        <p:sp>
          <p:nvSpPr>
            <p:cNvPr id="575" name="Google Shape;575;p20"/>
            <p:cNvSpPr/>
            <p:nvPr/>
          </p:nvSpPr>
          <p:spPr>
            <a:xfrm>
              <a:off x="900575" y="950225"/>
              <a:ext cx="64635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We can have a voice announcement system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452863" y="950225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1"/>
          <p:cNvSpPr/>
          <p:nvPr/>
        </p:nvSpPr>
        <p:spPr>
          <a:xfrm>
            <a:off x="-50225" y="0"/>
            <a:ext cx="9144000" cy="5145000"/>
          </a:xfrm>
          <a:prstGeom prst="rect">
            <a:avLst/>
          </a:prstGeom>
          <a:gradFill>
            <a:gsLst>
              <a:gs pos="0">
                <a:srgbClr val="FC0350">
                  <a:alpha val="65490"/>
                </a:srgbClr>
              </a:gs>
              <a:gs pos="100000">
                <a:srgbClr val="0000FF">
                  <a:alpha val="36470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1"/>
          <p:cNvSpPr/>
          <p:nvPr/>
        </p:nvSpPr>
        <p:spPr>
          <a:xfrm>
            <a:off x="1756624" y="750"/>
            <a:ext cx="7387385" cy="5143499"/>
          </a:xfrm>
          <a:custGeom>
            <a:rect b="b" l="l" r="r" t="t"/>
            <a:pathLst>
              <a:path extrusionOk="0" h="6857999" w="9321622">
                <a:moveTo>
                  <a:pt x="4548062" y="0"/>
                </a:moveTo>
                <a:lnTo>
                  <a:pt x="9321622" y="0"/>
                </a:lnTo>
                <a:lnTo>
                  <a:pt x="9321622" y="6857999"/>
                </a:lnTo>
                <a:lnTo>
                  <a:pt x="188437" y="6857999"/>
                </a:lnTo>
                <a:lnTo>
                  <a:pt x="185720" y="6844418"/>
                </a:lnTo>
                <a:cubicBezTo>
                  <a:pt x="184659" y="6824365"/>
                  <a:pt x="184996" y="6803923"/>
                  <a:pt x="182538" y="6784258"/>
                </a:cubicBezTo>
                <a:cubicBezTo>
                  <a:pt x="178681" y="6753406"/>
                  <a:pt x="162873" y="6725265"/>
                  <a:pt x="153041" y="6695768"/>
                </a:cubicBezTo>
                <a:cubicBezTo>
                  <a:pt x="123544" y="6690852"/>
                  <a:pt x="93742" y="6687506"/>
                  <a:pt x="64551" y="6681019"/>
                </a:cubicBezTo>
                <a:cubicBezTo>
                  <a:pt x="49375" y="6677647"/>
                  <a:pt x="26080" y="6680705"/>
                  <a:pt x="20306" y="6666271"/>
                </a:cubicBezTo>
                <a:cubicBezTo>
                  <a:pt x="-19364" y="6567096"/>
                  <a:pt x="6487" y="6530746"/>
                  <a:pt x="35054" y="6445045"/>
                </a:cubicBezTo>
                <a:cubicBezTo>
                  <a:pt x="79398" y="6430264"/>
                  <a:pt x="85424" y="6432567"/>
                  <a:pt x="123545" y="6400800"/>
                </a:cubicBezTo>
                <a:cubicBezTo>
                  <a:pt x="139568" y="6387448"/>
                  <a:pt x="151104" y="6369069"/>
                  <a:pt x="167790" y="6356555"/>
                </a:cubicBezTo>
                <a:cubicBezTo>
                  <a:pt x="190723" y="6339356"/>
                  <a:pt x="219767" y="6330965"/>
                  <a:pt x="241532" y="6312310"/>
                </a:cubicBezTo>
                <a:cubicBezTo>
                  <a:pt x="254990" y="6300775"/>
                  <a:pt x="259955" y="6281906"/>
                  <a:pt x="271028" y="6268065"/>
                </a:cubicBezTo>
                <a:cubicBezTo>
                  <a:pt x="299342" y="6232672"/>
                  <a:pt x="330818" y="6199905"/>
                  <a:pt x="359519" y="6164826"/>
                </a:cubicBezTo>
                <a:cubicBezTo>
                  <a:pt x="375084" y="6145802"/>
                  <a:pt x="385101" y="6121829"/>
                  <a:pt x="403764" y="6105832"/>
                </a:cubicBezTo>
                <a:cubicBezTo>
                  <a:pt x="426961" y="6085949"/>
                  <a:pt x="477044" y="6071573"/>
                  <a:pt x="507003" y="6061587"/>
                </a:cubicBezTo>
                <a:cubicBezTo>
                  <a:pt x="507980" y="6061517"/>
                  <a:pt x="871681" y="6036358"/>
                  <a:pt x="890461" y="6032090"/>
                </a:cubicBezTo>
                <a:cubicBezTo>
                  <a:pt x="942093" y="6020356"/>
                  <a:pt x="988784" y="5992761"/>
                  <a:pt x="1037945" y="5973097"/>
                </a:cubicBezTo>
                <a:cubicBezTo>
                  <a:pt x="964710" y="5863245"/>
                  <a:pt x="1058834" y="5998164"/>
                  <a:pt x="964203" y="5884606"/>
                </a:cubicBezTo>
                <a:cubicBezTo>
                  <a:pt x="922093" y="5834073"/>
                  <a:pt x="924044" y="5831845"/>
                  <a:pt x="933586" y="5839452"/>
                </a:cubicBezTo>
                <a:lnTo>
                  <a:pt x="941072" y="5846058"/>
                </a:lnTo>
                <a:lnTo>
                  <a:pt x="948516" y="5853316"/>
                </a:lnTo>
                <a:cubicBezTo>
                  <a:pt x="956346" y="5860775"/>
                  <a:pt x="951342" y="5855508"/>
                  <a:pt x="944308" y="5848914"/>
                </a:cubicBezTo>
                <a:lnTo>
                  <a:pt x="941072" y="5846058"/>
                </a:lnTo>
                <a:lnTo>
                  <a:pt x="925793" y="5831160"/>
                </a:lnTo>
                <a:cubicBezTo>
                  <a:pt x="914109" y="5819644"/>
                  <a:pt x="897866" y="5803521"/>
                  <a:pt x="875712" y="5781368"/>
                </a:cubicBezTo>
                <a:cubicBezTo>
                  <a:pt x="1040037" y="5766429"/>
                  <a:pt x="1028865" y="5773253"/>
                  <a:pt x="1185428" y="5737123"/>
                </a:cubicBezTo>
                <a:cubicBezTo>
                  <a:pt x="1208627" y="5731769"/>
                  <a:pt x="1259907" y="5713895"/>
                  <a:pt x="1273919" y="5692877"/>
                </a:cubicBezTo>
                <a:cubicBezTo>
                  <a:pt x="1320023" y="5623720"/>
                  <a:pt x="1273919" y="5649342"/>
                  <a:pt x="1273919" y="5589639"/>
                </a:cubicBezTo>
                <a:cubicBezTo>
                  <a:pt x="1273919" y="5574093"/>
                  <a:pt x="1283751" y="5560142"/>
                  <a:pt x="1288667" y="5545394"/>
                </a:cubicBezTo>
                <a:cubicBezTo>
                  <a:pt x="1288667" y="5545394"/>
                  <a:pt x="1324316" y="5483583"/>
                  <a:pt x="1347661" y="5456903"/>
                </a:cubicBezTo>
                <a:cubicBezTo>
                  <a:pt x="1359334" y="5443563"/>
                  <a:pt x="1377158" y="5437238"/>
                  <a:pt x="1391906" y="5427406"/>
                </a:cubicBezTo>
                <a:cubicBezTo>
                  <a:pt x="1541815" y="5397425"/>
                  <a:pt x="1404085" y="5428141"/>
                  <a:pt x="1509893" y="5397910"/>
                </a:cubicBezTo>
                <a:cubicBezTo>
                  <a:pt x="1529384" y="5392341"/>
                  <a:pt x="1550434" y="5391549"/>
                  <a:pt x="1568887" y="5383161"/>
                </a:cubicBezTo>
                <a:cubicBezTo>
                  <a:pt x="1604969" y="5366760"/>
                  <a:pt x="1636675" y="5341893"/>
                  <a:pt x="1672125" y="5324168"/>
                </a:cubicBezTo>
                <a:cubicBezTo>
                  <a:pt x="1695804" y="5312328"/>
                  <a:pt x="1721078" y="5303967"/>
                  <a:pt x="1745867" y="5294671"/>
                </a:cubicBezTo>
                <a:cubicBezTo>
                  <a:pt x="1760423" y="5289212"/>
                  <a:pt x="1776207" y="5286875"/>
                  <a:pt x="1790112" y="5279923"/>
                </a:cubicBezTo>
                <a:cubicBezTo>
                  <a:pt x="1805966" y="5271996"/>
                  <a:pt x="1818503" y="5258353"/>
                  <a:pt x="1834357" y="5250426"/>
                </a:cubicBezTo>
                <a:cubicBezTo>
                  <a:pt x="1848262" y="5243473"/>
                  <a:pt x="1865668" y="5244301"/>
                  <a:pt x="1878603" y="5235677"/>
                </a:cubicBezTo>
                <a:cubicBezTo>
                  <a:pt x="1895957" y="5224107"/>
                  <a:pt x="1908101" y="5206180"/>
                  <a:pt x="1922849" y="5191432"/>
                </a:cubicBezTo>
                <a:cubicBezTo>
                  <a:pt x="1922849" y="5191432"/>
                  <a:pt x="1982470" y="5173482"/>
                  <a:pt x="2011338" y="5161935"/>
                </a:cubicBezTo>
                <a:cubicBezTo>
                  <a:pt x="2031751" y="5153770"/>
                  <a:pt x="2050124" y="5141100"/>
                  <a:pt x="2070333" y="5132439"/>
                </a:cubicBezTo>
                <a:cubicBezTo>
                  <a:pt x="2084621" y="5126315"/>
                  <a:pt x="2103585" y="5128683"/>
                  <a:pt x="2114577" y="5117690"/>
                </a:cubicBezTo>
                <a:cubicBezTo>
                  <a:pt x="2130123" y="5102144"/>
                  <a:pt x="2134242" y="5078361"/>
                  <a:pt x="2144074" y="5058697"/>
                </a:cubicBezTo>
                <a:cubicBezTo>
                  <a:pt x="2152001" y="5042843"/>
                  <a:pt x="2163739" y="5029200"/>
                  <a:pt x="2173570" y="5014452"/>
                </a:cubicBezTo>
                <a:lnTo>
                  <a:pt x="2203067" y="4970206"/>
                </a:lnTo>
                <a:cubicBezTo>
                  <a:pt x="2222732" y="4940709"/>
                  <a:pt x="2251487" y="4915553"/>
                  <a:pt x="2262061" y="4881716"/>
                </a:cubicBezTo>
                <a:cubicBezTo>
                  <a:pt x="2296228" y="4772381"/>
                  <a:pt x="2286809" y="4764232"/>
                  <a:pt x="2262061" y="4689987"/>
                </a:cubicBezTo>
                <a:cubicBezTo>
                  <a:pt x="2262061" y="4689987"/>
                  <a:pt x="2214277" y="4635128"/>
                  <a:pt x="2203067" y="4601497"/>
                </a:cubicBezTo>
                <a:cubicBezTo>
                  <a:pt x="2188989" y="4559264"/>
                  <a:pt x="2193235" y="4513006"/>
                  <a:pt x="2188319" y="4468761"/>
                </a:cubicBezTo>
                <a:cubicBezTo>
                  <a:pt x="2193235" y="4454013"/>
                  <a:pt x="2199296" y="4439598"/>
                  <a:pt x="2203067" y="4424516"/>
                </a:cubicBezTo>
                <a:cubicBezTo>
                  <a:pt x="2238662" y="4282138"/>
                  <a:pt x="2198852" y="4407667"/>
                  <a:pt x="2232565" y="4306529"/>
                </a:cubicBezTo>
                <a:cubicBezTo>
                  <a:pt x="2255964" y="4271429"/>
                  <a:pt x="2288517" y="4224122"/>
                  <a:pt x="2306306" y="4188542"/>
                </a:cubicBezTo>
                <a:cubicBezTo>
                  <a:pt x="2316885" y="4167387"/>
                  <a:pt x="2331079" y="4104200"/>
                  <a:pt x="2335803" y="4085303"/>
                </a:cubicBezTo>
                <a:lnTo>
                  <a:pt x="2424293" y="4055806"/>
                </a:lnTo>
                <a:cubicBezTo>
                  <a:pt x="2462752" y="4042986"/>
                  <a:pt x="2503300" y="4037447"/>
                  <a:pt x="2542280" y="4026310"/>
                </a:cubicBezTo>
                <a:cubicBezTo>
                  <a:pt x="2572176" y="4017768"/>
                  <a:pt x="2601053" y="4005957"/>
                  <a:pt x="2630770" y="3996813"/>
                </a:cubicBezTo>
                <a:cubicBezTo>
                  <a:pt x="2664977" y="3986288"/>
                  <a:pt x="2702723" y="3984697"/>
                  <a:pt x="2734009" y="3967316"/>
                </a:cubicBezTo>
                <a:cubicBezTo>
                  <a:pt x="2749504" y="3958708"/>
                  <a:pt x="2752158" y="3936688"/>
                  <a:pt x="2763506" y="3923071"/>
                </a:cubicBezTo>
                <a:cubicBezTo>
                  <a:pt x="2824199" y="3850239"/>
                  <a:pt x="2810832" y="3902161"/>
                  <a:pt x="2866745" y="3790335"/>
                </a:cubicBezTo>
                <a:cubicBezTo>
                  <a:pt x="2875810" y="3772205"/>
                  <a:pt x="2870250" y="3748207"/>
                  <a:pt x="2881493" y="3731342"/>
                </a:cubicBezTo>
                <a:cubicBezTo>
                  <a:pt x="2891325" y="3716594"/>
                  <a:pt x="2922824" y="3719329"/>
                  <a:pt x="2925739" y="3701845"/>
                </a:cubicBezTo>
                <a:cubicBezTo>
                  <a:pt x="2943537" y="3595052"/>
                  <a:pt x="2935571" y="3485536"/>
                  <a:pt x="2940487" y="3377381"/>
                </a:cubicBezTo>
                <a:cubicBezTo>
                  <a:pt x="2945403" y="3342968"/>
                  <a:pt x="2948418" y="3308229"/>
                  <a:pt x="2955235" y="3274142"/>
                </a:cubicBezTo>
                <a:cubicBezTo>
                  <a:pt x="2958284" y="3258898"/>
                  <a:pt x="2969983" y="3245443"/>
                  <a:pt x="2969983" y="3229897"/>
                </a:cubicBezTo>
                <a:cubicBezTo>
                  <a:pt x="2969983" y="3214351"/>
                  <a:pt x="2960151" y="3200400"/>
                  <a:pt x="2955235" y="3185652"/>
                </a:cubicBezTo>
                <a:lnTo>
                  <a:pt x="2910990" y="3156155"/>
                </a:lnTo>
                <a:cubicBezTo>
                  <a:pt x="2896242" y="3146323"/>
                  <a:pt x="2891325" y="3126658"/>
                  <a:pt x="2881493" y="3111910"/>
                </a:cubicBezTo>
                <a:lnTo>
                  <a:pt x="2822500" y="3023419"/>
                </a:lnTo>
                <a:cubicBezTo>
                  <a:pt x="2813876" y="3010484"/>
                  <a:pt x="2812667" y="2993922"/>
                  <a:pt x="2807751" y="2979174"/>
                </a:cubicBezTo>
                <a:lnTo>
                  <a:pt x="2763506" y="2846439"/>
                </a:lnTo>
                <a:cubicBezTo>
                  <a:pt x="2752295" y="2812807"/>
                  <a:pt x="2724177" y="2787445"/>
                  <a:pt x="2704512" y="2757948"/>
                </a:cubicBezTo>
                <a:cubicBezTo>
                  <a:pt x="2670002" y="2746445"/>
                  <a:pt x="2638618" y="2746044"/>
                  <a:pt x="2630770" y="2698955"/>
                </a:cubicBezTo>
                <a:cubicBezTo>
                  <a:pt x="2628214" y="2683620"/>
                  <a:pt x="2640603" y="2669458"/>
                  <a:pt x="2645519" y="2654710"/>
                </a:cubicBezTo>
                <a:cubicBezTo>
                  <a:pt x="2660267" y="2644878"/>
                  <a:pt x="2678691" y="2639054"/>
                  <a:pt x="2689764" y="2625213"/>
                </a:cubicBezTo>
                <a:cubicBezTo>
                  <a:pt x="2699475" y="2613074"/>
                  <a:pt x="2702457" y="2596378"/>
                  <a:pt x="2704512" y="2580968"/>
                </a:cubicBezTo>
                <a:cubicBezTo>
                  <a:pt x="2714057" y="2509380"/>
                  <a:pt x="2735978" y="2418414"/>
                  <a:pt x="2704512" y="2344994"/>
                </a:cubicBezTo>
                <a:cubicBezTo>
                  <a:pt x="2697530" y="2328702"/>
                  <a:pt x="2684848" y="2315497"/>
                  <a:pt x="2675016" y="2300748"/>
                </a:cubicBezTo>
                <a:lnTo>
                  <a:pt x="2630770" y="2286000"/>
                </a:lnTo>
                <a:cubicBezTo>
                  <a:pt x="2569820" y="2265684"/>
                  <a:pt x="2541111" y="2207580"/>
                  <a:pt x="2527532" y="2153265"/>
                </a:cubicBezTo>
                <a:cubicBezTo>
                  <a:pt x="2521452" y="2128946"/>
                  <a:pt x="2516328" y="2104339"/>
                  <a:pt x="2512783" y="2079523"/>
                </a:cubicBezTo>
                <a:cubicBezTo>
                  <a:pt x="2506487" y="2035453"/>
                  <a:pt x="2502951" y="1991032"/>
                  <a:pt x="2498035" y="1946787"/>
                </a:cubicBezTo>
                <a:cubicBezTo>
                  <a:pt x="2498035" y="1946787"/>
                  <a:pt x="2559846" y="1911138"/>
                  <a:pt x="2586525" y="1887794"/>
                </a:cubicBezTo>
                <a:cubicBezTo>
                  <a:pt x="2599865" y="1876122"/>
                  <a:pt x="2606190" y="1858297"/>
                  <a:pt x="2616022" y="1843548"/>
                </a:cubicBezTo>
                <a:cubicBezTo>
                  <a:pt x="2673201" y="1805430"/>
                  <a:pt x="2643453" y="1819656"/>
                  <a:pt x="2704512" y="1799303"/>
                </a:cubicBezTo>
                <a:cubicBezTo>
                  <a:pt x="2734009" y="1789471"/>
                  <a:pt x="2762514" y="1763708"/>
                  <a:pt x="2793003" y="1769806"/>
                </a:cubicBezTo>
                <a:cubicBezTo>
                  <a:pt x="2808248" y="1772855"/>
                  <a:pt x="2779728" y="1798576"/>
                  <a:pt x="2778254" y="1814052"/>
                </a:cubicBezTo>
                <a:cubicBezTo>
                  <a:pt x="2769851" y="1902280"/>
                  <a:pt x="2768422" y="1991033"/>
                  <a:pt x="2763506" y="2079523"/>
                </a:cubicBezTo>
                <a:cubicBezTo>
                  <a:pt x="2763506" y="2079523"/>
                  <a:pt x="2822215" y="2058960"/>
                  <a:pt x="2851996" y="2050026"/>
                </a:cubicBezTo>
                <a:cubicBezTo>
                  <a:pt x="2871411" y="2044201"/>
                  <a:pt x="2891325" y="2040193"/>
                  <a:pt x="2910990" y="2035277"/>
                </a:cubicBezTo>
                <a:cubicBezTo>
                  <a:pt x="2941154" y="2027736"/>
                  <a:pt x="2969699" y="2014715"/>
                  <a:pt x="2999481" y="2005781"/>
                </a:cubicBezTo>
                <a:cubicBezTo>
                  <a:pt x="3018895" y="1999957"/>
                  <a:pt x="3040876" y="2001089"/>
                  <a:pt x="3058474" y="1991032"/>
                </a:cubicBezTo>
                <a:cubicBezTo>
                  <a:pt x="3076584" y="1980684"/>
                  <a:pt x="3086696" y="1960140"/>
                  <a:pt x="3102719" y="1946787"/>
                </a:cubicBezTo>
                <a:cubicBezTo>
                  <a:pt x="3116336" y="1935439"/>
                  <a:pt x="3132216" y="1927122"/>
                  <a:pt x="3146965" y="1917290"/>
                </a:cubicBezTo>
                <a:cubicBezTo>
                  <a:pt x="3201539" y="1880906"/>
                  <a:pt x="3262441" y="1797923"/>
                  <a:pt x="3294449" y="1740310"/>
                </a:cubicBezTo>
                <a:cubicBezTo>
                  <a:pt x="3308619" y="1714803"/>
                  <a:pt x="3319860" y="1642749"/>
                  <a:pt x="3323945" y="1622323"/>
                </a:cubicBezTo>
                <a:cubicBezTo>
                  <a:pt x="3333777" y="1607574"/>
                  <a:pt x="3339600" y="1589150"/>
                  <a:pt x="3353441" y="1578077"/>
                </a:cubicBezTo>
                <a:cubicBezTo>
                  <a:pt x="3365581" y="1568365"/>
                  <a:pt x="3383782" y="1570281"/>
                  <a:pt x="3397687" y="1563329"/>
                </a:cubicBezTo>
                <a:cubicBezTo>
                  <a:pt x="3413541" y="1555402"/>
                  <a:pt x="3427184" y="1543664"/>
                  <a:pt x="3441932" y="1533832"/>
                </a:cubicBezTo>
                <a:cubicBezTo>
                  <a:pt x="3441932" y="1533832"/>
                  <a:pt x="3502010" y="1516963"/>
                  <a:pt x="3530422" y="1504335"/>
                </a:cubicBezTo>
                <a:cubicBezTo>
                  <a:pt x="3568346" y="1487480"/>
                  <a:pt x="3585904" y="1467114"/>
                  <a:pt x="3604164" y="1430594"/>
                </a:cubicBezTo>
                <a:cubicBezTo>
                  <a:pt x="3619371" y="1400179"/>
                  <a:pt x="3633661" y="1320511"/>
                  <a:pt x="3633661" y="1297858"/>
                </a:cubicBezTo>
                <a:cubicBezTo>
                  <a:pt x="3633661" y="1282312"/>
                  <a:pt x="3621961" y="1268857"/>
                  <a:pt x="3618912" y="1253613"/>
                </a:cubicBezTo>
                <a:cubicBezTo>
                  <a:pt x="3612095" y="1219526"/>
                  <a:pt x="3609080" y="1184787"/>
                  <a:pt x="3604164" y="1150374"/>
                </a:cubicBezTo>
                <a:cubicBezTo>
                  <a:pt x="3604164" y="1150374"/>
                  <a:pt x="3555744" y="1095721"/>
                  <a:pt x="3545170" y="1061884"/>
                </a:cubicBezTo>
                <a:cubicBezTo>
                  <a:pt x="3530433" y="1014726"/>
                  <a:pt x="3535338" y="963561"/>
                  <a:pt x="3530422" y="914400"/>
                </a:cubicBezTo>
                <a:cubicBezTo>
                  <a:pt x="3606934" y="863392"/>
                  <a:pt x="3596578" y="860132"/>
                  <a:pt x="3736899" y="870155"/>
                </a:cubicBezTo>
                <a:cubicBezTo>
                  <a:pt x="3754580" y="871418"/>
                  <a:pt x="3766396" y="889820"/>
                  <a:pt x="3781145" y="899652"/>
                </a:cubicBezTo>
                <a:cubicBezTo>
                  <a:pt x="3884907" y="934239"/>
                  <a:pt x="3756812" y="889223"/>
                  <a:pt x="3884383" y="943897"/>
                </a:cubicBezTo>
                <a:cubicBezTo>
                  <a:pt x="3898672" y="950021"/>
                  <a:pt x="3913880" y="953729"/>
                  <a:pt x="3928628" y="958645"/>
                </a:cubicBezTo>
                <a:lnTo>
                  <a:pt x="3958125" y="914400"/>
                </a:lnTo>
                <a:cubicBezTo>
                  <a:pt x="4025742" y="812975"/>
                  <a:pt x="4005909" y="859542"/>
                  <a:pt x="4031867" y="781665"/>
                </a:cubicBezTo>
                <a:cubicBezTo>
                  <a:pt x="4031867" y="781665"/>
                  <a:pt x="4073645" y="724164"/>
                  <a:pt x="4090861" y="693174"/>
                </a:cubicBezTo>
                <a:cubicBezTo>
                  <a:pt x="4110661" y="657533"/>
                  <a:pt x="4116693" y="571336"/>
                  <a:pt x="4120357" y="545690"/>
                </a:cubicBezTo>
                <a:cubicBezTo>
                  <a:pt x="4087362" y="446702"/>
                  <a:pt x="4090861" y="469384"/>
                  <a:pt x="4090861" y="294968"/>
                </a:cubicBezTo>
                <a:cubicBezTo>
                  <a:pt x="4090861" y="279422"/>
                  <a:pt x="4098657" y="264628"/>
                  <a:pt x="4105609" y="250723"/>
                </a:cubicBezTo>
                <a:cubicBezTo>
                  <a:pt x="4113536" y="234869"/>
                  <a:pt x="4125274" y="221226"/>
                  <a:pt x="4135106" y="206477"/>
                </a:cubicBezTo>
                <a:cubicBezTo>
                  <a:pt x="4135106" y="206477"/>
                  <a:pt x="4196917" y="170828"/>
                  <a:pt x="4223596" y="147484"/>
                </a:cubicBezTo>
                <a:cubicBezTo>
                  <a:pt x="4236936" y="135812"/>
                  <a:pt x="4243261" y="117987"/>
                  <a:pt x="4253093" y="103239"/>
                </a:cubicBezTo>
                <a:cubicBezTo>
                  <a:pt x="4253093" y="103239"/>
                  <a:pt x="4282665" y="93626"/>
                  <a:pt x="4297338" y="88490"/>
                </a:cubicBezTo>
                <a:close/>
              </a:path>
            </a:pathLst>
          </a:custGeom>
          <a:solidFill>
            <a:srgbClr val="D2B0BC">
              <a:alpha val="75686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3" name="Google Shape;58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9554" y="165566"/>
            <a:ext cx="509716" cy="509716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1"/>
          <p:cNvSpPr txBox="1"/>
          <p:nvPr/>
        </p:nvSpPr>
        <p:spPr>
          <a:xfrm>
            <a:off x="0" y="1152483"/>
            <a:ext cx="589500" cy="28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2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0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2</a:t>
            </a:r>
            <a:endParaRPr b="1" i="0" sz="4500" u="none" cap="none" strike="noStrike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1</a:t>
            </a:r>
            <a:endParaRPr b="1" i="0" sz="4500" u="none" cap="none" strike="noStrike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85" name="Google Shape;585;p21"/>
          <p:cNvSpPr txBox="1"/>
          <p:nvPr/>
        </p:nvSpPr>
        <p:spPr>
          <a:xfrm>
            <a:off x="1506550" y="1704500"/>
            <a:ext cx="73875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b="1" i="0" lang="en-US" sz="8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YOU😊</a:t>
            </a:r>
            <a:endParaRPr b="1" i="0" sz="8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title"/>
          </p:nvPr>
        </p:nvSpPr>
        <p:spPr>
          <a:xfrm>
            <a:off x="469338" y="244550"/>
            <a:ext cx="7489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rgbClr val="85200C"/>
                </a:solidFill>
              </a:rPr>
              <a:t>Overview:</a:t>
            </a:r>
            <a:endParaRPr b="1" sz="3600">
              <a:solidFill>
                <a:srgbClr val="85200C"/>
              </a:solidFill>
            </a:endParaRPr>
          </a:p>
        </p:txBody>
      </p:sp>
      <p:grpSp>
        <p:nvGrpSpPr>
          <p:cNvPr id="159" name="Google Shape;159;p3"/>
          <p:cNvGrpSpPr/>
          <p:nvPr/>
        </p:nvGrpSpPr>
        <p:grpSpPr>
          <a:xfrm>
            <a:off x="647975" y="1293850"/>
            <a:ext cx="7848025" cy="405900"/>
            <a:chOff x="618850" y="1284700"/>
            <a:chExt cx="7848025" cy="405900"/>
          </a:xfrm>
        </p:grpSpPr>
        <p:sp>
          <p:nvSpPr>
            <p:cNvPr id="160" name="Google Shape;160;p3"/>
            <p:cNvSpPr/>
            <p:nvPr/>
          </p:nvSpPr>
          <p:spPr>
            <a:xfrm>
              <a:off x="1052675" y="1284700"/>
              <a:ext cx="74142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Project resembles a security system for home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618850" y="1335850"/>
              <a:ext cx="291300" cy="303600"/>
            </a:xfrm>
            <a:prstGeom prst="ellipse">
              <a:avLst/>
            </a:prstGeom>
            <a:noFill/>
            <a:ln cap="flat" cmpd="sng" w="381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3"/>
          <p:cNvGrpSpPr/>
          <p:nvPr/>
        </p:nvGrpSpPr>
        <p:grpSpPr>
          <a:xfrm>
            <a:off x="671225" y="1897750"/>
            <a:ext cx="7801525" cy="601800"/>
            <a:chOff x="618850" y="1828975"/>
            <a:chExt cx="7801525" cy="601800"/>
          </a:xfrm>
        </p:grpSpPr>
        <p:sp>
          <p:nvSpPr>
            <p:cNvPr id="163" name="Google Shape;163;p3"/>
            <p:cNvSpPr/>
            <p:nvPr/>
          </p:nvSpPr>
          <p:spPr>
            <a:xfrm>
              <a:off x="1052675" y="1828975"/>
              <a:ext cx="7367700" cy="6018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Installed sensors in house ,controlled by an Arduino microcontroller board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18850" y="1978075"/>
              <a:ext cx="291300" cy="303600"/>
            </a:xfrm>
            <a:prstGeom prst="ellipse">
              <a:avLst/>
            </a:prstGeom>
            <a:noFill/>
            <a:ln cap="flat" cmpd="sng" w="381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669025" y="2697550"/>
            <a:ext cx="7747675" cy="405900"/>
            <a:chOff x="618850" y="2524850"/>
            <a:chExt cx="7747675" cy="405900"/>
          </a:xfrm>
        </p:grpSpPr>
        <p:sp>
          <p:nvSpPr>
            <p:cNvPr id="166" name="Google Shape;166;p3"/>
            <p:cNvSpPr/>
            <p:nvPr/>
          </p:nvSpPr>
          <p:spPr>
            <a:xfrm>
              <a:off x="1052525" y="2524850"/>
              <a:ext cx="73140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Sensors keeps scanning everytime throughout the house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18850" y="2576000"/>
              <a:ext cx="291300" cy="303600"/>
            </a:xfrm>
            <a:prstGeom prst="ellipse">
              <a:avLst/>
            </a:prstGeom>
            <a:noFill/>
            <a:ln cap="flat" cmpd="sng" w="381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3"/>
          <p:cNvGrpSpPr/>
          <p:nvPr/>
        </p:nvGrpSpPr>
        <p:grpSpPr>
          <a:xfrm>
            <a:off x="642100" y="3301450"/>
            <a:ext cx="7533025" cy="536100"/>
            <a:chOff x="618850" y="3024825"/>
            <a:chExt cx="7533025" cy="536100"/>
          </a:xfrm>
        </p:grpSpPr>
        <p:sp>
          <p:nvSpPr>
            <p:cNvPr id="169" name="Google Shape;169;p3"/>
            <p:cNvSpPr/>
            <p:nvPr/>
          </p:nvSpPr>
          <p:spPr>
            <a:xfrm>
              <a:off x="1052675" y="3024825"/>
              <a:ext cx="7099200" cy="536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If any unusual activity takes place within the house,will notify you via sms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18850" y="3173925"/>
              <a:ext cx="291300" cy="303600"/>
            </a:xfrm>
            <a:prstGeom prst="ellipse">
              <a:avLst/>
            </a:prstGeom>
            <a:noFill/>
            <a:ln cap="flat" cmpd="sng" w="381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231600" y="242425"/>
            <a:ext cx="7489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85200C"/>
                </a:solidFill>
                <a:latin typeface="Maven Pro"/>
                <a:ea typeface="Maven Pro"/>
                <a:cs typeface="Maven Pro"/>
                <a:sym typeface="Maven Pro"/>
              </a:rPr>
              <a:t>Importance and the scope of our project</a:t>
            </a:r>
            <a:endParaRPr>
              <a:solidFill>
                <a:srgbClr val="85200C"/>
              </a:solidFill>
            </a:endParaRPr>
          </a:p>
        </p:txBody>
      </p:sp>
      <p:grpSp>
        <p:nvGrpSpPr>
          <p:cNvPr id="176" name="Google Shape;176;p4"/>
          <p:cNvGrpSpPr/>
          <p:nvPr/>
        </p:nvGrpSpPr>
        <p:grpSpPr>
          <a:xfrm>
            <a:off x="524038" y="2524838"/>
            <a:ext cx="5818387" cy="405912"/>
            <a:chOff x="524038" y="2524838"/>
            <a:chExt cx="5818387" cy="405912"/>
          </a:xfrm>
        </p:grpSpPr>
        <p:sp>
          <p:nvSpPr>
            <p:cNvPr id="177" name="Google Shape;177;p4"/>
            <p:cNvSpPr/>
            <p:nvPr/>
          </p:nvSpPr>
          <p:spPr>
            <a:xfrm>
              <a:off x="1052525" y="2524850"/>
              <a:ext cx="52899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Keeps Track Of Room Temperature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524038" y="2524838"/>
              <a:ext cx="386100" cy="405900"/>
            </a:xfrm>
            <a:prstGeom prst="ellipse">
              <a:avLst/>
            </a:prstGeom>
            <a:noFill/>
            <a:ln cap="flat" cmpd="sng" w="381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4"/>
          <p:cNvGrpSpPr/>
          <p:nvPr/>
        </p:nvGrpSpPr>
        <p:grpSpPr>
          <a:xfrm>
            <a:off x="524038" y="1284700"/>
            <a:ext cx="5919937" cy="601800"/>
            <a:chOff x="524038" y="1284700"/>
            <a:chExt cx="5919937" cy="601800"/>
          </a:xfrm>
        </p:grpSpPr>
        <p:sp>
          <p:nvSpPr>
            <p:cNvPr id="180" name="Google Shape;180;p4"/>
            <p:cNvSpPr/>
            <p:nvPr/>
          </p:nvSpPr>
          <p:spPr>
            <a:xfrm>
              <a:off x="1052675" y="1284700"/>
              <a:ext cx="5391300" cy="6018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Continuous Monitoring of home security through SMS .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24038" y="1382638"/>
              <a:ext cx="386100" cy="405900"/>
            </a:xfrm>
            <a:prstGeom prst="ellipse">
              <a:avLst/>
            </a:prstGeom>
            <a:noFill/>
            <a:ln cap="flat" cmpd="sng" w="381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4"/>
          <p:cNvGrpSpPr/>
          <p:nvPr/>
        </p:nvGrpSpPr>
        <p:grpSpPr>
          <a:xfrm>
            <a:off x="524038" y="2024875"/>
            <a:ext cx="5874637" cy="410363"/>
            <a:chOff x="524038" y="2024875"/>
            <a:chExt cx="5874637" cy="410363"/>
          </a:xfrm>
        </p:grpSpPr>
        <p:sp>
          <p:nvSpPr>
            <p:cNvPr id="183" name="Google Shape;183;p4"/>
            <p:cNvSpPr/>
            <p:nvPr/>
          </p:nvSpPr>
          <p:spPr>
            <a:xfrm>
              <a:off x="1052675" y="2024875"/>
              <a:ext cx="53460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Video Surveillance of  suspected area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24038" y="2029338"/>
              <a:ext cx="386100" cy="405900"/>
            </a:xfrm>
            <a:prstGeom prst="ellipse">
              <a:avLst/>
            </a:prstGeom>
            <a:noFill/>
            <a:ln cap="flat" cmpd="sng" w="381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4"/>
          <p:cNvGrpSpPr/>
          <p:nvPr/>
        </p:nvGrpSpPr>
        <p:grpSpPr>
          <a:xfrm>
            <a:off x="524038" y="3024825"/>
            <a:ext cx="5818537" cy="452963"/>
            <a:chOff x="524038" y="3024825"/>
            <a:chExt cx="5818537" cy="452963"/>
          </a:xfrm>
        </p:grpSpPr>
        <p:sp>
          <p:nvSpPr>
            <p:cNvPr id="186" name="Google Shape;186;p4"/>
            <p:cNvSpPr/>
            <p:nvPr/>
          </p:nvSpPr>
          <p:spPr>
            <a:xfrm>
              <a:off x="1052675" y="3024825"/>
              <a:ext cx="52899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Warning when fire in the house.                    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524038" y="3071888"/>
              <a:ext cx="386100" cy="405900"/>
            </a:xfrm>
            <a:prstGeom prst="ellipse">
              <a:avLst/>
            </a:prstGeom>
            <a:noFill/>
            <a:ln cap="flat" cmpd="sng" w="381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524038" y="3596225"/>
            <a:ext cx="6004537" cy="601800"/>
            <a:chOff x="524038" y="3596225"/>
            <a:chExt cx="6004537" cy="601800"/>
          </a:xfrm>
        </p:grpSpPr>
        <p:sp>
          <p:nvSpPr>
            <p:cNvPr id="189" name="Google Shape;189;p4"/>
            <p:cNvSpPr/>
            <p:nvPr/>
          </p:nvSpPr>
          <p:spPr>
            <a:xfrm>
              <a:off x="1052675" y="3596225"/>
              <a:ext cx="5475900" cy="6018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Activate cooling system when temperature in the house increases                    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24038" y="3694163"/>
              <a:ext cx="386100" cy="405900"/>
            </a:xfrm>
            <a:prstGeom prst="ellipse">
              <a:avLst/>
            </a:prstGeom>
            <a:noFill/>
            <a:ln cap="flat" cmpd="sng" w="381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4"/>
          <p:cNvGrpSpPr/>
          <p:nvPr/>
        </p:nvGrpSpPr>
        <p:grpSpPr>
          <a:xfrm>
            <a:off x="524038" y="4309275"/>
            <a:ext cx="7045237" cy="502800"/>
            <a:chOff x="524038" y="4309275"/>
            <a:chExt cx="7045237" cy="502800"/>
          </a:xfrm>
        </p:grpSpPr>
        <p:sp>
          <p:nvSpPr>
            <p:cNvPr id="192" name="Google Shape;192;p4"/>
            <p:cNvSpPr/>
            <p:nvPr/>
          </p:nvSpPr>
          <p:spPr>
            <a:xfrm>
              <a:off x="1052675" y="4309275"/>
              <a:ext cx="6516600" cy="5028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 Someone who take care of  your house when u can’t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24038" y="4357713"/>
              <a:ext cx="386100" cy="405900"/>
            </a:xfrm>
            <a:prstGeom prst="ellipse">
              <a:avLst/>
            </a:prstGeom>
            <a:noFill/>
            <a:ln cap="flat" cmpd="sng" w="381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>
            <p:ph type="title"/>
          </p:nvPr>
        </p:nvSpPr>
        <p:spPr>
          <a:xfrm>
            <a:off x="1258875" y="77875"/>
            <a:ext cx="7489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85200C"/>
                </a:solidFill>
                <a:latin typeface="Maven Pro"/>
                <a:ea typeface="Maven Pro"/>
                <a:cs typeface="Maven Pro"/>
                <a:sym typeface="Maven Pro"/>
              </a:rPr>
              <a:t>Arduino Uno- The Brain Of Our Project</a:t>
            </a:r>
            <a:endParaRPr>
              <a:solidFill>
                <a:srgbClr val="85200C"/>
              </a:solidFill>
            </a:endParaRPr>
          </a:p>
        </p:txBody>
      </p:sp>
      <p:pic>
        <p:nvPicPr>
          <p:cNvPr id="199" name="Google Shape;199;p5"/>
          <p:cNvPicPr preferRelativeResize="0"/>
          <p:nvPr/>
        </p:nvPicPr>
        <p:blipFill rotWithShape="1">
          <a:blip r:embed="rId4">
            <a:alphaModFix/>
          </a:blip>
          <a:srcRect b="9342" l="0" r="0" t="9341"/>
          <a:stretch/>
        </p:blipFill>
        <p:spPr>
          <a:xfrm>
            <a:off x="5787400" y="1292475"/>
            <a:ext cx="3059501" cy="2548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5"/>
          <p:cNvGrpSpPr/>
          <p:nvPr/>
        </p:nvGrpSpPr>
        <p:grpSpPr>
          <a:xfrm>
            <a:off x="340350" y="833250"/>
            <a:ext cx="6240700" cy="405900"/>
            <a:chOff x="340350" y="833250"/>
            <a:chExt cx="6240700" cy="405900"/>
          </a:xfrm>
        </p:grpSpPr>
        <p:sp>
          <p:nvSpPr>
            <p:cNvPr id="201" name="Google Shape;201;p5"/>
            <p:cNvSpPr/>
            <p:nvPr/>
          </p:nvSpPr>
          <p:spPr>
            <a:xfrm>
              <a:off x="654550" y="833250"/>
              <a:ext cx="59265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Open Source Platform- Project Development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40350" y="91185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5"/>
          <p:cNvGrpSpPr/>
          <p:nvPr/>
        </p:nvGrpSpPr>
        <p:grpSpPr>
          <a:xfrm>
            <a:off x="340350" y="1292463"/>
            <a:ext cx="6240700" cy="405900"/>
            <a:chOff x="340350" y="833250"/>
            <a:chExt cx="6240700" cy="405900"/>
          </a:xfrm>
        </p:grpSpPr>
        <p:sp>
          <p:nvSpPr>
            <p:cNvPr id="204" name="Google Shape;204;p5"/>
            <p:cNvSpPr/>
            <p:nvPr/>
          </p:nvSpPr>
          <p:spPr>
            <a:xfrm>
              <a:off x="654550" y="833250"/>
              <a:ext cx="59265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Based on - Atmega328P Microcontroller (8-bit)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340350" y="91185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5"/>
          <p:cNvGrpSpPr/>
          <p:nvPr/>
        </p:nvGrpSpPr>
        <p:grpSpPr>
          <a:xfrm>
            <a:off x="340350" y="1751700"/>
            <a:ext cx="3333700" cy="405900"/>
            <a:chOff x="340350" y="2639800"/>
            <a:chExt cx="3333700" cy="405900"/>
          </a:xfrm>
        </p:grpSpPr>
        <p:sp>
          <p:nvSpPr>
            <p:cNvPr id="207" name="Google Shape;207;p5"/>
            <p:cNvSpPr/>
            <p:nvPr/>
          </p:nvSpPr>
          <p:spPr>
            <a:xfrm>
              <a:off x="654550" y="2639800"/>
              <a:ext cx="30195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Other Components: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340350" y="271840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5"/>
          <p:cNvGrpSpPr/>
          <p:nvPr/>
        </p:nvGrpSpPr>
        <p:grpSpPr>
          <a:xfrm>
            <a:off x="912138" y="2202325"/>
            <a:ext cx="3277611" cy="405900"/>
            <a:chOff x="912138" y="3090425"/>
            <a:chExt cx="3277611" cy="405900"/>
          </a:xfrm>
        </p:grpSpPr>
        <p:sp>
          <p:nvSpPr>
            <p:cNvPr id="210" name="Google Shape;210;p5"/>
            <p:cNvSpPr/>
            <p:nvPr/>
          </p:nvSpPr>
          <p:spPr>
            <a:xfrm>
              <a:off x="1359849" y="3090425"/>
              <a:ext cx="28299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Crystal Oscillator,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912138" y="3090425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5"/>
          <p:cNvGrpSpPr/>
          <p:nvPr/>
        </p:nvGrpSpPr>
        <p:grpSpPr>
          <a:xfrm>
            <a:off x="912138" y="2652950"/>
            <a:ext cx="3606712" cy="405900"/>
            <a:chOff x="912138" y="3541050"/>
            <a:chExt cx="3606712" cy="405900"/>
          </a:xfrm>
        </p:grpSpPr>
        <p:sp>
          <p:nvSpPr>
            <p:cNvPr id="213" name="Google Shape;213;p5"/>
            <p:cNvSpPr/>
            <p:nvPr/>
          </p:nvSpPr>
          <p:spPr>
            <a:xfrm>
              <a:off x="1359850" y="3541050"/>
              <a:ext cx="31590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Voltage Regulator, etc.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912138" y="3541050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5"/>
          <p:cNvGrpSpPr/>
          <p:nvPr/>
        </p:nvGrpSpPr>
        <p:grpSpPr>
          <a:xfrm>
            <a:off x="340350" y="3139900"/>
            <a:ext cx="3059500" cy="405900"/>
            <a:chOff x="340350" y="3626850"/>
            <a:chExt cx="3059500" cy="405900"/>
          </a:xfrm>
        </p:grpSpPr>
        <p:sp>
          <p:nvSpPr>
            <p:cNvPr id="216" name="Google Shape;216;p5"/>
            <p:cNvSpPr/>
            <p:nvPr/>
          </p:nvSpPr>
          <p:spPr>
            <a:xfrm>
              <a:off x="654550" y="3626850"/>
              <a:ext cx="27453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PINs available: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40350" y="370545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5"/>
          <p:cNvGrpSpPr/>
          <p:nvPr/>
        </p:nvGrpSpPr>
        <p:grpSpPr>
          <a:xfrm>
            <a:off x="912138" y="3626850"/>
            <a:ext cx="4947412" cy="405900"/>
            <a:chOff x="912138" y="3626850"/>
            <a:chExt cx="4947412" cy="405900"/>
          </a:xfrm>
        </p:grpSpPr>
        <p:sp>
          <p:nvSpPr>
            <p:cNvPr id="219" name="Google Shape;219;p5"/>
            <p:cNvSpPr/>
            <p:nvPr/>
          </p:nvSpPr>
          <p:spPr>
            <a:xfrm>
              <a:off x="1359850" y="3626850"/>
              <a:ext cx="44997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14 Digital I/O (6 supports PWM)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912138" y="3626850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5"/>
          <p:cNvGrpSpPr/>
          <p:nvPr/>
        </p:nvGrpSpPr>
        <p:grpSpPr>
          <a:xfrm>
            <a:off x="912138" y="4113800"/>
            <a:ext cx="3435412" cy="405900"/>
            <a:chOff x="912138" y="4113800"/>
            <a:chExt cx="3435412" cy="405900"/>
          </a:xfrm>
        </p:grpSpPr>
        <p:sp>
          <p:nvSpPr>
            <p:cNvPr id="222" name="Google Shape;222;p5"/>
            <p:cNvSpPr/>
            <p:nvPr/>
          </p:nvSpPr>
          <p:spPr>
            <a:xfrm>
              <a:off x="1359850" y="4113800"/>
              <a:ext cx="29877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6 Analog INPUT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912138" y="4113800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/>
          <p:nvPr>
            <p:ph type="title"/>
          </p:nvPr>
        </p:nvSpPr>
        <p:spPr>
          <a:xfrm>
            <a:off x="774875" y="88400"/>
            <a:ext cx="7489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85200C"/>
                </a:solidFill>
                <a:latin typeface="Maven Pro"/>
                <a:ea typeface="Maven Pro"/>
                <a:cs typeface="Maven Pro"/>
                <a:sym typeface="Maven Pro"/>
              </a:rPr>
              <a:t>Why Arduino Is So Popular?😕🤔</a:t>
            </a:r>
            <a:endParaRPr>
              <a:solidFill>
                <a:srgbClr val="85200C"/>
              </a:solidFill>
            </a:endParaRPr>
          </a:p>
        </p:txBody>
      </p:sp>
      <p:pic>
        <p:nvPicPr>
          <p:cNvPr id="229" name="Google Shape;229;p6"/>
          <p:cNvPicPr preferRelativeResize="0"/>
          <p:nvPr/>
        </p:nvPicPr>
        <p:blipFill rotWithShape="1">
          <a:blip r:embed="rId4">
            <a:alphaModFix/>
          </a:blip>
          <a:srcRect b="2841" l="0" r="0" t="5464"/>
          <a:stretch/>
        </p:blipFill>
        <p:spPr>
          <a:xfrm rot="5400000">
            <a:off x="6139825" y="1768950"/>
            <a:ext cx="2691750" cy="185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6"/>
          <p:cNvGrpSpPr/>
          <p:nvPr/>
        </p:nvGrpSpPr>
        <p:grpSpPr>
          <a:xfrm>
            <a:off x="452863" y="950225"/>
            <a:ext cx="3286311" cy="405900"/>
            <a:chOff x="489913" y="992300"/>
            <a:chExt cx="3286311" cy="405900"/>
          </a:xfrm>
        </p:grpSpPr>
        <p:sp>
          <p:nvSpPr>
            <p:cNvPr id="231" name="Google Shape;231;p6"/>
            <p:cNvSpPr/>
            <p:nvPr/>
          </p:nvSpPr>
          <p:spPr>
            <a:xfrm>
              <a:off x="937624" y="992300"/>
              <a:ext cx="28386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Easy To Use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489913" y="992300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6"/>
          <p:cNvGrpSpPr/>
          <p:nvPr/>
        </p:nvGrpSpPr>
        <p:grpSpPr>
          <a:xfrm>
            <a:off x="452863" y="1464000"/>
            <a:ext cx="4696312" cy="405900"/>
            <a:chOff x="489913" y="1607675"/>
            <a:chExt cx="4696312" cy="405900"/>
          </a:xfrm>
        </p:grpSpPr>
        <p:sp>
          <p:nvSpPr>
            <p:cNvPr id="234" name="Google Shape;234;p6"/>
            <p:cNvSpPr/>
            <p:nvPr/>
          </p:nvSpPr>
          <p:spPr>
            <a:xfrm>
              <a:off x="937625" y="1607675"/>
              <a:ext cx="42486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Open Source Microcontroller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489913" y="1607675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6"/>
          <p:cNvGrpSpPr/>
          <p:nvPr/>
        </p:nvGrpSpPr>
        <p:grpSpPr>
          <a:xfrm>
            <a:off x="452863" y="1977775"/>
            <a:ext cx="4896112" cy="405900"/>
            <a:chOff x="489913" y="2223050"/>
            <a:chExt cx="4896112" cy="405900"/>
          </a:xfrm>
        </p:grpSpPr>
        <p:sp>
          <p:nvSpPr>
            <p:cNvPr id="237" name="Google Shape;237;p6"/>
            <p:cNvSpPr/>
            <p:nvPr/>
          </p:nvSpPr>
          <p:spPr>
            <a:xfrm>
              <a:off x="937625" y="2223050"/>
              <a:ext cx="44484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Budget Friendly- Low Cost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489913" y="2223050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452863" y="4236950"/>
            <a:ext cx="4317412" cy="405900"/>
            <a:chOff x="489913" y="2838425"/>
            <a:chExt cx="4317412" cy="405900"/>
          </a:xfrm>
        </p:grpSpPr>
        <p:sp>
          <p:nvSpPr>
            <p:cNvPr id="240" name="Google Shape;240;p6"/>
            <p:cNvSpPr/>
            <p:nvPr/>
          </p:nvSpPr>
          <p:spPr>
            <a:xfrm>
              <a:off x="937625" y="2838425"/>
              <a:ext cx="38697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We Are Used To Use 😄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89913" y="2838425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6"/>
          <p:cNvGrpSpPr/>
          <p:nvPr/>
        </p:nvGrpSpPr>
        <p:grpSpPr>
          <a:xfrm>
            <a:off x="452863" y="3713950"/>
            <a:ext cx="4317412" cy="405900"/>
            <a:chOff x="489913" y="2838425"/>
            <a:chExt cx="4317412" cy="405900"/>
          </a:xfrm>
        </p:grpSpPr>
        <p:sp>
          <p:nvSpPr>
            <p:cNvPr id="243" name="Google Shape;243;p6"/>
            <p:cNvSpPr/>
            <p:nvPr/>
          </p:nvSpPr>
          <p:spPr>
            <a:xfrm>
              <a:off x="937625" y="2838425"/>
              <a:ext cx="38697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Multi-Platform IDE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89913" y="2838425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6"/>
          <p:cNvGrpSpPr/>
          <p:nvPr/>
        </p:nvGrpSpPr>
        <p:grpSpPr>
          <a:xfrm>
            <a:off x="452863" y="3014550"/>
            <a:ext cx="5659162" cy="582300"/>
            <a:chOff x="452863" y="3453800"/>
            <a:chExt cx="5659162" cy="582300"/>
          </a:xfrm>
        </p:grpSpPr>
        <p:sp>
          <p:nvSpPr>
            <p:cNvPr id="246" name="Google Shape;246;p6"/>
            <p:cNvSpPr/>
            <p:nvPr/>
          </p:nvSpPr>
          <p:spPr>
            <a:xfrm>
              <a:off x="937625" y="3453800"/>
              <a:ext cx="5174400" cy="5823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Libraries, Easy-to-Do Simple Things, Easy-to-Do Hard!!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52863" y="3542000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6"/>
          <p:cNvGrpSpPr/>
          <p:nvPr/>
        </p:nvGrpSpPr>
        <p:grpSpPr>
          <a:xfrm>
            <a:off x="452863" y="2491550"/>
            <a:ext cx="4119112" cy="405900"/>
            <a:chOff x="452863" y="3527200"/>
            <a:chExt cx="4119112" cy="405900"/>
          </a:xfrm>
        </p:grpSpPr>
        <p:sp>
          <p:nvSpPr>
            <p:cNvPr id="249" name="Google Shape;249;p6"/>
            <p:cNvSpPr/>
            <p:nvPr/>
          </p:nvSpPr>
          <p:spPr>
            <a:xfrm>
              <a:off x="900575" y="3527200"/>
              <a:ext cx="36714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Big Family Of Sensors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452863" y="3527200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 txBox="1"/>
          <p:nvPr>
            <p:ph type="title"/>
          </p:nvPr>
        </p:nvSpPr>
        <p:spPr>
          <a:xfrm>
            <a:off x="1209025" y="248750"/>
            <a:ext cx="6522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85200C"/>
                </a:solidFill>
                <a:latin typeface="Maven Pro"/>
                <a:ea typeface="Maven Pro"/>
                <a:cs typeface="Maven Pro"/>
                <a:sym typeface="Maven Pro"/>
              </a:rPr>
              <a:t>SIM800L- GSM module</a:t>
            </a:r>
            <a:endParaRPr b="1" sz="2800">
              <a:solidFill>
                <a:srgbClr val="85200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256" name="Google Shape;256;p7"/>
          <p:cNvGrpSpPr/>
          <p:nvPr/>
        </p:nvGrpSpPr>
        <p:grpSpPr>
          <a:xfrm>
            <a:off x="340350" y="833250"/>
            <a:ext cx="4489000" cy="405900"/>
            <a:chOff x="340350" y="833250"/>
            <a:chExt cx="4489000" cy="405900"/>
          </a:xfrm>
        </p:grpSpPr>
        <p:sp>
          <p:nvSpPr>
            <p:cNvPr id="257" name="Google Shape;257;p7"/>
            <p:cNvSpPr/>
            <p:nvPr/>
          </p:nvSpPr>
          <p:spPr>
            <a:xfrm>
              <a:off x="654550" y="833250"/>
              <a:ext cx="41748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Miniature Cellular Module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340350" y="91185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9" name="Google Shape;259;p7"/>
          <p:cNvPicPr preferRelativeResize="0"/>
          <p:nvPr/>
        </p:nvPicPr>
        <p:blipFill rotWithShape="1">
          <a:blip r:embed="rId4">
            <a:alphaModFix/>
          </a:blip>
          <a:srcRect b="0" l="25508" r="36728" t="0"/>
          <a:stretch/>
        </p:blipFill>
        <p:spPr>
          <a:xfrm>
            <a:off x="6630400" y="923750"/>
            <a:ext cx="2123799" cy="317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7"/>
          <p:cNvGrpSpPr/>
          <p:nvPr/>
        </p:nvGrpSpPr>
        <p:grpSpPr>
          <a:xfrm>
            <a:off x="340350" y="1292650"/>
            <a:ext cx="2501500" cy="405900"/>
            <a:chOff x="340350" y="1292650"/>
            <a:chExt cx="2501500" cy="405900"/>
          </a:xfrm>
        </p:grpSpPr>
        <p:sp>
          <p:nvSpPr>
            <p:cNvPr id="261" name="Google Shape;261;p7"/>
            <p:cNvSpPr/>
            <p:nvPr/>
          </p:nvSpPr>
          <p:spPr>
            <a:xfrm>
              <a:off x="654550" y="1292650"/>
              <a:ext cx="21873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Uses: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340350" y="137125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879213" y="1752050"/>
            <a:ext cx="3799307" cy="405900"/>
            <a:chOff x="879213" y="1752050"/>
            <a:chExt cx="3799307" cy="405900"/>
          </a:xfrm>
        </p:grpSpPr>
        <p:sp>
          <p:nvSpPr>
            <p:cNvPr id="264" name="Google Shape;264;p7"/>
            <p:cNvSpPr/>
            <p:nvPr/>
          </p:nvSpPr>
          <p:spPr>
            <a:xfrm>
              <a:off x="1326920" y="1752050"/>
              <a:ext cx="33516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GPRS Location Sharing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79213" y="1752050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7"/>
          <p:cNvGrpSpPr/>
          <p:nvPr/>
        </p:nvGrpSpPr>
        <p:grpSpPr>
          <a:xfrm>
            <a:off x="879225" y="2211438"/>
            <a:ext cx="3308475" cy="405912"/>
            <a:chOff x="879225" y="2211438"/>
            <a:chExt cx="3308475" cy="405912"/>
          </a:xfrm>
        </p:grpSpPr>
        <p:sp>
          <p:nvSpPr>
            <p:cNvPr id="267" name="Google Shape;267;p7"/>
            <p:cNvSpPr/>
            <p:nvPr/>
          </p:nvSpPr>
          <p:spPr>
            <a:xfrm>
              <a:off x="1326900" y="2211450"/>
              <a:ext cx="28608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Send &amp; Receive Calls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879225" y="2211438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7"/>
          <p:cNvGrpSpPr/>
          <p:nvPr/>
        </p:nvGrpSpPr>
        <p:grpSpPr>
          <a:xfrm>
            <a:off x="879213" y="2670838"/>
            <a:ext cx="3308475" cy="405912"/>
            <a:chOff x="879225" y="2211438"/>
            <a:chExt cx="3308475" cy="405912"/>
          </a:xfrm>
        </p:grpSpPr>
        <p:sp>
          <p:nvSpPr>
            <p:cNvPr id="270" name="Google Shape;270;p7"/>
            <p:cNvSpPr/>
            <p:nvPr/>
          </p:nvSpPr>
          <p:spPr>
            <a:xfrm>
              <a:off x="1326900" y="2211450"/>
              <a:ext cx="28608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Send &amp; Receive SMS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879225" y="2211438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7"/>
          <p:cNvGrpSpPr/>
          <p:nvPr/>
        </p:nvGrpSpPr>
        <p:grpSpPr>
          <a:xfrm>
            <a:off x="340350" y="3130250"/>
            <a:ext cx="5118100" cy="650100"/>
            <a:chOff x="340350" y="3130250"/>
            <a:chExt cx="5118100" cy="650100"/>
          </a:xfrm>
        </p:grpSpPr>
        <p:sp>
          <p:nvSpPr>
            <p:cNvPr id="273" name="Google Shape;273;p7"/>
            <p:cNvSpPr/>
            <p:nvPr/>
          </p:nvSpPr>
          <p:spPr>
            <a:xfrm>
              <a:off x="654550" y="3130250"/>
              <a:ext cx="4803900" cy="650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Supports QUAD band frequency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-Long Range Connectivity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40350" y="333095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7"/>
          <p:cNvGrpSpPr/>
          <p:nvPr/>
        </p:nvGrpSpPr>
        <p:grpSpPr>
          <a:xfrm>
            <a:off x="340350" y="3833850"/>
            <a:ext cx="5520400" cy="405900"/>
            <a:chOff x="340350" y="3833850"/>
            <a:chExt cx="5520400" cy="405900"/>
          </a:xfrm>
        </p:grpSpPr>
        <p:sp>
          <p:nvSpPr>
            <p:cNvPr id="276" name="Google Shape;276;p7"/>
            <p:cNvSpPr/>
            <p:nvPr/>
          </p:nvSpPr>
          <p:spPr>
            <a:xfrm>
              <a:off x="654550" y="3833850"/>
              <a:ext cx="52062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Automatic </a:t>
              </a:r>
              <a:r>
                <a:rPr b="1" i="1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Logging-in</a:t>
              </a: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 With Network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340350" y="391245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"/>
          <p:cNvSpPr txBox="1"/>
          <p:nvPr>
            <p:ph type="title"/>
          </p:nvPr>
        </p:nvSpPr>
        <p:spPr>
          <a:xfrm>
            <a:off x="241300" y="248750"/>
            <a:ext cx="7489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85200C"/>
                </a:solidFill>
                <a:latin typeface="Maven Pro"/>
                <a:ea typeface="Maven Pro"/>
                <a:cs typeface="Maven Pro"/>
                <a:sym typeface="Maven Pro"/>
              </a:rPr>
              <a:t>Sensors used &amp; their Working Principles:</a:t>
            </a:r>
            <a:endParaRPr b="1" sz="2800">
              <a:solidFill>
                <a:srgbClr val="85200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3" name="Google Shape;283;p8"/>
          <p:cNvSpPr txBox="1"/>
          <p:nvPr/>
        </p:nvSpPr>
        <p:spPr>
          <a:xfrm>
            <a:off x="2339850" y="4432250"/>
            <a:ext cx="4464300" cy="4584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Thermistor</a:t>
            </a:r>
            <a:endParaRPr b="0" i="0" sz="3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284;p8"/>
          <p:cNvGrpSpPr/>
          <p:nvPr/>
        </p:nvGrpSpPr>
        <p:grpSpPr>
          <a:xfrm>
            <a:off x="1203900" y="2134763"/>
            <a:ext cx="1737975" cy="405912"/>
            <a:chOff x="1203900" y="2134763"/>
            <a:chExt cx="1737975" cy="405912"/>
          </a:xfrm>
        </p:grpSpPr>
        <p:sp>
          <p:nvSpPr>
            <p:cNvPr id="285" name="Google Shape;285;p8"/>
            <p:cNvSpPr/>
            <p:nvPr/>
          </p:nvSpPr>
          <p:spPr>
            <a:xfrm>
              <a:off x="1651575" y="2134763"/>
              <a:ext cx="12903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NTC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1203900" y="2134775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8"/>
          <p:cNvGrpSpPr/>
          <p:nvPr/>
        </p:nvGrpSpPr>
        <p:grpSpPr>
          <a:xfrm>
            <a:off x="1203888" y="2659688"/>
            <a:ext cx="1737975" cy="405912"/>
            <a:chOff x="1203888" y="2659688"/>
            <a:chExt cx="1737975" cy="405912"/>
          </a:xfrm>
        </p:grpSpPr>
        <p:sp>
          <p:nvSpPr>
            <p:cNvPr id="288" name="Google Shape;288;p8"/>
            <p:cNvSpPr/>
            <p:nvPr/>
          </p:nvSpPr>
          <p:spPr>
            <a:xfrm>
              <a:off x="1651563" y="2659700"/>
              <a:ext cx="12903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PTC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1203888" y="2659688"/>
              <a:ext cx="386100" cy="405900"/>
            </a:xfrm>
            <a:prstGeom prst="ellipse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0" name="Google Shape;290;p8"/>
          <p:cNvPicPr preferRelativeResize="0"/>
          <p:nvPr/>
        </p:nvPicPr>
        <p:blipFill rotWithShape="1">
          <a:blip r:embed="rId4">
            <a:alphaModFix/>
          </a:blip>
          <a:srcRect b="0" l="0" r="24299" t="8717"/>
          <a:stretch/>
        </p:blipFill>
        <p:spPr>
          <a:xfrm>
            <a:off x="6804150" y="923750"/>
            <a:ext cx="2124450" cy="268077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8"/>
          <p:cNvSpPr/>
          <p:nvPr/>
        </p:nvSpPr>
        <p:spPr>
          <a:xfrm>
            <a:off x="743625" y="1618063"/>
            <a:ext cx="4019100" cy="405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Two types on the basis of TCs:</a:t>
            </a:r>
            <a:endParaRPr b="1" i="0" sz="2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92" name="Google Shape;292;p8"/>
          <p:cNvGrpSpPr/>
          <p:nvPr/>
        </p:nvGrpSpPr>
        <p:grpSpPr>
          <a:xfrm>
            <a:off x="340350" y="738075"/>
            <a:ext cx="6695775" cy="769200"/>
            <a:chOff x="340350" y="738075"/>
            <a:chExt cx="6695775" cy="769200"/>
          </a:xfrm>
        </p:grpSpPr>
        <p:sp>
          <p:nvSpPr>
            <p:cNvPr id="293" name="Google Shape;293;p8"/>
            <p:cNvSpPr/>
            <p:nvPr/>
          </p:nvSpPr>
          <p:spPr>
            <a:xfrm>
              <a:off x="340350" y="960975"/>
              <a:ext cx="325200" cy="3234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743625" y="738075"/>
              <a:ext cx="6292500" cy="769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         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Changes resistance corresponding to the change in temperature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   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95" name="Google Shape;295;p8"/>
          <p:cNvSpPr/>
          <p:nvPr/>
        </p:nvSpPr>
        <p:spPr>
          <a:xfrm>
            <a:off x="340350" y="1659325"/>
            <a:ext cx="325200" cy="323400"/>
          </a:xfrm>
          <a:prstGeom prst="ellipse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8"/>
          <p:cNvGrpSpPr/>
          <p:nvPr/>
        </p:nvGrpSpPr>
        <p:grpSpPr>
          <a:xfrm>
            <a:off x="340350" y="3184625"/>
            <a:ext cx="8092575" cy="531000"/>
            <a:chOff x="340350" y="3184625"/>
            <a:chExt cx="8092575" cy="531000"/>
          </a:xfrm>
        </p:grpSpPr>
        <p:sp>
          <p:nvSpPr>
            <p:cNvPr id="297" name="Google Shape;297;p8"/>
            <p:cNvSpPr/>
            <p:nvPr/>
          </p:nvSpPr>
          <p:spPr>
            <a:xfrm>
              <a:off x="743625" y="3184625"/>
              <a:ext cx="7689300" cy="5310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Arduino will read value from the analog pin connected to thermistor.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340350" y="3288425"/>
              <a:ext cx="325200" cy="3234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8"/>
          <p:cNvGrpSpPr/>
          <p:nvPr/>
        </p:nvGrpSpPr>
        <p:grpSpPr>
          <a:xfrm>
            <a:off x="340350" y="3806150"/>
            <a:ext cx="8402175" cy="531000"/>
            <a:chOff x="340350" y="3806150"/>
            <a:chExt cx="8402175" cy="531000"/>
          </a:xfrm>
        </p:grpSpPr>
        <p:sp>
          <p:nvSpPr>
            <p:cNvPr id="300" name="Google Shape;300;p8"/>
            <p:cNvSpPr/>
            <p:nvPr/>
          </p:nvSpPr>
          <p:spPr>
            <a:xfrm>
              <a:off x="743625" y="3806150"/>
              <a:ext cx="7998900" cy="5310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Temperature will be measured corresponding to the change in value at the analog pin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0350" y="3909950"/>
              <a:ext cx="325200" cy="3234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>
            <p:ph type="title"/>
          </p:nvPr>
        </p:nvSpPr>
        <p:spPr>
          <a:xfrm>
            <a:off x="241300" y="248750"/>
            <a:ext cx="7489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85200C"/>
                </a:solidFill>
                <a:latin typeface="Maven Pro"/>
                <a:ea typeface="Maven Pro"/>
                <a:cs typeface="Maven Pro"/>
                <a:sym typeface="Maven Pro"/>
              </a:rPr>
              <a:t>Sensors used &amp; their Working Principles:</a:t>
            </a:r>
            <a:endParaRPr b="1" sz="2800">
              <a:solidFill>
                <a:srgbClr val="85200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2339850" y="4359575"/>
            <a:ext cx="4464300" cy="531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Gas Sensor</a:t>
            </a:r>
            <a:endParaRPr b="0" i="0" sz="3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9"/>
          <p:cNvGrpSpPr/>
          <p:nvPr/>
        </p:nvGrpSpPr>
        <p:grpSpPr>
          <a:xfrm>
            <a:off x="340350" y="833238"/>
            <a:ext cx="3128800" cy="405900"/>
            <a:chOff x="340350" y="833238"/>
            <a:chExt cx="3128800" cy="405900"/>
          </a:xfrm>
        </p:grpSpPr>
        <p:sp>
          <p:nvSpPr>
            <p:cNvPr id="309" name="Google Shape;309;p9"/>
            <p:cNvSpPr/>
            <p:nvPr/>
          </p:nvSpPr>
          <p:spPr>
            <a:xfrm>
              <a:off x="654550" y="833238"/>
              <a:ext cx="28146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MOS-type sensor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340350" y="91185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1" name="Google Shape;311;p9"/>
          <p:cNvPicPr preferRelativeResize="0"/>
          <p:nvPr/>
        </p:nvPicPr>
        <p:blipFill rotWithShape="1">
          <a:blip r:embed="rId4">
            <a:alphaModFix/>
          </a:blip>
          <a:srcRect b="2444" l="0" r="0" t="2443"/>
          <a:stretch/>
        </p:blipFill>
        <p:spPr>
          <a:xfrm>
            <a:off x="6630400" y="923750"/>
            <a:ext cx="2298200" cy="2680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9"/>
          <p:cNvGrpSpPr/>
          <p:nvPr/>
        </p:nvGrpSpPr>
        <p:grpSpPr>
          <a:xfrm>
            <a:off x="340350" y="1292650"/>
            <a:ext cx="4385800" cy="405900"/>
            <a:chOff x="340350" y="1292650"/>
            <a:chExt cx="4385800" cy="405900"/>
          </a:xfrm>
        </p:grpSpPr>
        <p:sp>
          <p:nvSpPr>
            <p:cNvPr id="313" name="Google Shape;313;p9"/>
            <p:cNvSpPr/>
            <p:nvPr/>
          </p:nvSpPr>
          <p:spPr>
            <a:xfrm>
              <a:off x="654550" y="1292650"/>
              <a:ext cx="40716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Also known as Chemiresistor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40350" y="137125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9"/>
          <p:cNvGrpSpPr/>
          <p:nvPr/>
        </p:nvGrpSpPr>
        <p:grpSpPr>
          <a:xfrm>
            <a:off x="340350" y="1752050"/>
            <a:ext cx="5852200" cy="405900"/>
            <a:chOff x="340350" y="1752050"/>
            <a:chExt cx="5852200" cy="405900"/>
          </a:xfrm>
        </p:grpSpPr>
        <p:sp>
          <p:nvSpPr>
            <p:cNvPr id="316" name="Google Shape;316;p9"/>
            <p:cNvSpPr/>
            <p:nvPr/>
          </p:nvSpPr>
          <p:spPr>
            <a:xfrm>
              <a:off x="654550" y="1752050"/>
              <a:ext cx="55380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Resistance varies accd. to amnt. of gas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40350" y="1830663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9"/>
          <p:cNvGrpSpPr/>
          <p:nvPr/>
        </p:nvGrpSpPr>
        <p:grpSpPr>
          <a:xfrm>
            <a:off x="340350" y="2211450"/>
            <a:ext cx="6035300" cy="699000"/>
            <a:chOff x="340350" y="2211450"/>
            <a:chExt cx="6035300" cy="699000"/>
          </a:xfrm>
        </p:grpSpPr>
        <p:sp>
          <p:nvSpPr>
            <p:cNvPr id="319" name="Google Shape;319;p9"/>
            <p:cNvSpPr/>
            <p:nvPr/>
          </p:nvSpPr>
          <p:spPr>
            <a:xfrm>
              <a:off x="641450" y="2211450"/>
              <a:ext cx="5734200" cy="6990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LPG, Smoke, Alcohol, Propane, Hydrogen, Methane and Carbon Monoxide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340350" y="2448188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9"/>
          <p:cNvGrpSpPr/>
          <p:nvPr/>
        </p:nvGrpSpPr>
        <p:grpSpPr>
          <a:xfrm>
            <a:off x="340350" y="2963950"/>
            <a:ext cx="3299200" cy="405900"/>
            <a:chOff x="340350" y="2963950"/>
            <a:chExt cx="3299200" cy="405900"/>
          </a:xfrm>
        </p:grpSpPr>
        <p:sp>
          <p:nvSpPr>
            <p:cNvPr id="322" name="Google Shape;322;p9"/>
            <p:cNvSpPr/>
            <p:nvPr/>
          </p:nvSpPr>
          <p:spPr>
            <a:xfrm>
              <a:off x="654550" y="2963950"/>
              <a:ext cx="2985000" cy="405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200 to 10000 ppm.</a:t>
              </a:r>
              <a:endParaRPr b="1" i="0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40350" y="3042550"/>
              <a:ext cx="235500" cy="248700"/>
            </a:xfrm>
            <a:prstGeom prst="ellipse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