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72" r:id="rId5"/>
    <p:sldId id="273" r:id="rId6"/>
    <p:sldId id="266" r:id="rId7"/>
    <p:sldId id="276" r:id="rId8"/>
    <p:sldId id="270" r:id="rId9"/>
    <p:sldId id="275" r:id="rId10"/>
    <p:sldId id="277" r:id="rId11"/>
    <p:sldId id="271" r:id="rId12"/>
    <p:sldId id="265" r:id="rId13"/>
    <p:sldId id="274"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0B6EC1-3EC3-4737-A0F7-17E341BFE2D0}">
          <p14:sldIdLst>
            <p14:sldId id="256"/>
            <p14:sldId id="258"/>
            <p14:sldId id="261"/>
            <p14:sldId id="272"/>
            <p14:sldId id="273"/>
            <p14:sldId id="266"/>
            <p14:sldId id="276"/>
            <p14:sldId id="270"/>
            <p14:sldId id="275"/>
            <p14:sldId id="277"/>
            <p14:sldId id="271"/>
            <p14:sldId id="265"/>
            <p14:sldId id="274"/>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62" autoAdjust="0"/>
    <p:restoredTop sz="94660"/>
  </p:normalViewPr>
  <p:slideViewPr>
    <p:cSldViewPr snapToGrid="0">
      <p:cViewPr>
        <p:scale>
          <a:sx n="81" d="100"/>
          <a:sy n="81" d="100"/>
        </p:scale>
        <p:origin x="95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7DECD7B-BF1A-4A49-811F-FF6F34000ADB}"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35DE1-88C9-4025-942F-237F07F142BC}" type="slidenum">
              <a:rPr lang="en-US" smtClean="0"/>
              <a:t>‹#›</a:t>
            </a:fld>
            <a:endParaRPr lang="en-US"/>
          </a:p>
        </p:txBody>
      </p:sp>
    </p:spTree>
    <p:extLst>
      <p:ext uri="{BB962C8B-B14F-4D97-AF65-F5344CB8AC3E}">
        <p14:creationId xmlns:p14="http://schemas.microsoft.com/office/powerpoint/2010/main" val="2142895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CD7B-BF1A-4A49-811F-FF6F34000ADB}"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35DE1-88C9-4025-942F-237F07F142BC}" type="slidenum">
              <a:rPr lang="en-US" smtClean="0"/>
              <a:t>‹#›</a:t>
            </a:fld>
            <a:endParaRPr lang="en-US"/>
          </a:p>
        </p:txBody>
      </p:sp>
    </p:spTree>
    <p:extLst>
      <p:ext uri="{BB962C8B-B14F-4D97-AF65-F5344CB8AC3E}">
        <p14:creationId xmlns:p14="http://schemas.microsoft.com/office/powerpoint/2010/main" val="156056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CD7B-BF1A-4A49-811F-FF6F34000ADB}"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35DE1-88C9-4025-942F-237F07F142BC}" type="slidenum">
              <a:rPr lang="en-US" smtClean="0"/>
              <a:t>‹#›</a:t>
            </a:fld>
            <a:endParaRPr lang="en-US"/>
          </a:p>
        </p:txBody>
      </p:sp>
    </p:spTree>
    <p:extLst>
      <p:ext uri="{BB962C8B-B14F-4D97-AF65-F5344CB8AC3E}">
        <p14:creationId xmlns:p14="http://schemas.microsoft.com/office/powerpoint/2010/main" val="3289732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CD7B-BF1A-4A49-811F-FF6F34000ADB}"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35DE1-88C9-4025-942F-237F07F142BC}" type="slidenum">
              <a:rPr lang="en-US" smtClean="0"/>
              <a:t>‹#›</a:t>
            </a:fld>
            <a:endParaRPr lang="en-US"/>
          </a:p>
        </p:txBody>
      </p:sp>
    </p:spTree>
    <p:extLst>
      <p:ext uri="{BB962C8B-B14F-4D97-AF65-F5344CB8AC3E}">
        <p14:creationId xmlns:p14="http://schemas.microsoft.com/office/powerpoint/2010/main" val="261830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DECD7B-BF1A-4A49-811F-FF6F34000ADB}"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435DE1-88C9-4025-942F-237F07F142BC}" type="slidenum">
              <a:rPr lang="en-US" smtClean="0"/>
              <a:t>‹#›</a:t>
            </a:fld>
            <a:endParaRPr lang="en-US"/>
          </a:p>
        </p:txBody>
      </p:sp>
    </p:spTree>
    <p:extLst>
      <p:ext uri="{BB962C8B-B14F-4D97-AF65-F5344CB8AC3E}">
        <p14:creationId xmlns:p14="http://schemas.microsoft.com/office/powerpoint/2010/main" val="2652251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CD7B-BF1A-4A49-811F-FF6F34000ADB}"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35DE1-88C9-4025-942F-237F07F142BC}" type="slidenum">
              <a:rPr lang="en-US" smtClean="0"/>
              <a:t>‹#›</a:t>
            </a:fld>
            <a:endParaRPr lang="en-US"/>
          </a:p>
        </p:txBody>
      </p:sp>
    </p:spTree>
    <p:extLst>
      <p:ext uri="{BB962C8B-B14F-4D97-AF65-F5344CB8AC3E}">
        <p14:creationId xmlns:p14="http://schemas.microsoft.com/office/powerpoint/2010/main" val="1336179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CD7B-BF1A-4A49-811F-FF6F34000ADB}" type="datetimeFigureOut">
              <a:rPr lang="en-US" smtClean="0"/>
              <a:t>3/23/2022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435DE1-88C9-4025-942F-237F07F142BC}" type="slidenum">
              <a:rPr lang="en-US" smtClean="0"/>
              <a:t>‹#›</a:t>
            </a:fld>
            <a:endParaRPr lang="en-US"/>
          </a:p>
        </p:txBody>
      </p:sp>
    </p:spTree>
    <p:extLst>
      <p:ext uri="{BB962C8B-B14F-4D97-AF65-F5344CB8AC3E}">
        <p14:creationId xmlns:p14="http://schemas.microsoft.com/office/powerpoint/2010/main" val="3936165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CD7B-BF1A-4A49-811F-FF6F34000ADB}" type="datetimeFigureOut">
              <a:rPr lang="en-US" smtClean="0"/>
              <a:t>3/23/2022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435DE1-88C9-4025-942F-237F07F142BC}" type="slidenum">
              <a:rPr lang="en-US" smtClean="0"/>
              <a:t>‹#›</a:t>
            </a:fld>
            <a:endParaRPr lang="en-US"/>
          </a:p>
        </p:txBody>
      </p:sp>
    </p:spTree>
    <p:extLst>
      <p:ext uri="{BB962C8B-B14F-4D97-AF65-F5344CB8AC3E}">
        <p14:creationId xmlns:p14="http://schemas.microsoft.com/office/powerpoint/2010/main" val="1118774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CD7B-BF1A-4A49-811F-FF6F34000ADB}" type="datetimeFigureOut">
              <a:rPr lang="en-US" smtClean="0"/>
              <a:t>3/23/2022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435DE1-88C9-4025-942F-237F07F142BC}" type="slidenum">
              <a:rPr lang="en-US" smtClean="0"/>
              <a:t>‹#›</a:t>
            </a:fld>
            <a:endParaRPr lang="en-US"/>
          </a:p>
        </p:txBody>
      </p:sp>
    </p:spTree>
    <p:extLst>
      <p:ext uri="{BB962C8B-B14F-4D97-AF65-F5344CB8AC3E}">
        <p14:creationId xmlns:p14="http://schemas.microsoft.com/office/powerpoint/2010/main" val="706676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DECD7B-BF1A-4A49-811F-FF6F34000ADB}"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35DE1-88C9-4025-942F-237F07F142BC}" type="slidenum">
              <a:rPr lang="en-US" smtClean="0"/>
              <a:t>‹#›</a:t>
            </a:fld>
            <a:endParaRPr lang="en-US"/>
          </a:p>
        </p:txBody>
      </p:sp>
    </p:spTree>
    <p:extLst>
      <p:ext uri="{BB962C8B-B14F-4D97-AF65-F5344CB8AC3E}">
        <p14:creationId xmlns:p14="http://schemas.microsoft.com/office/powerpoint/2010/main" val="340579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DECD7B-BF1A-4A49-811F-FF6F34000ADB}"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435DE1-88C9-4025-942F-237F07F142BC}" type="slidenum">
              <a:rPr lang="en-US" smtClean="0"/>
              <a:t>‹#›</a:t>
            </a:fld>
            <a:endParaRPr lang="en-US"/>
          </a:p>
        </p:txBody>
      </p:sp>
    </p:spTree>
    <p:extLst>
      <p:ext uri="{BB962C8B-B14F-4D97-AF65-F5344CB8AC3E}">
        <p14:creationId xmlns:p14="http://schemas.microsoft.com/office/powerpoint/2010/main" val="428874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CD7B-BF1A-4A49-811F-FF6F34000ADB}" type="datetimeFigureOut">
              <a:rPr lang="en-US" smtClean="0"/>
              <a:t>3/23/2022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435DE1-88C9-4025-942F-237F07F142BC}" type="slidenum">
              <a:rPr lang="en-US" smtClean="0"/>
              <a:t>‹#›</a:t>
            </a:fld>
            <a:endParaRPr lang="en-US"/>
          </a:p>
        </p:txBody>
      </p:sp>
    </p:spTree>
    <p:extLst>
      <p:ext uri="{BB962C8B-B14F-4D97-AF65-F5344CB8AC3E}">
        <p14:creationId xmlns:p14="http://schemas.microsoft.com/office/powerpoint/2010/main" val="4168399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bin"/><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bin"/><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ieeexplore-ieee-org.rlib.pace.edu/document/8716464/authors#authors" TargetMode="External"/><Relationship Id="rId7" Type="http://schemas.openxmlformats.org/officeDocument/2006/relationships/hyperlink" Target="file:///C:\Users\ashwi\Desktop\Nayana%20Pace%20University\Spring%202022%20Semester\Python%20Programming\Project\Twitter_Sentiments_Analysis_Using_Machine_Learninig_Methods.pdf" TargetMode="External"/><Relationship Id="rId2" Type="http://schemas.openxmlformats.org/officeDocument/2006/relationships/image" Target="../media/image2.bin"/><Relationship Id="rId1" Type="http://schemas.openxmlformats.org/officeDocument/2006/relationships/slideLayout" Target="../slideLayouts/slideLayout1.xml"/><Relationship Id="rId6" Type="http://schemas.openxmlformats.org/officeDocument/2006/relationships/hyperlink" Target="file:///C:\Users\ashwi\Desktop\Nayana%20Pace%20University\Spring%202022%20Semester\Python%20Programming\Project\Sentiment_Analysis_In_Twitter_Using_Lexicon_Based_and_Polarity_Multiplication.pdf" TargetMode="External"/><Relationship Id="rId5" Type="http://schemas.openxmlformats.org/officeDocument/2006/relationships/hyperlink" Target="https://ieeexplore-ieee-org.rlib.pace.edu/document/8768774" TargetMode="External"/><Relationship Id="rId4" Type="http://schemas.openxmlformats.org/officeDocument/2006/relationships/hyperlink" Target="https://ieeexplore-ieee-org.rlib.pace.edu/document/8947771"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bin"/><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bin"/><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image" Target="../media/image2.bin"/><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2.bin"/><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bin"/><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bin"/><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22071" y="0"/>
            <a:ext cx="12396655" cy="6858000"/>
            <a:chOff x="0" y="0"/>
            <a:chExt cx="12192000" cy="685800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p:cNvSpPr txBox="1"/>
            <p:nvPr/>
          </p:nvSpPr>
          <p:spPr>
            <a:xfrm>
              <a:off x="274320" y="3553097"/>
              <a:ext cx="4885509" cy="180267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grpSp>
      <p:sp>
        <p:nvSpPr>
          <p:cNvPr id="2" name="Title 1"/>
          <p:cNvSpPr>
            <a:spLocks noGrp="1"/>
          </p:cNvSpPr>
          <p:nvPr>
            <p:ph type="ctrTitle"/>
          </p:nvPr>
        </p:nvSpPr>
        <p:spPr>
          <a:xfrm>
            <a:off x="886016" y="508265"/>
            <a:ext cx="8422952" cy="1261651"/>
          </a:xfrm>
        </p:spPr>
        <p:txBody>
          <a:bodyPr>
            <a:noAutofit/>
          </a:bodyPr>
          <a:lstStyle/>
          <a:p>
            <a:r>
              <a:rPr lang="en-US" sz="4000" dirty="0">
                <a:effectLst>
                  <a:outerShdw blurRad="38100" dist="38100" dir="2700000" algn="tl">
                    <a:srgbClr val="000000">
                      <a:alpha val="43137"/>
                    </a:srgbClr>
                  </a:outerShdw>
                </a:effectLst>
                <a:latin typeface="Arial Black" panose="020B0A04020102020204" pitchFamily="34" charset="0"/>
                <a:cs typeface="Arial" panose="020B0604020202020204" pitchFamily="34" charset="0"/>
              </a:rPr>
              <a:t>SOCIAL SENTIMENT ANALYSIS ON TWITTER DATA</a:t>
            </a:r>
          </a:p>
        </p:txBody>
      </p:sp>
      <p:sp>
        <p:nvSpPr>
          <p:cNvPr id="3" name="Subtitle 2"/>
          <p:cNvSpPr>
            <a:spLocks noGrp="1"/>
          </p:cNvSpPr>
          <p:nvPr>
            <p:ph type="subTitle" idx="1"/>
          </p:nvPr>
        </p:nvSpPr>
        <p:spPr>
          <a:xfrm>
            <a:off x="2872975" y="3423478"/>
            <a:ext cx="3749355" cy="2620652"/>
          </a:xfrm>
        </p:spPr>
        <p:txBody>
          <a:bodyPr>
            <a:normAutofit/>
          </a:bodyPr>
          <a:lstStyle/>
          <a:p>
            <a:pPr>
              <a:lnSpc>
                <a:spcPct val="210000"/>
              </a:lnSpc>
            </a:pPr>
            <a:r>
              <a:rPr lang="en-US" sz="2000" dirty="0">
                <a:cs typeface="Arial" panose="020B0604020202020204" pitchFamily="34" charset="0"/>
              </a:rPr>
              <a:t>Presented By:</a:t>
            </a:r>
          </a:p>
          <a:p>
            <a:pPr marL="342900" indent="-342900" algn="l">
              <a:lnSpc>
                <a:spcPct val="100000"/>
              </a:lnSpc>
              <a:buFont typeface="Wingdings" panose="05000000000000000000" pitchFamily="2" charset="2"/>
              <a:buChar char="v"/>
            </a:pPr>
            <a:r>
              <a:rPr lang="en-US" dirty="0">
                <a:cs typeface="Arial" panose="020B0604020202020204" pitchFamily="34" charset="0"/>
              </a:rPr>
              <a:t>NAYANA MAHAJAN</a:t>
            </a:r>
          </a:p>
          <a:p>
            <a:pPr marL="342900" indent="-342900" algn="l">
              <a:lnSpc>
                <a:spcPct val="100000"/>
              </a:lnSpc>
              <a:buFont typeface="Wingdings" panose="05000000000000000000" pitchFamily="2" charset="2"/>
              <a:buChar char="v"/>
            </a:pPr>
            <a:r>
              <a:rPr lang="en-US" dirty="0">
                <a:cs typeface="Arial" panose="020B0604020202020204" pitchFamily="34" charset="0"/>
              </a:rPr>
              <a:t>MELIKA ZANDIKARIMI</a:t>
            </a:r>
          </a:p>
          <a:p>
            <a:pPr marL="342900" indent="-342900" algn="l">
              <a:lnSpc>
                <a:spcPct val="100000"/>
              </a:lnSpc>
              <a:buFont typeface="Wingdings" panose="05000000000000000000" pitchFamily="2" charset="2"/>
              <a:buChar char="v"/>
            </a:pPr>
            <a:r>
              <a:rPr lang="en-US" dirty="0">
                <a:cs typeface="Arial" panose="020B0604020202020204" pitchFamily="34" charset="0"/>
              </a:rPr>
              <a:t>SHUBHAM SAWANT</a:t>
            </a:r>
          </a:p>
        </p:txBody>
      </p:sp>
      <p:sp>
        <p:nvSpPr>
          <p:cNvPr id="5" name="TextBox 4"/>
          <p:cNvSpPr txBox="1"/>
          <p:nvPr/>
        </p:nvSpPr>
        <p:spPr>
          <a:xfrm flipH="1">
            <a:off x="1345475" y="2025028"/>
            <a:ext cx="6932023" cy="954107"/>
          </a:xfrm>
          <a:prstGeom prst="rect">
            <a:avLst/>
          </a:prstGeom>
          <a:noFill/>
        </p:spPr>
        <p:txBody>
          <a:bodyPr wrap="square" rtlCol="0">
            <a:spAutoFit/>
          </a:bodyPr>
          <a:lstStyle/>
          <a:p>
            <a:pPr algn="ctr"/>
            <a:r>
              <a:rPr lang="en-US" sz="2800" dirty="0">
                <a:cs typeface="Arial" panose="020B0604020202020204" pitchFamily="34" charset="0"/>
              </a:rPr>
              <a:t>Course - 27960 </a:t>
            </a:r>
          </a:p>
          <a:p>
            <a:pPr algn="ctr"/>
            <a:r>
              <a:rPr lang="en-US" sz="2800" dirty="0">
                <a:cs typeface="Arial" panose="020B0604020202020204" pitchFamily="34" charset="0"/>
              </a:rPr>
              <a:t>Group 9 - Midterm Project</a:t>
            </a:r>
          </a:p>
        </p:txBody>
      </p:sp>
    </p:spTree>
    <p:extLst>
      <p:ext uri="{BB962C8B-B14F-4D97-AF65-F5344CB8AC3E}">
        <p14:creationId xmlns:p14="http://schemas.microsoft.com/office/powerpoint/2010/main" val="3915505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b="1"/>
          </a:p>
        </p:txBody>
      </p:sp>
      <p:sp>
        <p:nvSpPr>
          <p:cNvPr id="7" name="Title 6"/>
          <p:cNvSpPr>
            <a:spLocks noGrp="1"/>
          </p:cNvSpPr>
          <p:nvPr>
            <p:ph type="ctrTitle"/>
          </p:nvPr>
        </p:nvSpPr>
        <p:spPr>
          <a:xfrm>
            <a:off x="1524000" y="1496670"/>
            <a:ext cx="9144000" cy="2387600"/>
          </a:xfrm>
        </p:spPr>
        <p:txBody>
          <a:bodyPr/>
          <a:lstStyle/>
          <a:p>
            <a:endParaRPr lang="en-US"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6442"/>
            <a:ext cx="12192000" cy="7197147"/>
          </a:xfrm>
          <a:prstGeom prst="rect">
            <a:avLst/>
          </a:prstGeom>
        </p:spPr>
      </p:pic>
      <p:sp>
        <p:nvSpPr>
          <p:cNvPr id="10" name="Title 6"/>
          <p:cNvSpPr txBox="1">
            <a:spLocks/>
          </p:cNvSpPr>
          <p:nvPr/>
        </p:nvSpPr>
        <p:spPr>
          <a:xfrm>
            <a:off x="-333831" y="-286842"/>
            <a:ext cx="4933406" cy="883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latin typeface="+mn-lt"/>
                <a:cs typeface="Arial" panose="020B0604020202020204" pitchFamily="34" charset="0"/>
              </a:rPr>
              <a:t>VISUALIZATION</a:t>
            </a:r>
          </a:p>
        </p:txBody>
      </p:sp>
      <p:sp>
        <p:nvSpPr>
          <p:cNvPr id="14" name="Title 6"/>
          <p:cNvSpPr txBox="1">
            <a:spLocks/>
          </p:cNvSpPr>
          <p:nvPr/>
        </p:nvSpPr>
        <p:spPr>
          <a:xfrm>
            <a:off x="3860718" y="1013802"/>
            <a:ext cx="3614057" cy="6193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latin typeface="+mn-lt"/>
                <a:cs typeface="Arial" panose="020B0604020202020204" pitchFamily="34" charset="0"/>
              </a:rPr>
              <a:t>WORD CLOUD</a:t>
            </a:r>
          </a:p>
        </p:txBody>
      </p:sp>
      <p:pic>
        <p:nvPicPr>
          <p:cNvPr id="4" name="Picture 3" descr="Text&#10;&#10;Description automatically generated">
            <a:extLst>
              <a:ext uri="{FF2B5EF4-FFF2-40B4-BE49-F238E27FC236}">
                <a16:creationId xmlns:a16="http://schemas.microsoft.com/office/drawing/2014/main" id="{08784BF5-3DF8-40C2-91EA-067FA2C9AF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9623" y="1817860"/>
            <a:ext cx="8196605" cy="4817403"/>
          </a:xfrm>
          <a:prstGeom prst="rect">
            <a:avLst/>
          </a:prstGeom>
        </p:spPr>
      </p:pic>
      <p:sp>
        <p:nvSpPr>
          <p:cNvPr id="18" name="TextBox 17">
            <a:extLst>
              <a:ext uri="{FF2B5EF4-FFF2-40B4-BE49-F238E27FC236}">
                <a16:creationId xmlns:a16="http://schemas.microsoft.com/office/drawing/2014/main" id="{F419C589-942C-487B-87EC-0F559435A31F}"/>
              </a:ext>
            </a:extLst>
          </p:cNvPr>
          <p:cNvSpPr txBox="1"/>
          <p:nvPr/>
        </p:nvSpPr>
        <p:spPr>
          <a:xfrm>
            <a:off x="4813976" y="5073134"/>
            <a:ext cx="2084613" cy="369332"/>
          </a:xfrm>
          <a:prstGeom prst="rect">
            <a:avLst/>
          </a:prstGeom>
          <a:noFill/>
        </p:spPr>
        <p:txBody>
          <a:bodyPr wrap="square">
            <a:spAutoFit/>
          </a:bodyPr>
          <a:lstStyle/>
          <a:p>
            <a:pPr algn="ctr"/>
            <a:r>
              <a:rPr lang="en-US" b="1" dirty="0"/>
              <a:t>Positive</a:t>
            </a:r>
          </a:p>
        </p:txBody>
      </p:sp>
    </p:spTree>
    <p:extLst>
      <p:ext uri="{BB962C8B-B14F-4D97-AF65-F5344CB8AC3E}">
        <p14:creationId xmlns:p14="http://schemas.microsoft.com/office/powerpoint/2010/main" val="849455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a:p>
        </p:txBody>
      </p:sp>
      <p:sp>
        <p:nvSpPr>
          <p:cNvPr id="7" name="Title 6"/>
          <p:cNvSpPr>
            <a:spLocks noGrp="1"/>
          </p:cNvSpPr>
          <p:nvPr>
            <p:ph type="ctrTitle"/>
          </p:nvPr>
        </p:nvSpPr>
        <p:spPr>
          <a:xfrm>
            <a:off x="1524000" y="1496670"/>
            <a:ext cx="9144000" cy="2387600"/>
          </a:xfrm>
        </p:spPr>
        <p:txBody>
          <a:bodyPr/>
          <a:lstStyle/>
          <a:p>
            <a:endParaRPr lang="en-US" dirty="0"/>
          </a:p>
        </p:txBody>
      </p:sp>
      <p:grpSp>
        <p:nvGrpSpPr>
          <p:cNvPr id="5" name="Group 4"/>
          <p:cNvGrpSpPr/>
          <p:nvPr/>
        </p:nvGrpSpPr>
        <p:grpSpPr>
          <a:xfrm>
            <a:off x="0" y="0"/>
            <a:ext cx="12192000" cy="6870705"/>
            <a:chOff x="552994" y="0"/>
            <a:chExt cx="11639006" cy="6870705"/>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994" y="0"/>
              <a:ext cx="11639006" cy="6870705"/>
            </a:xfrm>
            <a:prstGeom prst="rect">
              <a:avLst/>
            </a:prstGeom>
          </p:spPr>
        </p:pic>
        <p:sp>
          <p:nvSpPr>
            <p:cNvPr id="9" name="Rectangle 8"/>
            <p:cNvSpPr/>
            <p:nvPr/>
          </p:nvSpPr>
          <p:spPr>
            <a:xfrm>
              <a:off x="4380405" y="2730137"/>
              <a:ext cx="4728755" cy="171123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0" name="Title 6"/>
          <p:cNvSpPr txBox="1">
            <a:spLocks/>
          </p:cNvSpPr>
          <p:nvPr/>
        </p:nvSpPr>
        <p:spPr>
          <a:xfrm>
            <a:off x="-384973" y="-47141"/>
            <a:ext cx="4933406" cy="883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latin typeface="+mn-lt"/>
                <a:cs typeface="Arial" panose="020B0604020202020204" pitchFamily="34" charset="0"/>
              </a:rPr>
              <a:t>VISUALIZATION</a:t>
            </a:r>
          </a:p>
        </p:txBody>
      </p:sp>
      <p:sp>
        <p:nvSpPr>
          <p:cNvPr id="14" name="Title 6"/>
          <p:cNvSpPr txBox="1">
            <a:spLocks/>
          </p:cNvSpPr>
          <p:nvPr/>
        </p:nvSpPr>
        <p:spPr>
          <a:xfrm>
            <a:off x="1972492" y="1117232"/>
            <a:ext cx="3614057" cy="61939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latin typeface="+mn-lt"/>
                <a:cs typeface="Arial" panose="020B0604020202020204" pitchFamily="34" charset="0"/>
              </a:rPr>
              <a:t>SEA BORN COUNT PLOT</a:t>
            </a:r>
          </a:p>
        </p:txBody>
      </p:sp>
      <p:sp>
        <p:nvSpPr>
          <p:cNvPr id="15" name="TextBox 14">
            <a:extLst>
              <a:ext uri="{FF2B5EF4-FFF2-40B4-BE49-F238E27FC236}">
                <a16:creationId xmlns:a16="http://schemas.microsoft.com/office/drawing/2014/main" id="{A80DE785-1B53-4B14-A25C-BBEA65D94DE0}"/>
              </a:ext>
            </a:extLst>
          </p:cNvPr>
          <p:cNvSpPr txBox="1"/>
          <p:nvPr/>
        </p:nvSpPr>
        <p:spPr>
          <a:xfrm>
            <a:off x="8279027" y="2890691"/>
            <a:ext cx="2388973" cy="923330"/>
          </a:xfrm>
          <a:prstGeom prst="rect">
            <a:avLst/>
          </a:prstGeom>
          <a:noFill/>
        </p:spPr>
        <p:txBody>
          <a:bodyPr wrap="square" rtlCol="0">
            <a:spAutoFit/>
          </a:bodyPr>
          <a:lstStyle/>
          <a:p>
            <a:r>
              <a:rPr lang="en-US" b="1" dirty="0"/>
              <a:t>Sentiment 0 = Neutral</a:t>
            </a:r>
          </a:p>
          <a:p>
            <a:r>
              <a:rPr lang="en-US" b="1" dirty="0"/>
              <a:t>Sentiment 1 = Positive</a:t>
            </a:r>
          </a:p>
          <a:p>
            <a:r>
              <a:rPr lang="en-US" b="1" dirty="0"/>
              <a:t>Sentiment 2 = Negative</a:t>
            </a:r>
          </a:p>
        </p:txBody>
      </p:sp>
      <p:sp>
        <p:nvSpPr>
          <p:cNvPr id="2" name="Rectangle 1"/>
          <p:cNvSpPr/>
          <p:nvPr/>
        </p:nvSpPr>
        <p:spPr>
          <a:xfrm>
            <a:off x="833267" y="1737423"/>
            <a:ext cx="6096000" cy="430887"/>
          </a:xfrm>
          <a:prstGeom prst="rect">
            <a:avLst/>
          </a:prstGeom>
        </p:spPr>
        <p:txBody>
          <a:bodyPr>
            <a:spAutoFit/>
          </a:bodyPr>
          <a:lstStyle/>
          <a:p>
            <a:endParaRPr lang="en-US" sz="2200" dirty="0"/>
          </a:p>
        </p:txBody>
      </p:sp>
      <p:pic>
        <p:nvPicPr>
          <p:cNvPr id="11" name="Picture 10">
            <a:extLst>
              <a:ext uri="{FF2B5EF4-FFF2-40B4-BE49-F238E27FC236}">
                <a16:creationId xmlns:a16="http://schemas.microsoft.com/office/drawing/2014/main" id="{F60BCF10-D08A-46D5-950D-F5AAE60E8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747" y="1908706"/>
            <a:ext cx="6151556" cy="3621519"/>
          </a:xfrm>
          <a:prstGeom prst="rect">
            <a:avLst/>
          </a:prstGeom>
        </p:spPr>
      </p:pic>
    </p:spTree>
    <p:extLst>
      <p:ext uri="{BB962C8B-B14F-4D97-AF65-F5344CB8AC3E}">
        <p14:creationId xmlns:p14="http://schemas.microsoft.com/office/powerpoint/2010/main" val="2016880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a:p>
        </p:txBody>
      </p:sp>
      <p:sp>
        <p:nvSpPr>
          <p:cNvPr id="7" name="Title 6"/>
          <p:cNvSpPr>
            <a:spLocks noGrp="1"/>
          </p:cNvSpPr>
          <p:nvPr>
            <p:ph type="ctrTitle"/>
          </p:nvPr>
        </p:nvSpPr>
        <p:spPr>
          <a:xfrm>
            <a:off x="1524000" y="1496670"/>
            <a:ext cx="9144000" cy="2387600"/>
          </a:xfrm>
        </p:spPr>
        <p:txBody>
          <a:bodyPr/>
          <a:lstStyle/>
          <a:p>
            <a:endParaRPr lang="en-US" dirty="0"/>
          </a:p>
        </p:txBody>
      </p:sp>
      <p:grpSp>
        <p:nvGrpSpPr>
          <p:cNvPr id="5" name="Group 4"/>
          <p:cNvGrpSpPr/>
          <p:nvPr/>
        </p:nvGrpSpPr>
        <p:grpSpPr>
          <a:xfrm>
            <a:off x="0" y="0"/>
            <a:ext cx="12192000" cy="6870705"/>
            <a:chOff x="552994" y="0"/>
            <a:chExt cx="11639006" cy="6870705"/>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994" y="0"/>
              <a:ext cx="11639006" cy="6870705"/>
            </a:xfrm>
            <a:prstGeom prst="rect">
              <a:avLst/>
            </a:prstGeom>
          </p:spPr>
        </p:pic>
        <p:sp>
          <p:nvSpPr>
            <p:cNvPr id="9" name="Rectangle 8"/>
            <p:cNvSpPr/>
            <p:nvPr/>
          </p:nvSpPr>
          <p:spPr>
            <a:xfrm>
              <a:off x="4380405" y="2730137"/>
              <a:ext cx="4728755" cy="171123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0" name="Title 6"/>
          <p:cNvSpPr txBox="1">
            <a:spLocks/>
          </p:cNvSpPr>
          <p:nvPr/>
        </p:nvSpPr>
        <p:spPr>
          <a:xfrm>
            <a:off x="-573509" y="145751"/>
            <a:ext cx="4933406" cy="600655"/>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latin typeface="+mn-lt"/>
                <a:cs typeface="Arial" panose="020B0604020202020204" pitchFamily="34" charset="0"/>
              </a:rPr>
              <a:t>CONCLUSION</a:t>
            </a:r>
          </a:p>
        </p:txBody>
      </p:sp>
      <p:sp>
        <p:nvSpPr>
          <p:cNvPr id="2" name="Rectangle 1"/>
          <p:cNvSpPr/>
          <p:nvPr/>
        </p:nvSpPr>
        <p:spPr>
          <a:xfrm>
            <a:off x="949226" y="1666492"/>
            <a:ext cx="10036629" cy="5324535"/>
          </a:xfrm>
          <a:prstGeom prst="rect">
            <a:avLst/>
          </a:prstGeom>
        </p:spPr>
        <p:txBody>
          <a:bodyPr wrap="square">
            <a:spAutoFit/>
          </a:bodyPr>
          <a:lstStyle/>
          <a:p>
            <a:pPr marL="285750" indent="-285750">
              <a:buClr>
                <a:schemeClr val="tx1"/>
              </a:buClr>
              <a:buFont typeface="Wingdings" panose="05000000000000000000" pitchFamily="2" charset="2"/>
              <a:buChar char="v"/>
            </a:pPr>
            <a:r>
              <a:rPr lang="en-US" sz="2000" b="1" dirty="0"/>
              <a:t>We have analyzed the Twitter data and we found out that sentiment amongst the people is Negative towards the Ukraine war. (which it should be)</a:t>
            </a:r>
          </a:p>
          <a:p>
            <a:pPr>
              <a:buClr>
                <a:schemeClr val="tx1"/>
              </a:buClr>
            </a:pPr>
            <a:endParaRPr lang="en-US" sz="2000" b="1" dirty="0"/>
          </a:p>
          <a:p>
            <a:pPr marL="285750" indent="-285750">
              <a:buClr>
                <a:schemeClr val="tx1"/>
              </a:buClr>
              <a:buFont typeface="Wingdings" panose="05000000000000000000" pitchFamily="2" charset="2"/>
              <a:buChar char="v"/>
            </a:pPr>
            <a:r>
              <a:rPr lang="en-US" sz="2000" b="1" dirty="0"/>
              <a:t>Sentiment score percent of the Twitter dataset are:</a:t>
            </a:r>
          </a:p>
          <a:p>
            <a:pPr>
              <a:buClr>
                <a:schemeClr val="tx1"/>
              </a:buClr>
            </a:pPr>
            <a:r>
              <a:rPr lang="en-US" sz="2000" b="1" dirty="0"/>
              <a:t>         Negative - 45.5%</a:t>
            </a:r>
          </a:p>
          <a:p>
            <a:pPr>
              <a:buClr>
                <a:schemeClr val="tx1"/>
              </a:buClr>
            </a:pPr>
            <a:r>
              <a:rPr lang="en-US" sz="2000" b="1" dirty="0"/>
              <a:t>         Positive -  29.4%</a:t>
            </a:r>
          </a:p>
          <a:p>
            <a:pPr>
              <a:buClr>
                <a:schemeClr val="tx1"/>
              </a:buClr>
            </a:pPr>
            <a:r>
              <a:rPr lang="en-US" sz="2000" b="1" dirty="0"/>
              <a:t>         Negative - 25.1%</a:t>
            </a:r>
          </a:p>
          <a:p>
            <a:pPr marL="285750" indent="-285750">
              <a:buClr>
                <a:schemeClr val="tx1"/>
              </a:buClr>
              <a:buFont typeface="Wingdings" panose="05000000000000000000" pitchFamily="2" charset="2"/>
              <a:buChar char="v"/>
            </a:pPr>
            <a:endParaRPr lang="en-US" sz="2000" b="1" dirty="0"/>
          </a:p>
          <a:p>
            <a:pPr marL="285750" indent="-285750">
              <a:buClr>
                <a:schemeClr val="tx1"/>
              </a:buClr>
              <a:buFont typeface="Wingdings" panose="05000000000000000000" pitchFamily="2" charset="2"/>
              <a:buChar char="v"/>
            </a:pPr>
            <a:r>
              <a:rPr lang="en-US" sz="2000" b="1" dirty="0"/>
              <a:t> Most used words are Ukraine, Ukraine war, Russia, Russia, war, Ukraine Russia war, Ukrainian, Putin, huge, etc.</a:t>
            </a:r>
          </a:p>
          <a:p>
            <a:pPr marL="285750" indent="-285750">
              <a:buClr>
                <a:schemeClr val="tx1"/>
              </a:buClr>
              <a:buFont typeface="Wingdings" panose="05000000000000000000" pitchFamily="2" charset="2"/>
              <a:buChar char="v"/>
            </a:pPr>
            <a:endParaRPr lang="en-US" sz="2000" b="1" dirty="0"/>
          </a:p>
          <a:p>
            <a:pPr marL="285750" indent="-285750">
              <a:buClr>
                <a:schemeClr val="tx1"/>
              </a:buClr>
              <a:buFont typeface="Wingdings" panose="05000000000000000000" pitchFamily="2" charset="2"/>
              <a:buChar char="v"/>
            </a:pPr>
            <a:r>
              <a:rPr lang="en-US" sz="2000" b="1" dirty="0"/>
              <a:t> Most used Hashtags are #Ukrainewar #Ukrainewar, #putin, #poland, #russia, #ukraninan #ukrainerussia war</a:t>
            </a:r>
          </a:p>
          <a:p>
            <a:pPr lvl="1">
              <a:buClr>
                <a:schemeClr val="tx1"/>
              </a:buClr>
            </a:pPr>
            <a:endParaRPr lang="en-US" sz="2000" b="1" dirty="0"/>
          </a:p>
          <a:p>
            <a:pPr>
              <a:spcBef>
                <a:spcPts val="1200"/>
              </a:spcBef>
            </a:pPr>
            <a:endParaRPr lang="en-US" sz="2000" b="1" dirty="0"/>
          </a:p>
          <a:p>
            <a:pPr>
              <a:spcBef>
                <a:spcPts val="1200"/>
              </a:spcBef>
            </a:pPr>
            <a:endParaRPr lang="en-US" sz="2000" b="1" dirty="0"/>
          </a:p>
        </p:txBody>
      </p:sp>
    </p:spTree>
    <p:extLst>
      <p:ext uri="{BB962C8B-B14F-4D97-AF65-F5344CB8AC3E}">
        <p14:creationId xmlns:p14="http://schemas.microsoft.com/office/powerpoint/2010/main" val="1412304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a:p>
        </p:txBody>
      </p:sp>
      <p:sp>
        <p:nvSpPr>
          <p:cNvPr id="7" name="Title 6"/>
          <p:cNvSpPr>
            <a:spLocks noGrp="1"/>
          </p:cNvSpPr>
          <p:nvPr>
            <p:ph type="ctrTitle"/>
          </p:nvPr>
        </p:nvSpPr>
        <p:spPr>
          <a:xfrm>
            <a:off x="1524000" y="1496670"/>
            <a:ext cx="9144000" cy="2387600"/>
          </a:xfrm>
        </p:spPr>
        <p:txBody>
          <a:bodyPr/>
          <a:lstStyle/>
          <a:p>
            <a:endParaRPr lang="en-US" dirty="0"/>
          </a:p>
        </p:txBody>
      </p:sp>
      <p:grpSp>
        <p:nvGrpSpPr>
          <p:cNvPr id="5" name="Group 4"/>
          <p:cNvGrpSpPr/>
          <p:nvPr/>
        </p:nvGrpSpPr>
        <p:grpSpPr>
          <a:xfrm>
            <a:off x="-37707" y="-61274"/>
            <a:ext cx="12229707" cy="6931979"/>
            <a:chOff x="552994" y="0"/>
            <a:chExt cx="11639006" cy="6870705"/>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994" y="0"/>
              <a:ext cx="11639006" cy="6870705"/>
            </a:xfrm>
            <a:prstGeom prst="rect">
              <a:avLst/>
            </a:prstGeom>
          </p:spPr>
        </p:pic>
        <p:sp>
          <p:nvSpPr>
            <p:cNvPr id="9" name="Rectangle 8"/>
            <p:cNvSpPr/>
            <p:nvPr/>
          </p:nvSpPr>
          <p:spPr>
            <a:xfrm>
              <a:off x="4380405" y="2730137"/>
              <a:ext cx="4728755" cy="171123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0" name="Title 6"/>
          <p:cNvSpPr txBox="1">
            <a:spLocks/>
          </p:cNvSpPr>
          <p:nvPr/>
        </p:nvSpPr>
        <p:spPr>
          <a:xfrm>
            <a:off x="-743191" y="-113114"/>
            <a:ext cx="4933406" cy="883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latin typeface="+mn-lt"/>
                <a:cs typeface="Arial" panose="020B0604020202020204" pitchFamily="34" charset="0"/>
              </a:rPr>
              <a:t>REFRENCES </a:t>
            </a:r>
          </a:p>
        </p:txBody>
      </p:sp>
      <p:sp>
        <p:nvSpPr>
          <p:cNvPr id="16" name="Subtitle 2">
            <a:extLst>
              <a:ext uri="{FF2B5EF4-FFF2-40B4-BE49-F238E27FC236}">
                <a16:creationId xmlns:a16="http://schemas.microsoft.com/office/drawing/2014/main" id="{A6DD50E6-F99F-46AE-950B-D7C4D6236EAC}"/>
              </a:ext>
            </a:extLst>
          </p:cNvPr>
          <p:cNvSpPr txBox="1">
            <a:spLocks/>
          </p:cNvSpPr>
          <p:nvPr/>
        </p:nvSpPr>
        <p:spPr>
          <a:xfrm>
            <a:off x="552994" y="2677723"/>
            <a:ext cx="9283337" cy="19267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dirty="0"/>
          </a:p>
        </p:txBody>
      </p:sp>
      <p:sp>
        <p:nvSpPr>
          <p:cNvPr id="17" name="Subtitle 2">
            <a:extLst>
              <a:ext uri="{FF2B5EF4-FFF2-40B4-BE49-F238E27FC236}">
                <a16:creationId xmlns:a16="http://schemas.microsoft.com/office/drawing/2014/main" id="{A6DD50E6-F99F-46AE-950B-D7C4D6236EAC}"/>
              </a:ext>
            </a:extLst>
          </p:cNvPr>
          <p:cNvSpPr txBox="1">
            <a:spLocks/>
          </p:cNvSpPr>
          <p:nvPr/>
        </p:nvSpPr>
        <p:spPr>
          <a:xfrm>
            <a:off x="849862" y="4437304"/>
            <a:ext cx="3793774" cy="121583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sz="1400" dirty="0"/>
          </a:p>
        </p:txBody>
      </p:sp>
      <p:sp>
        <p:nvSpPr>
          <p:cNvPr id="20" name="TextBox 19">
            <a:extLst>
              <a:ext uri="{FF2B5EF4-FFF2-40B4-BE49-F238E27FC236}">
                <a16:creationId xmlns:a16="http://schemas.microsoft.com/office/drawing/2014/main" id="{C94B4E34-4C7A-4BD1-9CB1-FDCDDE25B5E0}"/>
              </a:ext>
            </a:extLst>
          </p:cNvPr>
          <p:cNvSpPr txBox="1"/>
          <p:nvPr/>
        </p:nvSpPr>
        <p:spPr>
          <a:xfrm>
            <a:off x="2148318" y="1204866"/>
            <a:ext cx="9341553" cy="5509200"/>
          </a:xfrm>
          <a:prstGeom prst="rect">
            <a:avLst/>
          </a:prstGeom>
          <a:noFill/>
        </p:spPr>
        <p:txBody>
          <a:bodyPr wrap="square" rtlCol="0">
            <a:spAutoFit/>
          </a:bodyPr>
          <a:lstStyle/>
          <a:p>
            <a:pPr marL="285750" indent="-285750">
              <a:buFont typeface="Wingdings" panose="05000000000000000000" pitchFamily="2" charset="2"/>
              <a:buChar char="v"/>
            </a:pPr>
            <a:endParaRPr lang="en-US" sz="2000" dirty="0"/>
          </a:p>
          <a:p>
            <a:pPr marL="342900" indent="-342900" algn="l">
              <a:buFont typeface="Wingdings" panose="05000000000000000000" pitchFamily="2" charset="2"/>
              <a:buChar char="v"/>
            </a:pPr>
            <a:r>
              <a:rPr lang="en-US" sz="2000" dirty="0">
                <a:hlinkClick r:id="rId3"/>
              </a:rPr>
              <a:t>Sentiment Analysis of Twitter Data published by Sahar A. El Rahman; </a:t>
            </a:r>
            <a:r>
              <a:rPr lang="en-US" sz="2000" dirty="0" err="1">
                <a:hlinkClick r:id="rId3"/>
              </a:rPr>
              <a:t>Feddah</a:t>
            </a:r>
            <a:r>
              <a:rPr lang="en-US" sz="2000" dirty="0">
                <a:hlinkClick r:id="rId3"/>
              </a:rPr>
              <a:t> </a:t>
            </a:r>
            <a:r>
              <a:rPr lang="en-US" sz="2000" dirty="0" err="1">
                <a:hlinkClick r:id="rId3"/>
              </a:rPr>
              <a:t>Alhumaidi</a:t>
            </a:r>
            <a:r>
              <a:rPr lang="en-US" sz="2000" dirty="0">
                <a:hlinkClick r:id="rId3"/>
              </a:rPr>
              <a:t> </a:t>
            </a:r>
            <a:r>
              <a:rPr lang="en-US" sz="2000" dirty="0" err="1">
                <a:hlinkClick r:id="rId3"/>
              </a:rPr>
              <a:t>AlOtaibi</a:t>
            </a:r>
            <a:r>
              <a:rPr lang="en-US" sz="2000" dirty="0">
                <a:hlinkClick r:id="rId3"/>
              </a:rPr>
              <a:t>; </a:t>
            </a:r>
            <a:r>
              <a:rPr lang="en-US" sz="2000" dirty="0" err="1">
                <a:hlinkClick r:id="rId3"/>
              </a:rPr>
              <a:t>Wejdan</a:t>
            </a:r>
            <a:r>
              <a:rPr lang="en-US" sz="2000" dirty="0">
                <a:hlinkClick r:id="rId3"/>
              </a:rPr>
              <a:t> Abdullah </a:t>
            </a:r>
            <a:r>
              <a:rPr lang="en-US" sz="2000" dirty="0" err="1">
                <a:hlinkClick r:id="rId3"/>
              </a:rPr>
              <a:t>AlShehri</a:t>
            </a:r>
            <a:r>
              <a:rPr lang="en-US" sz="2000" dirty="0">
                <a:hlinkClick r:id="rId3"/>
              </a:rPr>
              <a:t> </a:t>
            </a:r>
            <a:endParaRPr lang="en-US" sz="2000" dirty="0"/>
          </a:p>
          <a:p>
            <a:pPr marL="342900" indent="-342900" algn="l">
              <a:buFont typeface="Wingdings" panose="05000000000000000000" pitchFamily="2" charset="2"/>
              <a:buChar char="v"/>
            </a:pPr>
            <a:endParaRPr lang="en-US" sz="2000" dirty="0"/>
          </a:p>
          <a:p>
            <a:pPr marL="342900" indent="-342900" algn="l">
              <a:buFont typeface="Wingdings" panose="05000000000000000000" pitchFamily="2" charset="2"/>
              <a:buChar char="v"/>
            </a:pPr>
            <a:r>
              <a:rPr lang="en-US" sz="2000" dirty="0">
                <a:hlinkClick r:id="rId4"/>
              </a:rPr>
              <a:t>Sentiment Analysis of Twitter Data | IEEE Conference Publication | IEEE Xplore (pace.edu)</a:t>
            </a:r>
            <a:endParaRPr lang="en-US" sz="2000" dirty="0"/>
          </a:p>
          <a:p>
            <a:pPr marL="342900" indent="-342900" algn="l">
              <a:buFont typeface="Wingdings" panose="05000000000000000000" pitchFamily="2" charset="2"/>
              <a:buChar char="v"/>
            </a:pPr>
            <a:endParaRPr lang="en-US" sz="2000" dirty="0"/>
          </a:p>
          <a:p>
            <a:pPr marL="342900" indent="-342900" algn="l">
              <a:buFont typeface="Wingdings" panose="05000000000000000000" pitchFamily="2" charset="2"/>
              <a:buChar char="v"/>
            </a:pPr>
            <a:r>
              <a:rPr lang="en-US" sz="2000" dirty="0">
                <a:hlinkClick r:id="rId5"/>
              </a:rPr>
              <a:t>Real Time Sentiment Analysis Of Twitter Posts | by V. </a:t>
            </a:r>
            <a:r>
              <a:rPr lang="en-US" sz="2000" dirty="0" err="1">
                <a:hlinkClick r:id="rId5"/>
              </a:rPr>
              <a:t>Prakruthi</a:t>
            </a:r>
            <a:r>
              <a:rPr lang="en-US" sz="2000" dirty="0">
                <a:hlinkClick r:id="rId5"/>
              </a:rPr>
              <a:t>; D. Sindhu; Dr. S. Anupama Kumar</a:t>
            </a:r>
            <a:endParaRPr lang="en-US" sz="2000" dirty="0"/>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hlinkClick r:id="rId6"/>
              </a:rPr>
              <a:t>Sentiment_Analysis_In_Twitter_Using_Lexicon_Based_and_Polarity_Multiplication.pdf</a:t>
            </a:r>
            <a:endParaRPr lang="en-US" sz="2000" dirty="0"/>
          </a:p>
          <a:p>
            <a:endParaRPr lang="en-US" sz="2000" dirty="0"/>
          </a:p>
          <a:p>
            <a:pPr marL="342900" indent="-342900">
              <a:buFont typeface="Wingdings" panose="05000000000000000000" pitchFamily="2" charset="2"/>
              <a:buChar char="v"/>
            </a:pPr>
            <a:r>
              <a:rPr lang="en-US" sz="2000" dirty="0">
                <a:hlinkClick r:id="rId7"/>
              </a:rPr>
              <a:t>Twitter_Sentiments_Analysis_Using_Machine_Learninig_Methods.pdf</a:t>
            </a:r>
            <a:endParaRPr lang="en-US" sz="2000" dirty="0"/>
          </a:p>
          <a:p>
            <a:pPr marL="342900" indent="-342900" algn="l">
              <a:buFont typeface="Wingdings" panose="05000000000000000000" pitchFamily="2" charset="2"/>
              <a:buChar char="v"/>
            </a:pPr>
            <a:endParaRPr lang="en-US" dirty="0">
              <a:solidFill>
                <a:schemeClr val="accent1">
                  <a:lumMod val="75000"/>
                </a:schemeClr>
              </a:solidFill>
            </a:endParaRPr>
          </a:p>
          <a:p>
            <a:endParaRPr lang="en-US" dirty="0">
              <a:solidFill>
                <a:schemeClr val="accent1">
                  <a:lumMod val="75000"/>
                </a:schemeClr>
              </a:solidFill>
            </a:endParaRPr>
          </a:p>
          <a:p>
            <a:pPr marL="342900" indent="-342900" algn="l">
              <a:buFont typeface="Arial" panose="020B0604020202020204" pitchFamily="34" charset="0"/>
              <a:buChar char="•"/>
            </a:pPr>
            <a:endParaRPr lang="en-US" sz="1800" dirty="0"/>
          </a:p>
          <a:p>
            <a:endParaRPr lang="en-US" dirty="0"/>
          </a:p>
        </p:txBody>
      </p:sp>
    </p:spTree>
    <p:extLst>
      <p:ext uri="{BB962C8B-B14F-4D97-AF65-F5344CB8AC3E}">
        <p14:creationId xmlns:p14="http://schemas.microsoft.com/office/powerpoint/2010/main" val="1979629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a:p>
        </p:txBody>
      </p:sp>
      <p:sp>
        <p:nvSpPr>
          <p:cNvPr id="7" name="Title 6"/>
          <p:cNvSpPr>
            <a:spLocks noGrp="1"/>
          </p:cNvSpPr>
          <p:nvPr>
            <p:ph type="ctrTitle"/>
          </p:nvPr>
        </p:nvSpPr>
        <p:spPr>
          <a:xfrm>
            <a:off x="1524000" y="1496670"/>
            <a:ext cx="9144000" cy="2387600"/>
          </a:xfrm>
        </p:spPr>
        <p:txBody>
          <a:bodyPr/>
          <a:lstStyle/>
          <a:p>
            <a:endParaRPr lang="en-US" dirty="0"/>
          </a:p>
        </p:txBody>
      </p:sp>
      <p:grpSp>
        <p:nvGrpSpPr>
          <p:cNvPr id="5" name="Group 4"/>
          <p:cNvGrpSpPr/>
          <p:nvPr/>
        </p:nvGrpSpPr>
        <p:grpSpPr>
          <a:xfrm>
            <a:off x="-37707" y="-61274"/>
            <a:ext cx="12229707" cy="6931979"/>
            <a:chOff x="552994" y="0"/>
            <a:chExt cx="11639006" cy="6870705"/>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994" y="0"/>
              <a:ext cx="11639006" cy="6870705"/>
            </a:xfrm>
            <a:prstGeom prst="rect">
              <a:avLst/>
            </a:prstGeom>
          </p:spPr>
        </p:pic>
        <p:sp>
          <p:nvSpPr>
            <p:cNvPr id="9" name="Rectangle 8"/>
            <p:cNvSpPr/>
            <p:nvPr/>
          </p:nvSpPr>
          <p:spPr>
            <a:xfrm>
              <a:off x="4380405" y="2730137"/>
              <a:ext cx="4728755" cy="171123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0" name="Title 6"/>
          <p:cNvSpPr txBox="1">
            <a:spLocks/>
          </p:cNvSpPr>
          <p:nvPr/>
        </p:nvSpPr>
        <p:spPr>
          <a:xfrm>
            <a:off x="552994" y="0"/>
            <a:ext cx="4933406" cy="883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rgbClr val="FFFF00"/>
                </a:solidFill>
                <a:latin typeface="Arial" panose="020B0604020202020204" pitchFamily="34" charset="0"/>
                <a:cs typeface="Arial" panose="020B0604020202020204" pitchFamily="34" charset="0"/>
              </a:rPr>
              <a:t>	 </a:t>
            </a:r>
          </a:p>
        </p:txBody>
      </p:sp>
      <p:sp>
        <p:nvSpPr>
          <p:cNvPr id="16" name="Subtitle 2">
            <a:extLst>
              <a:ext uri="{FF2B5EF4-FFF2-40B4-BE49-F238E27FC236}">
                <a16:creationId xmlns:a16="http://schemas.microsoft.com/office/drawing/2014/main" id="{A6DD50E6-F99F-46AE-950B-D7C4D6236EAC}"/>
              </a:ext>
            </a:extLst>
          </p:cNvPr>
          <p:cNvSpPr txBox="1">
            <a:spLocks/>
          </p:cNvSpPr>
          <p:nvPr/>
        </p:nvSpPr>
        <p:spPr>
          <a:xfrm>
            <a:off x="552994" y="2677723"/>
            <a:ext cx="9283337" cy="19267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dirty="0"/>
          </a:p>
        </p:txBody>
      </p:sp>
      <p:sp>
        <p:nvSpPr>
          <p:cNvPr id="17" name="Subtitle 2">
            <a:extLst>
              <a:ext uri="{FF2B5EF4-FFF2-40B4-BE49-F238E27FC236}">
                <a16:creationId xmlns:a16="http://schemas.microsoft.com/office/drawing/2014/main" id="{A6DD50E6-F99F-46AE-950B-D7C4D6236EAC}"/>
              </a:ext>
            </a:extLst>
          </p:cNvPr>
          <p:cNvSpPr txBox="1">
            <a:spLocks/>
          </p:cNvSpPr>
          <p:nvPr/>
        </p:nvSpPr>
        <p:spPr>
          <a:xfrm>
            <a:off x="849862" y="4437304"/>
            <a:ext cx="3793774" cy="121583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sz="1400" dirty="0"/>
          </a:p>
        </p:txBody>
      </p:sp>
      <p:pic>
        <p:nvPicPr>
          <p:cNvPr id="3" name="Picture 2">
            <a:extLst>
              <a:ext uri="{FF2B5EF4-FFF2-40B4-BE49-F238E27FC236}">
                <a16:creationId xmlns:a16="http://schemas.microsoft.com/office/drawing/2014/main" id="{F69AE468-FCE2-4A74-B5DD-C8620DE31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7362" y="1342200"/>
            <a:ext cx="5954266" cy="4019130"/>
          </a:xfrm>
          <a:prstGeom prst="rect">
            <a:avLst/>
          </a:prstGeom>
        </p:spPr>
      </p:pic>
      <p:sp>
        <p:nvSpPr>
          <p:cNvPr id="11" name="TextBox 10">
            <a:extLst>
              <a:ext uri="{FF2B5EF4-FFF2-40B4-BE49-F238E27FC236}">
                <a16:creationId xmlns:a16="http://schemas.microsoft.com/office/drawing/2014/main" id="{06406C65-8F05-42C8-AF70-0FB5AEE8EBD6}"/>
              </a:ext>
            </a:extLst>
          </p:cNvPr>
          <p:cNvSpPr txBox="1"/>
          <p:nvPr/>
        </p:nvSpPr>
        <p:spPr>
          <a:xfrm>
            <a:off x="4444738" y="179901"/>
            <a:ext cx="4741682" cy="707886"/>
          </a:xfrm>
          <a:prstGeom prst="rect">
            <a:avLst/>
          </a:prstGeom>
          <a:noFill/>
        </p:spPr>
        <p:txBody>
          <a:bodyPr wrap="square" rtlCol="0">
            <a:spAutoFit/>
          </a:bodyPr>
          <a:lstStyle/>
          <a:p>
            <a:r>
              <a:rPr lang="en-US" sz="4000" b="1" dirty="0">
                <a:latin typeface="+mn-lt"/>
                <a:cs typeface="Arial" panose="020B0604020202020204" pitchFamily="34" charset="0"/>
              </a:rPr>
              <a:t>THANK YOU</a:t>
            </a:r>
          </a:p>
        </p:txBody>
      </p:sp>
    </p:spTree>
    <p:extLst>
      <p:ext uri="{BB962C8B-B14F-4D97-AF65-F5344CB8AC3E}">
        <p14:creationId xmlns:p14="http://schemas.microsoft.com/office/powerpoint/2010/main" val="864793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0" y="0"/>
            <a:ext cx="12192000" cy="6870705"/>
            <a:chOff x="552994" y="0"/>
            <a:chExt cx="11639006" cy="6870705"/>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994" y="0"/>
              <a:ext cx="11639006" cy="6870705"/>
            </a:xfrm>
            <a:prstGeom prst="rect">
              <a:avLst/>
            </a:prstGeom>
          </p:spPr>
        </p:pic>
        <p:sp>
          <p:nvSpPr>
            <p:cNvPr id="12" name="Rectangle 11"/>
            <p:cNvSpPr/>
            <p:nvPr/>
          </p:nvSpPr>
          <p:spPr>
            <a:xfrm>
              <a:off x="4380405" y="2730137"/>
              <a:ext cx="4728755" cy="171123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6" name="Subtitle 5"/>
          <p:cNvSpPr>
            <a:spLocks noGrp="1"/>
          </p:cNvSpPr>
          <p:nvPr>
            <p:ph type="subTitle" idx="1"/>
          </p:nvPr>
        </p:nvSpPr>
        <p:spPr>
          <a:xfrm>
            <a:off x="971191" y="2059239"/>
            <a:ext cx="5333996" cy="3575589"/>
          </a:xfrm>
        </p:spPr>
        <p:txBody>
          <a:bodyPr>
            <a:noAutofit/>
          </a:bodyPr>
          <a:lstStyle/>
          <a:p>
            <a:pPr marL="457200" indent="-457200" algn="l">
              <a:lnSpc>
                <a:spcPct val="100000"/>
              </a:lnSpc>
              <a:buFont typeface="Wingdings" panose="05000000000000000000" pitchFamily="2" charset="2"/>
              <a:buChar char="v"/>
            </a:pPr>
            <a:r>
              <a:rPr lang="en-US" sz="2000" b="1" dirty="0"/>
              <a:t>INTRODUCTION</a:t>
            </a:r>
          </a:p>
          <a:p>
            <a:pPr marL="457200" indent="-457200" algn="l">
              <a:lnSpc>
                <a:spcPct val="100000"/>
              </a:lnSpc>
              <a:buFont typeface="Wingdings" panose="05000000000000000000" pitchFamily="2" charset="2"/>
              <a:buChar char="v"/>
            </a:pPr>
            <a:r>
              <a:rPr lang="en-US" sz="2000" b="1" dirty="0"/>
              <a:t>PROBLEM DEFINITION/HYPOTHESIS</a:t>
            </a:r>
          </a:p>
          <a:p>
            <a:pPr marL="457200" indent="-457200" algn="l">
              <a:lnSpc>
                <a:spcPct val="100000"/>
              </a:lnSpc>
              <a:buFont typeface="Wingdings" panose="05000000000000000000" pitchFamily="2" charset="2"/>
              <a:buChar char="v"/>
            </a:pPr>
            <a:r>
              <a:rPr lang="en-US" sz="2000" b="1" dirty="0"/>
              <a:t>DATA SOURCE</a:t>
            </a:r>
          </a:p>
          <a:p>
            <a:pPr marL="457200" indent="-457200" algn="l">
              <a:lnSpc>
                <a:spcPct val="100000"/>
              </a:lnSpc>
              <a:buFont typeface="Wingdings" panose="05000000000000000000" pitchFamily="2" charset="2"/>
              <a:buChar char="v"/>
            </a:pPr>
            <a:r>
              <a:rPr lang="en-US" sz="2000" b="1" dirty="0"/>
              <a:t>METHODOLOGY</a:t>
            </a:r>
          </a:p>
          <a:p>
            <a:pPr marL="457200" indent="-457200" algn="l">
              <a:lnSpc>
                <a:spcPct val="100000"/>
              </a:lnSpc>
              <a:buFont typeface="Wingdings" panose="05000000000000000000" pitchFamily="2" charset="2"/>
              <a:buChar char="v"/>
            </a:pPr>
            <a:r>
              <a:rPr lang="en-US" sz="2000" b="1" dirty="0"/>
              <a:t>EXPLORATORY DATA ANALYSIS</a:t>
            </a:r>
          </a:p>
          <a:p>
            <a:pPr marL="457200" indent="-457200" algn="l">
              <a:lnSpc>
                <a:spcPct val="100000"/>
              </a:lnSpc>
              <a:buFont typeface="Wingdings" panose="05000000000000000000" pitchFamily="2" charset="2"/>
              <a:buChar char="v"/>
            </a:pPr>
            <a:r>
              <a:rPr lang="en-US" sz="2000" b="1" dirty="0"/>
              <a:t>VISUALIZATION</a:t>
            </a:r>
          </a:p>
          <a:p>
            <a:pPr marL="457200" indent="-457200" algn="l">
              <a:lnSpc>
                <a:spcPct val="100000"/>
              </a:lnSpc>
              <a:buFont typeface="Wingdings" panose="05000000000000000000" pitchFamily="2" charset="2"/>
              <a:buChar char="v"/>
            </a:pPr>
            <a:r>
              <a:rPr lang="en-US" sz="2000" b="1" dirty="0"/>
              <a:t>CONCLUSION</a:t>
            </a:r>
          </a:p>
          <a:p>
            <a:pPr marL="457200" indent="-457200" algn="l">
              <a:lnSpc>
                <a:spcPct val="100000"/>
              </a:lnSpc>
              <a:buFont typeface="Wingdings" panose="05000000000000000000" pitchFamily="2" charset="2"/>
              <a:buChar char="v"/>
            </a:pPr>
            <a:r>
              <a:rPr lang="en-US" sz="2000" b="1" dirty="0"/>
              <a:t>REFERENCE</a:t>
            </a:r>
          </a:p>
        </p:txBody>
      </p:sp>
      <p:sp>
        <p:nvSpPr>
          <p:cNvPr id="7" name="Title 6"/>
          <p:cNvSpPr>
            <a:spLocks noGrp="1"/>
          </p:cNvSpPr>
          <p:nvPr>
            <p:ph type="ctrTitle"/>
          </p:nvPr>
        </p:nvSpPr>
        <p:spPr>
          <a:xfrm>
            <a:off x="-954891" y="107628"/>
            <a:ext cx="7088777" cy="715734"/>
          </a:xfrm>
        </p:spPr>
        <p:txBody>
          <a:bodyPr>
            <a:noAutofit/>
          </a:bodyPr>
          <a:lstStyle/>
          <a:p>
            <a:r>
              <a:rPr lang="en-US" sz="4400" b="1" dirty="0">
                <a:latin typeface="+mn-lt"/>
                <a:cs typeface="Arial" panose="020B0604020202020204" pitchFamily="34" charset="0"/>
              </a:rPr>
              <a:t>TABLE OF CONTENTS</a:t>
            </a:r>
          </a:p>
        </p:txBody>
      </p:sp>
    </p:spTree>
    <p:extLst>
      <p:ext uri="{BB962C8B-B14F-4D97-AF65-F5344CB8AC3E}">
        <p14:creationId xmlns:p14="http://schemas.microsoft.com/office/powerpoint/2010/main" val="2066342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0" y="0"/>
            <a:ext cx="12154293" cy="7206792"/>
            <a:chOff x="552994" y="0"/>
            <a:chExt cx="11639006" cy="6870705"/>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994" y="0"/>
              <a:ext cx="11639006" cy="6870705"/>
            </a:xfrm>
            <a:prstGeom prst="rect">
              <a:avLst/>
            </a:prstGeom>
          </p:spPr>
        </p:pic>
        <p:sp>
          <p:nvSpPr>
            <p:cNvPr id="3" name="Rectangle 2"/>
            <p:cNvSpPr/>
            <p:nvPr/>
          </p:nvSpPr>
          <p:spPr>
            <a:xfrm>
              <a:off x="4572000" y="3095897"/>
              <a:ext cx="3605349" cy="9666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ubtitle 5"/>
          <p:cNvSpPr>
            <a:spLocks noGrp="1"/>
          </p:cNvSpPr>
          <p:nvPr>
            <p:ph type="subTitle" idx="1"/>
          </p:nvPr>
        </p:nvSpPr>
        <p:spPr>
          <a:xfrm>
            <a:off x="832571" y="2170372"/>
            <a:ext cx="9717741" cy="3000230"/>
          </a:xfrm>
        </p:spPr>
        <p:txBody>
          <a:bodyPr>
            <a:normAutofit/>
          </a:bodyPr>
          <a:lstStyle/>
          <a:p>
            <a:pPr marL="342900" indent="-342900" algn="l">
              <a:lnSpc>
                <a:spcPct val="110000"/>
              </a:lnSpc>
              <a:buFont typeface="Wingdings" panose="05000000000000000000" pitchFamily="2" charset="2"/>
              <a:buChar char="v"/>
            </a:pPr>
            <a:r>
              <a:rPr lang="en-US" sz="2000" b="1" dirty="0"/>
              <a:t>Twitter is a popular platform that allows millions of users to express their emotions by creating status messages called “tweets”</a:t>
            </a:r>
          </a:p>
          <a:p>
            <a:pPr marL="342900" indent="-342900" algn="l">
              <a:lnSpc>
                <a:spcPct val="110000"/>
              </a:lnSpc>
              <a:buFont typeface="Wingdings" panose="05000000000000000000" pitchFamily="2" charset="2"/>
              <a:buChar char="v"/>
            </a:pPr>
            <a:r>
              <a:rPr lang="en-US" sz="2000" b="1" dirty="0"/>
              <a:t>In this presentation, we aim to perform social sentiment analysis on tweets related to the Ukraine war. And check the polarity being positive, negative, and neutral based upon people’s emotions using Vader sentimental analysis on python. </a:t>
            </a:r>
          </a:p>
          <a:p>
            <a:pPr marL="342900" indent="-342900" algn="l">
              <a:lnSpc>
                <a:spcPct val="110000"/>
              </a:lnSpc>
              <a:buFont typeface="Wingdings" panose="05000000000000000000" pitchFamily="2" charset="2"/>
              <a:buChar char="v"/>
            </a:pPr>
            <a:r>
              <a:rPr lang="en-US" sz="2000" b="1" dirty="0"/>
              <a:t>And to determine the attitude of the tweets is positive, negative, or neutral towards the subject of the tweet.</a:t>
            </a:r>
          </a:p>
          <a:p>
            <a:pPr algn="l">
              <a:lnSpc>
                <a:spcPct val="200000"/>
              </a:lnSpc>
            </a:pPr>
            <a:endParaRPr lang="en-US" dirty="0"/>
          </a:p>
        </p:txBody>
      </p:sp>
      <p:sp>
        <p:nvSpPr>
          <p:cNvPr id="7" name="Title 6"/>
          <p:cNvSpPr>
            <a:spLocks noGrp="1"/>
          </p:cNvSpPr>
          <p:nvPr>
            <p:ph type="ctrTitle"/>
          </p:nvPr>
        </p:nvSpPr>
        <p:spPr>
          <a:xfrm>
            <a:off x="-540517" y="89028"/>
            <a:ext cx="5178503" cy="698637"/>
          </a:xfrm>
        </p:spPr>
        <p:txBody>
          <a:bodyPr>
            <a:normAutofit/>
          </a:bodyPr>
          <a:lstStyle/>
          <a:p>
            <a:r>
              <a:rPr lang="en-US" sz="4400" b="1" dirty="0">
                <a:latin typeface="+mn-lt"/>
                <a:cs typeface="Arial" panose="020B0604020202020204" pitchFamily="34" charset="0"/>
              </a:rPr>
              <a:t>INTRODUCTION</a:t>
            </a:r>
          </a:p>
        </p:txBody>
      </p:sp>
    </p:spTree>
    <p:extLst>
      <p:ext uri="{BB962C8B-B14F-4D97-AF65-F5344CB8AC3E}">
        <p14:creationId xmlns:p14="http://schemas.microsoft.com/office/powerpoint/2010/main" val="4042799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a:p>
        </p:txBody>
      </p:sp>
      <p:sp>
        <p:nvSpPr>
          <p:cNvPr id="7" name="Title 6"/>
          <p:cNvSpPr>
            <a:spLocks noGrp="1"/>
          </p:cNvSpPr>
          <p:nvPr>
            <p:ph type="ctrTitle"/>
          </p:nvPr>
        </p:nvSpPr>
        <p:spPr>
          <a:xfrm>
            <a:off x="1524000" y="1496670"/>
            <a:ext cx="9144000" cy="2387600"/>
          </a:xfrm>
        </p:spPr>
        <p:txBody>
          <a:bodyPr/>
          <a:lstStyle/>
          <a:p>
            <a:endParaRPr lang="en-US" dirty="0"/>
          </a:p>
        </p:txBody>
      </p:sp>
      <p:grpSp>
        <p:nvGrpSpPr>
          <p:cNvPr id="5" name="Group 4"/>
          <p:cNvGrpSpPr/>
          <p:nvPr/>
        </p:nvGrpSpPr>
        <p:grpSpPr>
          <a:xfrm>
            <a:off x="0" y="0"/>
            <a:ext cx="12192000" cy="6870705"/>
            <a:chOff x="552994" y="0"/>
            <a:chExt cx="11639006" cy="6870705"/>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994" y="0"/>
              <a:ext cx="11639006" cy="6870705"/>
            </a:xfrm>
            <a:prstGeom prst="rect">
              <a:avLst/>
            </a:prstGeom>
          </p:spPr>
        </p:pic>
        <p:sp>
          <p:nvSpPr>
            <p:cNvPr id="9" name="Rectangle 8"/>
            <p:cNvSpPr/>
            <p:nvPr/>
          </p:nvSpPr>
          <p:spPr>
            <a:xfrm>
              <a:off x="4380405" y="2730137"/>
              <a:ext cx="4728755" cy="171123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0" name="Title 6"/>
          <p:cNvSpPr txBox="1">
            <a:spLocks/>
          </p:cNvSpPr>
          <p:nvPr/>
        </p:nvSpPr>
        <p:spPr>
          <a:xfrm>
            <a:off x="-201152" y="-58714"/>
            <a:ext cx="6161315" cy="883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latin typeface="+mn-lt"/>
                <a:cs typeface="Arial" panose="020B0604020202020204" pitchFamily="34" charset="0"/>
              </a:rPr>
              <a:t>PROBLEM DEFINITION</a:t>
            </a:r>
          </a:p>
        </p:txBody>
      </p:sp>
      <p:sp>
        <p:nvSpPr>
          <p:cNvPr id="16" name="Subtitle 2">
            <a:extLst>
              <a:ext uri="{FF2B5EF4-FFF2-40B4-BE49-F238E27FC236}">
                <a16:creationId xmlns:a16="http://schemas.microsoft.com/office/drawing/2014/main" id="{A6DD50E6-F99F-46AE-950B-D7C4D6236EAC}"/>
              </a:ext>
            </a:extLst>
          </p:cNvPr>
          <p:cNvSpPr txBox="1">
            <a:spLocks/>
          </p:cNvSpPr>
          <p:nvPr/>
        </p:nvSpPr>
        <p:spPr>
          <a:xfrm>
            <a:off x="552994" y="2677723"/>
            <a:ext cx="9283337" cy="19267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dirty="0"/>
          </a:p>
        </p:txBody>
      </p:sp>
      <p:sp>
        <p:nvSpPr>
          <p:cNvPr id="3" name="Rectangle 2"/>
          <p:cNvSpPr/>
          <p:nvPr/>
        </p:nvSpPr>
        <p:spPr>
          <a:xfrm>
            <a:off x="838855" y="2042463"/>
            <a:ext cx="10058399" cy="3801041"/>
          </a:xfrm>
          <a:prstGeom prst="rect">
            <a:avLst/>
          </a:prstGeom>
        </p:spPr>
        <p:txBody>
          <a:bodyPr wrap="square">
            <a:spAutoFit/>
          </a:bodyPr>
          <a:lstStyle/>
          <a:p>
            <a:pPr marL="342900" indent="-342900">
              <a:buClr>
                <a:schemeClr val="tx1"/>
              </a:buClr>
              <a:buFont typeface="Wingdings" panose="05000000000000000000" pitchFamily="2" charset="2"/>
              <a:buChar char="v"/>
            </a:pPr>
            <a:r>
              <a:rPr lang="en-US" sz="2000" b="1" dirty="0">
                <a:solidFill>
                  <a:schemeClr val="tx1"/>
                </a:solidFill>
                <a:latin typeface="+mn-lt"/>
              </a:rPr>
              <a:t>Due to the current war-like situation and lots of people around the world have been expressing different sentiments on social media such as Twitter. </a:t>
            </a:r>
          </a:p>
          <a:p>
            <a:pPr marL="342900" indent="-342900">
              <a:buClr>
                <a:schemeClr val="tx1"/>
              </a:buClr>
              <a:buFont typeface="Wingdings" panose="05000000000000000000" pitchFamily="2" charset="2"/>
              <a:buChar char="v"/>
            </a:pPr>
            <a:endParaRPr lang="en-US" sz="2000" b="1" dirty="0">
              <a:solidFill>
                <a:schemeClr val="tx1"/>
              </a:solidFill>
              <a:latin typeface="+mn-lt"/>
            </a:endParaRPr>
          </a:p>
          <a:p>
            <a:pPr marL="342900" indent="-342900">
              <a:buClr>
                <a:schemeClr val="tx1"/>
              </a:buClr>
              <a:buFont typeface="Wingdings" panose="05000000000000000000" pitchFamily="2" charset="2"/>
              <a:buChar char="v"/>
            </a:pPr>
            <a:r>
              <a:rPr lang="en-US" sz="2000" b="1" dirty="0">
                <a:solidFill>
                  <a:schemeClr val="tx1"/>
                </a:solidFill>
                <a:latin typeface="+mn-lt"/>
              </a:rPr>
              <a:t>Social media has played a significant role during </a:t>
            </a:r>
            <a:r>
              <a:rPr lang="en-US" sz="2000" b="1" dirty="0"/>
              <a:t>all such major events </a:t>
            </a:r>
            <a:r>
              <a:rPr lang="en-US" sz="2000" b="1" dirty="0">
                <a:solidFill>
                  <a:schemeClr val="tx1"/>
                </a:solidFill>
                <a:latin typeface="+mn-lt"/>
              </a:rPr>
              <a:t>which have driven researchers to analyze with NLP and machine learning methods.</a:t>
            </a:r>
          </a:p>
          <a:p>
            <a:pPr marL="285750" indent="-285750">
              <a:buClr>
                <a:schemeClr val="tx1"/>
              </a:buClr>
              <a:buFont typeface="Wingdings" panose="05000000000000000000" pitchFamily="2" charset="2"/>
              <a:buChar char="v"/>
            </a:pPr>
            <a:endParaRPr lang="en-US" sz="2000" b="1" dirty="0">
              <a:solidFill>
                <a:schemeClr val="tx1"/>
              </a:solidFill>
              <a:latin typeface="+mn-lt"/>
            </a:endParaRPr>
          </a:p>
          <a:p>
            <a:pPr marL="285750" indent="-285750">
              <a:buClr>
                <a:schemeClr val="tx1"/>
              </a:buClr>
              <a:buFont typeface="Wingdings" panose="05000000000000000000" pitchFamily="2" charset="2"/>
              <a:buChar char="v"/>
            </a:pPr>
            <a:r>
              <a:rPr lang="en-US" sz="2000" b="1" dirty="0">
                <a:solidFill>
                  <a:schemeClr val="tx1"/>
                </a:solidFill>
                <a:latin typeface="+mn-lt"/>
              </a:rPr>
              <a:t>Social media posts and tweets brings another level of understanding when combined with sentiment analysis.</a:t>
            </a:r>
          </a:p>
          <a:p>
            <a:pPr marL="0" indent="0">
              <a:buClr>
                <a:schemeClr val="tx1"/>
              </a:buClr>
              <a:buNone/>
            </a:pPr>
            <a:endParaRPr lang="en-US" sz="2000" b="1" dirty="0">
              <a:solidFill>
                <a:schemeClr val="tx1"/>
              </a:solidFill>
              <a:latin typeface="+mn-lt"/>
            </a:endParaRPr>
          </a:p>
          <a:p>
            <a:pPr marL="285750" indent="-285750">
              <a:buClr>
                <a:schemeClr val="tx1"/>
              </a:buClr>
              <a:buFont typeface="Wingdings" panose="05000000000000000000" pitchFamily="2" charset="2"/>
              <a:buChar char="v"/>
            </a:pPr>
            <a:r>
              <a:rPr lang="en-US" sz="2000" b="1" dirty="0">
                <a:solidFill>
                  <a:schemeClr val="tx1"/>
                </a:solidFill>
                <a:latin typeface="+mn-lt"/>
              </a:rPr>
              <a:t>Our Aim is to perform social sentiment analysis on Twitter data for Ukraine War and to evaluate the polarity of the tweets as positive, negative, or neutral. </a:t>
            </a:r>
          </a:p>
          <a:p>
            <a:r>
              <a:rPr lang="en-US" sz="2100" dirty="0"/>
              <a:t>.</a:t>
            </a:r>
          </a:p>
        </p:txBody>
      </p:sp>
      <p:pic>
        <p:nvPicPr>
          <p:cNvPr id="11" name="Picture 10">
            <a:extLst>
              <a:ext uri="{FF2B5EF4-FFF2-40B4-BE49-F238E27FC236}">
                <a16:creationId xmlns:a16="http://schemas.microsoft.com/office/drawing/2014/main" id="{644AB659-D934-44C8-BFAE-A4F4FA2A637D}"/>
              </a:ext>
            </a:extLst>
          </p:cNvPr>
          <p:cNvPicPr>
            <a:picLocks noChangeAspect="1"/>
          </p:cNvPicPr>
          <p:nvPr/>
        </p:nvPicPr>
        <p:blipFill>
          <a:blip r:embed="rId3"/>
          <a:stretch>
            <a:fillRect/>
          </a:stretch>
        </p:blipFill>
        <p:spPr>
          <a:xfrm>
            <a:off x="4963658" y="5679215"/>
            <a:ext cx="1925318" cy="1178785"/>
          </a:xfrm>
          <a:prstGeom prst="rect">
            <a:avLst/>
          </a:prstGeom>
        </p:spPr>
      </p:pic>
    </p:spTree>
    <p:extLst>
      <p:ext uri="{BB962C8B-B14F-4D97-AF65-F5344CB8AC3E}">
        <p14:creationId xmlns:p14="http://schemas.microsoft.com/office/powerpoint/2010/main" val="3185153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a:p>
        </p:txBody>
      </p:sp>
      <p:sp>
        <p:nvSpPr>
          <p:cNvPr id="7" name="Title 6"/>
          <p:cNvSpPr>
            <a:spLocks noGrp="1"/>
          </p:cNvSpPr>
          <p:nvPr>
            <p:ph type="ctrTitle"/>
          </p:nvPr>
        </p:nvSpPr>
        <p:spPr>
          <a:xfrm>
            <a:off x="1524000" y="1496670"/>
            <a:ext cx="9144000" cy="2387600"/>
          </a:xfrm>
        </p:spPr>
        <p:txBody>
          <a:bodyPr/>
          <a:lstStyle/>
          <a:p>
            <a:endParaRPr lang="en-US" dirty="0"/>
          </a:p>
        </p:txBody>
      </p:sp>
      <p:grpSp>
        <p:nvGrpSpPr>
          <p:cNvPr id="5" name="Group 4"/>
          <p:cNvGrpSpPr/>
          <p:nvPr/>
        </p:nvGrpSpPr>
        <p:grpSpPr>
          <a:xfrm>
            <a:off x="0" y="0"/>
            <a:ext cx="12192000" cy="6870705"/>
            <a:chOff x="552994" y="0"/>
            <a:chExt cx="11639006" cy="6870705"/>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994" y="0"/>
              <a:ext cx="11639006" cy="6870705"/>
            </a:xfrm>
            <a:prstGeom prst="rect">
              <a:avLst/>
            </a:prstGeom>
          </p:spPr>
        </p:pic>
        <p:sp>
          <p:nvSpPr>
            <p:cNvPr id="9" name="Rectangle 8"/>
            <p:cNvSpPr/>
            <p:nvPr/>
          </p:nvSpPr>
          <p:spPr>
            <a:xfrm>
              <a:off x="4380405" y="2730137"/>
              <a:ext cx="4728755" cy="171123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0" name="Title 6"/>
          <p:cNvSpPr txBox="1">
            <a:spLocks/>
          </p:cNvSpPr>
          <p:nvPr/>
        </p:nvSpPr>
        <p:spPr>
          <a:xfrm>
            <a:off x="-564082" y="-30217"/>
            <a:ext cx="4933406" cy="883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latin typeface="+mn-lt"/>
                <a:cs typeface="Arial" panose="020B0604020202020204" pitchFamily="34" charset="0"/>
              </a:rPr>
              <a:t>DATA SOURCE</a:t>
            </a:r>
          </a:p>
        </p:txBody>
      </p:sp>
      <p:sp>
        <p:nvSpPr>
          <p:cNvPr id="16" name="Subtitle 2">
            <a:extLst>
              <a:ext uri="{FF2B5EF4-FFF2-40B4-BE49-F238E27FC236}">
                <a16:creationId xmlns:a16="http://schemas.microsoft.com/office/drawing/2014/main" id="{A6DD50E6-F99F-46AE-950B-D7C4D6236EAC}"/>
              </a:ext>
            </a:extLst>
          </p:cNvPr>
          <p:cNvSpPr txBox="1">
            <a:spLocks/>
          </p:cNvSpPr>
          <p:nvPr/>
        </p:nvSpPr>
        <p:spPr>
          <a:xfrm>
            <a:off x="552994" y="2677723"/>
            <a:ext cx="9283337" cy="19267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dirty="0"/>
          </a:p>
        </p:txBody>
      </p:sp>
      <p:sp>
        <p:nvSpPr>
          <p:cNvPr id="17" name="Subtitle 2">
            <a:extLst>
              <a:ext uri="{FF2B5EF4-FFF2-40B4-BE49-F238E27FC236}">
                <a16:creationId xmlns:a16="http://schemas.microsoft.com/office/drawing/2014/main" id="{A6DD50E6-F99F-46AE-950B-D7C4D6236EAC}"/>
              </a:ext>
            </a:extLst>
          </p:cNvPr>
          <p:cNvSpPr txBox="1">
            <a:spLocks/>
          </p:cNvSpPr>
          <p:nvPr/>
        </p:nvSpPr>
        <p:spPr>
          <a:xfrm>
            <a:off x="849862" y="4437304"/>
            <a:ext cx="3793774" cy="121583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endParaRPr lang="en-US" sz="1400" dirty="0"/>
          </a:p>
        </p:txBody>
      </p:sp>
      <p:sp>
        <p:nvSpPr>
          <p:cNvPr id="11" name="TextBox 10">
            <a:extLst>
              <a:ext uri="{FF2B5EF4-FFF2-40B4-BE49-F238E27FC236}">
                <a16:creationId xmlns:a16="http://schemas.microsoft.com/office/drawing/2014/main" id="{F44B1215-DE53-4CBB-B936-048D5B5C1A49}"/>
              </a:ext>
            </a:extLst>
          </p:cNvPr>
          <p:cNvSpPr txBox="1"/>
          <p:nvPr/>
        </p:nvSpPr>
        <p:spPr>
          <a:xfrm>
            <a:off x="849862" y="2123572"/>
            <a:ext cx="9414085" cy="3170099"/>
          </a:xfrm>
          <a:prstGeom prst="rect">
            <a:avLst/>
          </a:prstGeom>
          <a:noFill/>
        </p:spPr>
        <p:txBody>
          <a:bodyPr wrap="square">
            <a:spAutoFit/>
          </a:bodyPr>
          <a:lstStyle/>
          <a:p>
            <a:pPr marL="285750" indent="-285750">
              <a:buClr>
                <a:schemeClr val="tx1"/>
              </a:buClr>
              <a:buFont typeface="Wingdings" panose="05000000000000000000" pitchFamily="2" charset="2"/>
              <a:buChar char="v"/>
            </a:pPr>
            <a:r>
              <a:rPr lang="en-US" sz="2000" b="1" dirty="0"/>
              <a:t>Data is Extracted from Twitter API. (Requires a Twitter Developer Account with API Key  and Consumer key)</a:t>
            </a:r>
          </a:p>
          <a:p>
            <a:pPr>
              <a:buClr>
                <a:schemeClr val="tx1"/>
              </a:buClr>
            </a:pPr>
            <a:endParaRPr lang="en-US" sz="2000" b="1" dirty="0"/>
          </a:p>
          <a:p>
            <a:pPr marL="285750" indent="-285750">
              <a:buClr>
                <a:schemeClr val="tx1"/>
              </a:buClr>
              <a:buFont typeface="Wingdings" panose="05000000000000000000" pitchFamily="2" charset="2"/>
              <a:buChar char="v"/>
            </a:pPr>
            <a:r>
              <a:rPr lang="en-US" sz="2000" b="1" dirty="0"/>
              <a:t>Tweets are converted to a Data frame in Google </a:t>
            </a:r>
            <a:r>
              <a:rPr lang="en-US" sz="2000" b="1" dirty="0" err="1"/>
              <a:t>Colab</a:t>
            </a:r>
            <a:r>
              <a:rPr lang="en-US" sz="2000" b="1" dirty="0"/>
              <a:t> with Pandas</a:t>
            </a:r>
          </a:p>
          <a:p>
            <a:pPr>
              <a:buClr>
                <a:schemeClr val="tx1"/>
              </a:buClr>
            </a:pPr>
            <a:endParaRPr lang="en-US" sz="2000" b="1" dirty="0"/>
          </a:p>
          <a:p>
            <a:pPr marL="285750" indent="-285750">
              <a:buClr>
                <a:schemeClr val="tx1"/>
              </a:buClr>
              <a:buFont typeface="Wingdings" panose="05000000000000000000" pitchFamily="2" charset="2"/>
              <a:buChar char="v"/>
            </a:pPr>
            <a:r>
              <a:rPr lang="en-US" sz="2000" b="1" dirty="0"/>
              <a:t>Used</a:t>
            </a:r>
            <a:r>
              <a:rPr lang="en-US" sz="2000" b="1" i="0" dirty="0">
                <a:solidFill>
                  <a:srgbClr val="212121"/>
                </a:solidFill>
                <a:effectLst/>
              </a:rPr>
              <a:t> </a:t>
            </a:r>
            <a:r>
              <a:rPr lang="en-US" sz="2000" b="1" dirty="0"/>
              <a:t>Vader from NLTK for Sentiment Analysis</a:t>
            </a:r>
          </a:p>
          <a:p>
            <a:pPr>
              <a:buClr>
                <a:schemeClr val="tx1"/>
              </a:buClr>
            </a:pPr>
            <a:endParaRPr lang="en-US" sz="2000" b="1" dirty="0"/>
          </a:p>
          <a:p>
            <a:pPr marL="285750" indent="-285750">
              <a:buClr>
                <a:schemeClr val="tx1"/>
              </a:buClr>
              <a:buFont typeface="Wingdings" panose="05000000000000000000" pitchFamily="2" charset="2"/>
              <a:buChar char="v"/>
            </a:pPr>
            <a:r>
              <a:rPr lang="en-US" sz="2000" b="1" dirty="0"/>
              <a:t>Data Cleaning process is performed in python</a:t>
            </a:r>
          </a:p>
          <a:p>
            <a:pPr marL="285750" indent="-285750">
              <a:buClr>
                <a:schemeClr val="tx1"/>
              </a:buClr>
              <a:buFont typeface="Wingdings" panose="05000000000000000000" pitchFamily="2" charset="2"/>
              <a:buChar char="v"/>
            </a:pPr>
            <a:endParaRPr lang="en-US" sz="2000" b="1" dirty="0"/>
          </a:p>
          <a:p>
            <a:pPr marL="285750" indent="-285750">
              <a:buClr>
                <a:schemeClr val="tx1"/>
              </a:buClr>
              <a:buFont typeface="Wingdings" panose="05000000000000000000" pitchFamily="2" charset="2"/>
              <a:buChar char="v"/>
            </a:pPr>
            <a:r>
              <a:rPr lang="en-US" sz="2000" b="1" dirty="0"/>
              <a:t>Data Visualization is performed using Matplotlib, Seaborn, and Word Cloud</a:t>
            </a:r>
          </a:p>
        </p:txBody>
      </p:sp>
    </p:spTree>
    <p:extLst>
      <p:ext uri="{BB962C8B-B14F-4D97-AF65-F5344CB8AC3E}">
        <p14:creationId xmlns:p14="http://schemas.microsoft.com/office/powerpoint/2010/main" val="1748256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a:p>
        </p:txBody>
      </p:sp>
      <p:sp>
        <p:nvSpPr>
          <p:cNvPr id="7" name="Title 6"/>
          <p:cNvSpPr>
            <a:spLocks noGrp="1"/>
          </p:cNvSpPr>
          <p:nvPr>
            <p:ph type="ctrTitle"/>
          </p:nvPr>
        </p:nvSpPr>
        <p:spPr>
          <a:xfrm>
            <a:off x="1524000" y="1496670"/>
            <a:ext cx="9144000" cy="2387600"/>
          </a:xfrm>
        </p:spPr>
        <p:txBody>
          <a:bodyPr/>
          <a:lstStyle/>
          <a:p>
            <a:endParaRPr lang="en-US" dirty="0"/>
          </a:p>
        </p:txBody>
      </p:sp>
      <p:grpSp>
        <p:nvGrpSpPr>
          <p:cNvPr id="5" name="Group 4"/>
          <p:cNvGrpSpPr/>
          <p:nvPr/>
        </p:nvGrpSpPr>
        <p:grpSpPr>
          <a:xfrm>
            <a:off x="0" y="0"/>
            <a:ext cx="12192000" cy="6870705"/>
            <a:chOff x="552994" y="0"/>
            <a:chExt cx="11639006" cy="6870705"/>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994" y="0"/>
              <a:ext cx="11639006" cy="6870705"/>
            </a:xfrm>
            <a:prstGeom prst="rect">
              <a:avLst/>
            </a:prstGeom>
          </p:spPr>
        </p:pic>
        <p:sp>
          <p:nvSpPr>
            <p:cNvPr id="9" name="Rectangle 8"/>
            <p:cNvSpPr/>
            <p:nvPr/>
          </p:nvSpPr>
          <p:spPr>
            <a:xfrm>
              <a:off x="4380405" y="2730137"/>
              <a:ext cx="4728755" cy="171123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10" name="Title 6"/>
          <p:cNvSpPr txBox="1">
            <a:spLocks/>
          </p:cNvSpPr>
          <p:nvPr/>
        </p:nvSpPr>
        <p:spPr>
          <a:xfrm>
            <a:off x="-347265" y="-76281"/>
            <a:ext cx="4933406" cy="883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latin typeface="+mn-lt"/>
                <a:cs typeface="Arial" panose="020B0604020202020204" pitchFamily="34" charset="0"/>
              </a:rPr>
              <a:t>METHODOLOGY</a:t>
            </a:r>
          </a:p>
        </p:txBody>
      </p:sp>
      <p:sp>
        <p:nvSpPr>
          <p:cNvPr id="11" name="TextBox 10">
            <a:extLst>
              <a:ext uri="{FF2B5EF4-FFF2-40B4-BE49-F238E27FC236}">
                <a16:creationId xmlns:a16="http://schemas.microsoft.com/office/drawing/2014/main" id="{03CEBAD3-9F43-4D50-952E-83807655249A}"/>
              </a:ext>
            </a:extLst>
          </p:cNvPr>
          <p:cNvSpPr txBox="1"/>
          <p:nvPr/>
        </p:nvSpPr>
        <p:spPr>
          <a:xfrm>
            <a:off x="3148553" y="1427804"/>
            <a:ext cx="6325384" cy="400110"/>
          </a:xfrm>
          <a:prstGeom prst="rect">
            <a:avLst/>
          </a:prstGeom>
          <a:noFill/>
        </p:spPr>
        <p:txBody>
          <a:bodyPr wrap="square">
            <a:spAutoFit/>
          </a:bodyPr>
          <a:lstStyle/>
          <a:p>
            <a:r>
              <a:rPr lang="en-US" sz="2000" b="1" dirty="0"/>
              <a:t>DATA CLEANING AND PROCESSING USING PYTHON</a:t>
            </a:r>
          </a:p>
        </p:txBody>
      </p:sp>
      <p:pic>
        <p:nvPicPr>
          <p:cNvPr id="12" name="Picture 11">
            <a:extLst>
              <a:ext uri="{FF2B5EF4-FFF2-40B4-BE49-F238E27FC236}">
                <a16:creationId xmlns:a16="http://schemas.microsoft.com/office/drawing/2014/main" id="{2C301038-94A7-4B2B-9D50-0EBC8072456D}"/>
              </a:ext>
            </a:extLst>
          </p:cNvPr>
          <p:cNvPicPr>
            <a:picLocks noChangeAspect="1"/>
          </p:cNvPicPr>
          <p:nvPr/>
        </p:nvPicPr>
        <p:blipFill rotWithShape="1">
          <a:blip r:embed="rId3"/>
          <a:srcRect b="4811"/>
          <a:stretch/>
        </p:blipFill>
        <p:spPr>
          <a:xfrm>
            <a:off x="575474" y="2984035"/>
            <a:ext cx="2020811" cy="1178785"/>
          </a:xfrm>
          <a:prstGeom prst="rect">
            <a:avLst/>
          </a:prstGeom>
        </p:spPr>
      </p:pic>
      <p:sp>
        <p:nvSpPr>
          <p:cNvPr id="13" name="Rectangle 12">
            <a:extLst>
              <a:ext uri="{FF2B5EF4-FFF2-40B4-BE49-F238E27FC236}">
                <a16:creationId xmlns:a16="http://schemas.microsoft.com/office/drawing/2014/main" id="{24C613E1-1996-4F1F-B2E1-0C80D83A61EF}"/>
              </a:ext>
            </a:extLst>
          </p:cNvPr>
          <p:cNvSpPr/>
          <p:nvPr/>
        </p:nvSpPr>
        <p:spPr>
          <a:xfrm>
            <a:off x="729151" y="4349298"/>
            <a:ext cx="1713459" cy="3394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API</a:t>
            </a:r>
          </a:p>
        </p:txBody>
      </p:sp>
      <p:pic>
        <p:nvPicPr>
          <p:cNvPr id="14" name="Graphic 13" descr="Chevron arrows">
            <a:extLst>
              <a:ext uri="{FF2B5EF4-FFF2-40B4-BE49-F238E27FC236}">
                <a16:creationId xmlns:a16="http://schemas.microsoft.com/office/drawing/2014/main" id="{4110ACA9-73D2-4E71-ABB6-3530642BD3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34891" y="3333228"/>
            <a:ext cx="627323" cy="627323"/>
          </a:xfrm>
          <a:prstGeom prst="rect">
            <a:avLst/>
          </a:prstGeom>
        </p:spPr>
      </p:pic>
      <p:pic>
        <p:nvPicPr>
          <p:cNvPr id="15" name="Picture 14">
            <a:extLst>
              <a:ext uri="{FF2B5EF4-FFF2-40B4-BE49-F238E27FC236}">
                <a16:creationId xmlns:a16="http://schemas.microsoft.com/office/drawing/2014/main" id="{051F796C-0AE4-4FDA-8F45-4F270FA73BF0}"/>
              </a:ext>
            </a:extLst>
          </p:cNvPr>
          <p:cNvPicPr>
            <a:picLocks noChangeAspect="1"/>
          </p:cNvPicPr>
          <p:nvPr/>
        </p:nvPicPr>
        <p:blipFill>
          <a:blip r:embed="rId6"/>
          <a:stretch>
            <a:fillRect/>
          </a:stretch>
        </p:blipFill>
        <p:spPr>
          <a:xfrm>
            <a:off x="4777295" y="2982456"/>
            <a:ext cx="1708678" cy="1178785"/>
          </a:xfrm>
          <a:prstGeom prst="rect">
            <a:avLst/>
          </a:prstGeom>
        </p:spPr>
      </p:pic>
      <p:sp>
        <p:nvSpPr>
          <p:cNvPr id="16" name="Rectangle 15">
            <a:extLst>
              <a:ext uri="{FF2B5EF4-FFF2-40B4-BE49-F238E27FC236}">
                <a16:creationId xmlns:a16="http://schemas.microsoft.com/office/drawing/2014/main" id="{D97C0385-3E03-48BA-B0F3-3653EA5D15E6}"/>
              </a:ext>
            </a:extLst>
          </p:cNvPr>
          <p:cNvSpPr/>
          <p:nvPr/>
        </p:nvSpPr>
        <p:spPr>
          <a:xfrm>
            <a:off x="4841845" y="4364473"/>
            <a:ext cx="1713459" cy="3054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EDA</a:t>
            </a:r>
          </a:p>
        </p:txBody>
      </p:sp>
      <p:pic>
        <p:nvPicPr>
          <p:cNvPr id="17" name="Graphic 16" descr="Chevron arrows">
            <a:extLst>
              <a:ext uri="{FF2B5EF4-FFF2-40B4-BE49-F238E27FC236}">
                <a16:creationId xmlns:a16="http://schemas.microsoft.com/office/drawing/2014/main" id="{2F7A3702-9EB3-46DC-B5CB-0B186DE255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82650" y="3272092"/>
            <a:ext cx="627323" cy="627323"/>
          </a:xfrm>
          <a:prstGeom prst="rect">
            <a:avLst/>
          </a:prstGeom>
        </p:spPr>
      </p:pic>
      <p:pic>
        <p:nvPicPr>
          <p:cNvPr id="18" name="Picture 17">
            <a:extLst>
              <a:ext uri="{FF2B5EF4-FFF2-40B4-BE49-F238E27FC236}">
                <a16:creationId xmlns:a16="http://schemas.microsoft.com/office/drawing/2014/main" id="{306CC9C6-69F8-4B83-B40F-8ADAC0936BCF}"/>
              </a:ext>
            </a:extLst>
          </p:cNvPr>
          <p:cNvPicPr>
            <a:picLocks noChangeAspect="1"/>
          </p:cNvPicPr>
          <p:nvPr/>
        </p:nvPicPr>
        <p:blipFill>
          <a:blip r:embed="rId7"/>
          <a:stretch>
            <a:fillRect/>
          </a:stretch>
        </p:blipFill>
        <p:spPr>
          <a:xfrm>
            <a:off x="9016205" y="2904907"/>
            <a:ext cx="1925318" cy="1178785"/>
          </a:xfrm>
          <a:prstGeom prst="rect">
            <a:avLst/>
          </a:prstGeom>
        </p:spPr>
      </p:pic>
      <p:sp>
        <p:nvSpPr>
          <p:cNvPr id="20" name="Rectangle 19">
            <a:extLst>
              <a:ext uri="{FF2B5EF4-FFF2-40B4-BE49-F238E27FC236}">
                <a16:creationId xmlns:a16="http://schemas.microsoft.com/office/drawing/2014/main" id="{ADB9043E-9ECD-445A-A876-920E070E80C0}"/>
              </a:ext>
            </a:extLst>
          </p:cNvPr>
          <p:cNvSpPr/>
          <p:nvPr/>
        </p:nvSpPr>
        <p:spPr>
          <a:xfrm>
            <a:off x="8739590" y="4330030"/>
            <a:ext cx="2319446" cy="3407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Sentiment Analysis</a:t>
            </a:r>
          </a:p>
        </p:txBody>
      </p:sp>
    </p:spTree>
    <p:extLst>
      <p:ext uri="{BB962C8B-B14F-4D97-AF65-F5344CB8AC3E}">
        <p14:creationId xmlns:p14="http://schemas.microsoft.com/office/powerpoint/2010/main" val="977952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a:p>
        </p:txBody>
      </p:sp>
      <p:sp>
        <p:nvSpPr>
          <p:cNvPr id="7" name="Title 6"/>
          <p:cNvSpPr>
            <a:spLocks noGrp="1"/>
          </p:cNvSpPr>
          <p:nvPr>
            <p:ph type="ctrTitle"/>
          </p:nvPr>
        </p:nvSpPr>
        <p:spPr>
          <a:xfrm>
            <a:off x="1524000" y="1496670"/>
            <a:ext cx="9144000" cy="2387600"/>
          </a:xfrm>
        </p:spPr>
        <p:txBody>
          <a:bodyPr/>
          <a:lstStyle/>
          <a:p>
            <a:endParaRPr lang="en-US" dirty="0"/>
          </a:p>
        </p:txBody>
      </p:sp>
      <p:grpSp>
        <p:nvGrpSpPr>
          <p:cNvPr id="5" name="Group 4"/>
          <p:cNvGrpSpPr/>
          <p:nvPr/>
        </p:nvGrpSpPr>
        <p:grpSpPr>
          <a:xfrm>
            <a:off x="0" y="0"/>
            <a:ext cx="12192000" cy="6870705"/>
            <a:chOff x="552994" y="0"/>
            <a:chExt cx="11639006" cy="6870705"/>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994" y="0"/>
              <a:ext cx="11639006" cy="6870705"/>
            </a:xfrm>
            <a:prstGeom prst="rect">
              <a:avLst/>
            </a:prstGeom>
          </p:spPr>
        </p:pic>
        <p:sp>
          <p:nvSpPr>
            <p:cNvPr id="9" name="Rectangle 8"/>
            <p:cNvSpPr/>
            <p:nvPr/>
          </p:nvSpPr>
          <p:spPr>
            <a:xfrm>
              <a:off x="4380405" y="2730137"/>
              <a:ext cx="4728755" cy="171123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10" name="Title 6"/>
          <p:cNvSpPr txBox="1">
            <a:spLocks/>
          </p:cNvSpPr>
          <p:nvPr/>
        </p:nvSpPr>
        <p:spPr>
          <a:xfrm>
            <a:off x="378597" y="-33886"/>
            <a:ext cx="7529649" cy="883459"/>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latin typeface="+mn-lt"/>
                <a:cs typeface="Arial" panose="020B0604020202020204" pitchFamily="34" charset="0"/>
              </a:rPr>
              <a:t>EXPLORATORY DATA ANALYSIS (EDA)</a:t>
            </a:r>
          </a:p>
        </p:txBody>
      </p:sp>
      <p:sp>
        <p:nvSpPr>
          <p:cNvPr id="2" name="Rectangle 1"/>
          <p:cNvSpPr/>
          <p:nvPr/>
        </p:nvSpPr>
        <p:spPr>
          <a:xfrm>
            <a:off x="702296" y="2016988"/>
            <a:ext cx="11316879" cy="4093428"/>
          </a:xfrm>
          <a:prstGeom prst="rect">
            <a:avLst/>
          </a:prstGeom>
        </p:spPr>
        <p:txBody>
          <a:bodyPr wrap="square">
            <a:spAutoFit/>
          </a:bodyPr>
          <a:lstStyle/>
          <a:p>
            <a:pPr marL="342900" indent="-342900">
              <a:buFont typeface="Wingdings" panose="05000000000000000000" pitchFamily="2" charset="2"/>
              <a:buChar char="v"/>
            </a:pPr>
            <a:r>
              <a:rPr lang="en-US" sz="2000" b="1" i="0" dirty="0">
                <a:solidFill>
                  <a:srgbClr val="212121"/>
                </a:solidFill>
                <a:effectLst/>
                <a:latin typeface="Roboto" panose="02000000000000000000" pitchFamily="2" charset="0"/>
              </a:rPr>
              <a:t>For EDA we have used VADER Sentiment Intensity Analyzer from Natural Language Toolkit (NLTK) Library</a:t>
            </a:r>
            <a:endParaRPr lang="en-US" sz="2000" dirty="0">
              <a:solidFill>
                <a:srgbClr val="212121"/>
              </a:solidFill>
              <a:latin typeface="Roboto" panose="02000000000000000000" pitchFamily="2" charset="0"/>
            </a:endParaRPr>
          </a:p>
          <a:p>
            <a:pPr marL="342900" indent="-342900">
              <a:buFont typeface="Wingdings" panose="05000000000000000000" pitchFamily="2" charset="2"/>
              <a:buChar char="v"/>
            </a:pPr>
            <a:r>
              <a:rPr lang="en-US" sz="2000" b="1" i="0" dirty="0">
                <a:solidFill>
                  <a:srgbClr val="212121"/>
                </a:solidFill>
                <a:effectLst/>
                <a:latin typeface="Roboto" panose="02000000000000000000" pitchFamily="2" charset="0"/>
              </a:rPr>
              <a:t>That shows 589 (29.4%) of tweets include Positive sentiment, 910 (45.5%) of tweets include Negative </a:t>
            </a:r>
            <a:r>
              <a:rPr lang="en-US" sz="2000" b="1" dirty="0">
                <a:solidFill>
                  <a:srgbClr val="212121"/>
                </a:solidFill>
                <a:latin typeface="Roboto" panose="02000000000000000000" pitchFamily="2" charset="0"/>
              </a:rPr>
              <a:t>sentiment and 501 </a:t>
            </a:r>
            <a:r>
              <a:rPr lang="en-US" sz="2000" b="1" i="0" dirty="0">
                <a:solidFill>
                  <a:srgbClr val="212121"/>
                </a:solidFill>
                <a:effectLst/>
                <a:latin typeface="Roboto" panose="02000000000000000000" pitchFamily="2" charset="0"/>
              </a:rPr>
              <a:t>(25.1%) of tweets include Neutral sentiment</a:t>
            </a:r>
          </a:p>
          <a:p>
            <a:pPr marL="342900" indent="-342900">
              <a:buFont typeface="Wingdings" panose="05000000000000000000" pitchFamily="2" charset="2"/>
              <a:buChar char="v"/>
            </a:pPr>
            <a:r>
              <a:rPr lang="en-US" sz="2000" b="1" dirty="0">
                <a:solidFill>
                  <a:srgbClr val="212121"/>
                </a:solidFill>
                <a:latin typeface="Roboto" panose="02000000000000000000" pitchFamily="2" charset="0"/>
              </a:rPr>
              <a:t>We also cleaned the data creating a new data frame (</a:t>
            </a:r>
            <a:r>
              <a:rPr lang="en-US" sz="2000" b="1" dirty="0" err="1">
                <a:solidFill>
                  <a:srgbClr val="212121"/>
                </a:solidFill>
                <a:latin typeface="Roboto" panose="02000000000000000000" pitchFamily="2" charset="0"/>
              </a:rPr>
              <a:t>tweets_clean</a:t>
            </a:r>
            <a:r>
              <a:rPr lang="en-US" sz="2000" b="1" dirty="0">
                <a:solidFill>
                  <a:srgbClr val="212121"/>
                </a:solidFill>
                <a:latin typeface="Roboto" panose="02000000000000000000" pitchFamily="2" charset="0"/>
              </a:rPr>
              <a:t>) and a new feature(tweets)</a:t>
            </a:r>
          </a:p>
          <a:p>
            <a:r>
              <a:rPr lang="en-US" sz="2000" b="1" dirty="0">
                <a:solidFill>
                  <a:srgbClr val="212121"/>
                </a:solidFill>
                <a:latin typeface="Roboto" panose="02000000000000000000" pitchFamily="2" charset="0"/>
              </a:rPr>
              <a:t>     then clean tweets by using lambda function and clean RT in front of tweets, URL links,</a:t>
            </a:r>
          </a:p>
          <a:p>
            <a:r>
              <a:rPr lang="en-US" sz="2000" b="1" dirty="0">
                <a:solidFill>
                  <a:srgbClr val="212121"/>
                </a:solidFill>
                <a:latin typeface="Roboto" panose="02000000000000000000" pitchFamily="2" charset="0"/>
              </a:rPr>
              <a:t>     punctuations characters and convert to lowercase</a:t>
            </a:r>
            <a:endParaRPr lang="en-US" sz="2000" b="0" i="0" dirty="0">
              <a:solidFill>
                <a:srgbClr val="212121"/>
              </a:solidFill>
              <a:effectLst/>
              <a:latin typeface="Roboto" panose="02000000000000000000" pitchFamily="2" charset="0"/>
            </a:endParaRPr>
          </a:p>
          <a:p>
            <a:pPr indent="-342900">
              <a:buFont typeface="Wingdings" panose="05000000000000000000" pitchFamily="2" charset="2"/>
              <a:buChar char="v"/>
            </a:pPr>
            <a:r>
              <a:rPr lang="en-US" sz="2000" b="1" dirty="0">
                <a:solidFill>
                  <a:srgbClr val="212121"/>
                </a:solidFill>
                <a:latin typeface="Roboto" panose="02000000000000000000" pitchFamily="2" charset="0"/>
              </a:rPr>
              <a:t>After cleaning the data we analyzed the sentiments again</a:t>
            </a:r>
          </a:p>
          <a:p>
            <a:pPr indent="-342900">
              <a:buFont typeface="Wingdings" panose="05000000000000000000" pitchFamily="2" charset="2"/>
              <a:buChar char="v"/>
            </a:pPr>
            <a:r>
              <a:rPr lang="en-US" sz="2000" b="1" dirty="0">
                <a:solidFill>
                  <a:srgbClr val="212121"/>
                </a:solidFill>
                <a:latin typeface="Roboto" panose="02000000000000000000" pitchFamily="2" charset="0"/>
              </a:rPr>
              <a:t>Found the most used words in the tweets</a:t>
            </a:r>
          </a:p>
          <a:p>
            <a:pPr indent="-342900">
              <a:buFont typeface="Wingdings" panose="05000000000000000000" pitchFamily="2" charset="2"/>
              <a:buChar char="v"/>
            </a:pPr>
            <a:r>
              <a:rPr lang="en-US" sz="2000" b="1" dirty="0">
                <a:solidFill>
                  <a:srgbClr val="212121"/>
                </a:solidFill>
                <a:latin typeface="Roboto" panose="02000000000000000000" pitchFamily="2" charset="0"/>
              </a:rPr>
              <a:t>Created a word cloud out to cleaned tweets, Positive tweets data frame and Negative tweets data frame</a:t>
            </a:r>
          </a:p>
          <a:p>
            <a:pPr indent="-342900">
              <a:buFont typeface="Wingdings" panose="05000000000000000000" pitchFamily="2" charset="2"/>
              <a:buChar char="v"/>
            </a:pPr>
            <a:r>
              <a:rPr lang="en-US" sz="2000" b="1" dirty="0">
                <a:solidFill>
                  <a:srgbClr val="212121"/>
                </a:solidFill>
                <a:latin typeface="Roboto" panose="02000000000000000000" pitchFamily="2" charset="0"/>
              </a:rPr>
              <a:t>Used </a:t>
            </a:r>
            <a:r>
              <a:rPr lang="en-US" sz="2000" b="1" dirty="0" err="1">
                <a:solidFill>
                  <a:srgbClr val="212121"/>
                </a:solidFill>
                <a:latin typeface="Roboto" panose="02000000000000000000" pitchFamily="2" charset="0"/>
              </a:rPr>
              <a:t>CountVectorizer</a:t>
            </a:r>
            <a:r>
              <a:rPr lang="en-US" sz="2000" b="1" dirty="0">
                <a:solidFill>
                  <a:srgbClr val="212121"/>
                </a:solidFill>
                <a:latin typeface="Roboto" panose="02000000000000000000" pitchFamily="2" charset="0"/>
              </a:rPr>
              <a:t> to transform a given text into a vector on the basis of the frequency (count) of each word that occurs in the entire text.</a:t>
            </a:r>
          </a:p>
        </p:txBody>
      </p:sp>
    </p:spTree>
    <p:extLst>
      <p:ext uri="{BB962C8B-B14F-4D97-AF65-F5344CB8AC3E}">
        <p14:creationId xmlns:p14="http://schemas.microsoft.com/office/powerpoint/2010/main" val="314503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a:p>
        </p:txBody>
      </p:sp>
      <p:sp>
        <p:nvSpPr>
          <p:cNvPr id="7" name="Title 6"/>
          <p:cNvSpPr>
            <a:spLocks noGrp="1"/>
          </p:cNvSpPr>
          <p:nvPr>
            <p:ph type="ctrTitle"/>
          </p:nvPr>
        </p:nvSpPr>
        <p:spPr>
          <a:xfrm>
            <a:off x="1524000" y="1496670"/>
            <a:ext cx="9144000" cy="2387600"/>
          </a:xfrm>
        </p:spPr>
        <p:txBody>
          <a:bodyPr/>
          <a:lstStyle/>
          <a:p>
            <a:endParaRPr lang="en-US" dirty="0"/>
          </a:p>
        </p:txBody>
      </p:sp>
      <p:grpSp>
        <p:nvGrpSpPr>
          <p:cNvPr id="5" name="Group 4"/>
          <p:cNvGrpSpPr/>
          <p:nvPr/>
        </p:nvGrpSpPr>
        <p:grpSpPr>
          <a:xfrm>
            <a:off x="0" y="0"/>
            <a:ext cx="12192000" cy="6870705"/>
            <a:chOff x="552994" y="0"/>
            <a:chExt cx="11639006" cy="6870705"/>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994" y="0"/>
              <a:ext cx="11639006" cy="6870705"/>
            </a:xfrm>
            <a:prstGeom prst="rect">
              <a:avLst/>
            </a:prstGeom>
          </p:spPr>
        </p:pic>
        <p:sp>
          <p:nvSpPr>
            <p:cNvPr id="9" name="Rectangle 8"/>
            <p:cNvSpPr/>
            <p:nvPr/>
          </p:nvSpPr>
          <p:spPr>
            <a:xfrm>
              <a:off x="4380405" y="2730137"/>
              <a:ext cx="4728755" cy="171123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10" name="Title 6"/>
          <p:cNvSpPr txBox="1">
            <a:spLocks/>
          </p:cNvSpPr>
          <p:nvPr/>
        </p:nvSpPr>
        <p:spPr>
          <a:xfrm>
            <a:off x="-314271" y="-51633"/>
            <a:ext cx="4933406" cy="883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latin typeface="+mn-lt"/>
                <a:cs typeface="Arial" panose="020B0604020202020204" pitchFamily="34" charset="0"/>
              </a:rPr>
              <a:t>VISUALIZATION</a:t>
            </a:r>
          </a:p>
        </p:txBody>
      </p:sp>
      <p:sp>
        <p:nvSpPr>
          <p:cNvPr id="14" name="Title 6"/>
          <p:cNvSpPr txBox="1">
            <a:spLocks/>
          </p:cNvSpPr>
          <p:nvPr/>
        </p:nvSpPr>
        <p:spPr>
          <a:xfrm>
            <a:off x="4333906" y="1210189"/>
            <a:ext cx="3614057" cy="61939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latin typeface="+mn-lt"/>
                <a:cs typeface="Arial" panose="020B0604020202020204" pitchFamily="34" charset="0"/>
              </a:rPr>
              <a:t>PIE CHART</a:t>
            </a:r>
          </a:p>
        </p:txBody>
      </p:sp>
      <p:sp>
        <p:nvSpPr>
          <p:cNvPr id="3" name="Rectangle 2"/>
          <p:cNvSpPr/>
          <p:nvPr/>
        </p:nvSpPr>
        <p:spPr>
          <a:xfrm>
            <a:off x="1075508" y="3958422"/>
            <a:ext cx="6096000" cy="547714"/>
          </a:xfrm>
          <a:prstGeom prst="rect">
            <a:avLst/>
          </a:prstGeom>
        </p:spPr>
        <p:txBody>
          <a:bodyPr>
            <a:spAutoFit/>
          </a:bodyPr>
          <a:lstStyle/>
          <a:p>
            <a:pPr>
              <a:lnSpc>
                <a:spcPct val="150000"/>
              </a:lnSpc>
            </a:pPr>
            <a:endParaRPr lang="en-US" sz="2200" dirty="0"/>
          </a:p>
        </p:txBody>
      </p:sp>
      <p:pic>
        <p:nvPicPr>
          <p:cNvPr id="11" name="Picture 10" descr="Chart, shape, circle&#10;&#10;Description automatically generated">
            <a:extLst>
              <a:ext uri="{FF2B5EF4-FFF2-40B4-BE49-F238E27FC236}">
                <a16:creationId xmlns:a16="http://schemas.microsoft.com/office/drawing/2014/main" id="{2AED0870-A4CC-4878-A595-EE4C08A7A8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508" y="1961853"/>
            <a:ext cx="3630175" cy="3557023"/>
          </a:xfrm>
          <a:prstGeom prst="rect">
            <a:avLst/>
          </a:prstGeom>
        </p:spPr>
      </p:pic>
      <p:pic>
        <p:nvPicPr>
          <p:cNvPr id="12" name="Picture 11">
            <a:extLst>
              <a:ext uri="{FF2B5EF4-FFF2-40B4-BE49-F238E27FC236}">
                <a16:creationId xmlns:a16="http://schemas.microsoft.com/office/drawing/2014/main" id="{309E6F01-D2A9-4924-B5EC-5BA5186772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6359" y="1881214"/>
            <a:ext cx="4128242" cy="3294577"/>
          </a:xfrm>
          <a:prstGeom prst="rect">
            <a:avLst/>
          </a:prstGeom>
        </p:spPr>
      </p:pic>
    </p:spTree>
    <p:extLst>
      <p:ext uri="{BB962C8B-B14F-4D97-AF65-F5344CB8AC3E}">
        <p14:creationId xmlns:p14="http://schemas.microsoft.com/office/powerpoint/2010/main" val="307923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b="1"/>
          </a:p>
        </p:txBody>
      </p:sp>
      <p:sp>
        <p:nvSpPr>
          <p:cNvPr id="7" name="Title 6"/>
          <p:cNvSpPr>
            <a:spLocks noGrp="1"/>
          </p:cNvSpPr>
          <p:nvPr>
            <p:ph type="ctrTitle"/>
          </p:nvPr>
        </p:nvSpPr>
        <p:spPr>
          <a:xfrm>
            <a:off x="1524000" y="1496670"/>
            <a:ext cx="9144000" cy="2387600"/>
          </a:xfrm>
        </p:spPr>
        <p:txBody>
          <a:bodyPr/>
          <a:lstStyle/>
          <a:p>
            <a:endParaRPr lang="en-US" b="1"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6442"/>
            <a:ext cx="12192000" cy="7197147"/>
          </a:xfrm>
          <a:prstGeom prst="rect">
            <a:avLst/>
          </a:prstGeom>
        </p:spPr>
      </p:pic>
      <p:sp>
        <p:nvSpPr>
          <p:cNvPr id="10" name="Title 6"/>
          <p:cNvSpPr txBox="1">
            <a:spLocks/>
          </p:cNvSpPr>
          <p:nvPr/>
        </p:nvSpPr>
        <p:spPr>
          <a:xfrm>
            <a:off x="-333831" y="-286842"/>
            <a:ext cx="4933406" cy="8834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latin typeface="+mn-lt"/>
                <a:cs typeface="Arial" panose="020B0604020202020204" pitchFamily="34" charset="0"/>
              </a:rPr>
              <a:t>VISUALIZATION</a:t>
            </a:r>
          </a:p>
        </p:txBody>
      </p:sp>
      <p:sp>
        <p:nvSpPr>
          <p:cNvPr id="14" name="Title 6"/>
          <p:cNvSpPr txBox="1">
            <a:spLocks/>
          </p:cNvSpPr>
          <p:nvPr/>
        </p:nvSpPr>
        <p:spPr>
          <a:xfrm>
            <a:off x="4049255" y="1067700"/>
            <a:ext cx="3614057" cy="6193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latin typeface="+mn-lt"/>
                <a:cs typeface="Arial" panose="020B0604020202020204" pitchFamily="34" charset="0"/>
              </a:rPr>
              <a:t>WORD CLOUD</a:t>
            </a:r>
          </a:p>
        </p:txBody>
      </p:sp>
      <p:pic>
        <p:nvPicPr>
          <p:cNvPr id="4" name="Picture 3" descr="Text&#10;&#10;Description automatically generated">
            <a:extLst>
              <a:ext uri="{FF2B5EF4-FFF2-40B4-BE49-F238E27FC236}">
                <a16:creationId xmlns:a16="http://schemas.microsoft.com/office/drawing/2014/main" id="{08784BF5-3DF8-40C2-91EA-067FA2C9AF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5497" y="2279076"/>
            <a:ext cx="4116375" cy="2669996"/>
          </a:xfrm>
          <a:prstGeom prst="rect">
            <a:avLst/>
          </a:prstGeom>
        </p:spPr>
      </p:pic>
      <p:pic>
        <p:nvPicPr>
          <p:cNvPr id="12" name="Picture 11" descr="Text&#10;&#10;Description automatically generated">
            <a:extLst>
              <a:ext uri="{FF2B5EF4-FFF2-40B4-BE49-F238E27FC236}">
                <a16:creationId xmlns:a16="http://schemas.microsoft.com/office/drawing/2014/main" id="{9DC7EA04-1EEA-45FF-988B-59195CAF03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8751" y="2322067"/>
            <a:ext cx="3964724" cy="2669995"/>
          </a:xfrm>
          <a:prstGeom prst="rect">
            <a:avLst/>
          </a:prstGeom>
        </p:spPr>
      </p:pic>
      <p:pic>
        <p:nvPicPr>
          <p:cNvPr id="16" name="Picture 15" descr="Text&#10;&#10;Description automatically generated">
            <a:extLst>
              <a:ext uri="{FF2B5EF4-FFF2-40B4-BE49-F238E27FC236}">
                <a16:creationId xmlns:a16="http://schemas.microsoft.com/office/drawing/2014/main" id="{CDCD0DCB-955F-40EE-B0DD-422B0CAF55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28" y="2322067"/>
            <a:ext cx="3786601" cy="2669994"/>
          </a:xfrm>
          <a:prstGeom prst="rect">
            <a:avLst/>
          </a:prstGeom>
        </p:spPr>
      </p:pic>
      <p:sp>
        <p:nvSpPr>
          <p:cNvPr id="18" name="TextBox 17">
            <a:extLst>
              <a:ext uri="{FF2B5EF4-FFF2-40B4-BE49-F238E27FC236}">
                <a16:creationId xmlns:a16="http://schemas.microsoft.com/office/drawing/2014/main" id="{F419C589-942C-487B-87EC-0F559435A31F}"/>
              </a:ext>
            </a:extLst>
          </p:cNvPr>
          <p:cNvSpPr txBox="1"/>
          <p:nvPr/>
        </p:nvSpPr>
        <p:spPr>
          <a:xfrm>
            <a:off x="4813976" y="5073134"/>
            <a:ext cx="2084613" cy="369332"/>
          </a:xfrm>
          <a:prstGeom prst="rect">
            <a:avLst/>
          </a:prstGeom>
          <a:noFill/>
        </p:spPr>
        <p:txBody>
          <a:bodyPr wrap="square">
            <a:spAutoFit/>
          </a:bodyPr>
          <a:lstStyle/>
          <a:p>
            <a:pPr algn="ctr"/>
            <a:r>
              <a:rPr lang="en-US" b="1" dirty="0"/>
              <a:t>Positive</a:t>
            </a:r>
          </a:p>
        </p:txBody>
      </p:sp>
      <p:sp>
        <p:nvSpPr>
          <p:cNvPr id="19" name="TextBox 18">
            <a:extLst>
              <a:ext uri="{FF2B5EF4-FFF2-40B4-BE49-F238E27FC236}">
                <a16:creationId xmlns:a16="http://schemas.microsoft.com/office/drawing/2014/main" id="{6799FA8A-0390-4DAD-99AF-314974DA1E30}"/>
              </a:ext>
            </a:extLst>
          </p:cNvPr>
          <p:cNvSpPr txBox="1"/>
          <p:nvPr/>
        </p:nvSpPr>
        <p:spPr>
          <a:xfrm>
            <a:off x="9011377" y="5073134"/>
            <a:ext cx="2084613" cy="369332"/>
          </a:xfrm>
          <a:prstGeom prst="rect">
            <a:avLst/>
          </a:prstGeom>
          <a:noFill/>
        </p:spPr>
        <p:txBody>
          <a:bodyPr wrap="square">
            <a:spAutoFit/>
          </a:bodyPr>
          <a:lstStyle/>
          <a:p>
            <a:pPr algn="ctr"/>
            <a:r>
              <a:rPr lang="en-US" b="1" dirty="0"/>
              <a:t>Negative</a:t>
            </a:r>
          </a:p>
        </p:txBody>
      </p:sp>
      <p:sp>
        <p:nvSpPr>
          <p:cNvPr id="20" name="TextBox 19">
            <a:extLst>
              <a:ext uri="{FF2B5EF4-FFF2-40B4-BE49-F238E27FC236}">
                <a16:creationId xmlns:a16="http://schemas.microsoft.com/office/drawing/2014/main" id="{04768272-AAD6-4DD0-90AD-2E0B6282E2CB}"/>
              </a:ext>
            </a:extLst>
          </p:cNvPr>
          <p:cNvSpPr txBox="1"/>
          <p:nvPr/>
        </p:nvSpPr>
        <p:spPr>
          <a:xfrm>
            <a:off x="784255" y="5118979"/>
            <a:ext cx="2084613" cy="369332"/>
          </a:xfrm>
          <a:prstGeom prst="rect">
            <a:avLst/>
          </a:prstGeom>
          <a:noFill/>
        </p:spPr>
        <p:txBody>
          <a:bodyPr wrap="square">
            <a:spAutoFit/>
          </a:bodyPr>
          <a:lstStyle/>
          <a:p>
            <a:pPr algn="ctr"/>
            <a:r>
              <a:rPr lang="en-US" b="1" dirty="0"/>
              <a:t>Neutral</a:t>
            </a:r>
          </a:p>
        </p:txBody>
      </p:sp>
    </p:spTree>
    <p:extLst>
      <p:ext uri="{BB962C8B-B14F-4D97-AF65-F5344CB8AC3E}">
        <p14:creationId xmlns:p14="http://schemas.microsoft.com/office/powerpoint/2010/main" val="373919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869</TotalTime>
  <Words>698</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Calibri</vt:lpstr>
      <vt:lpstr>Calibri Light</vt:lpstr>
      <vt:lpstr>Roboto</vt:lpstr>
      <vt:lpstr>Wingdings</vt:lpstr>
      <vt:lpstr>Office Theme</vt:lpstr>
      <vt:lpstr>SOCIAL SENTIMENT ANALYSIS ON TWITTER DATA</vt:lpstr>
      <vt:lpstr>TABLE OF CONTENTS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Ukraine War Analysis</dc:title>
  <dc:creator>sawsh</dc:creator>
  <cp:lastModifiedBy>Ashwin Kumar</cp:lastModifiedBy>
  <cp:revision>110</cp:revision>
  <dcterms:created xsi:type="dcterms:W3CDTF">2022-03-21T20:26:19Z</dcterms:created>
  <dcterms:modified xsi:type="dcterms:W3CDTF">2022-03-23T20:19:53Z</dcterms:modified>
</cp:coreProperties>
</file>