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7" r:id="rId1"/>
  </p:sldMasterIdLst>
  <p:sldIdLst>
    <p:sldId id="266" r:id="rId2"/>
    <p:sldId id="267" r:id="rId3"/>
    <p:sldId id="268" r:id="rId4"/>
    <p:sldId id="270" r:id="rId5"/>
    <p:sldId id="271" r:id="rId6"/>
    <p:sldId id="272" r:id="rId7"/>
    <p:sldId id="274" r:id="rId8"/>
    <p:sldId id="275" r:id="rId9"/>
    <p:sldId id="273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8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944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669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78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251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1346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049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4952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999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013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711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095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5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084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88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254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385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383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669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58E4-13F9-4799-A46D-223934FAE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pc="-45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cs typeface="Trebuchet MS"/>
              </a:rPr>
              <a:t>PATSAN MITRA</a:t>
            </a:r>
            <a:r>
              <a:rPr lang="en-IN" sz="4800" dirty="0">
                <a:latin typeface="Trebuchet MS"/>
                <a:cs typeface="Trebuchet MS"/>
              </a:rPr>
              <a:t/>
            </a:r>
            <a:br>
              <a:rPr lang="en-IN" sz="4800" dirty="0">
                <a:latin typeface="Trebuchet MS"/>
                <a:cs typeface="Trebuchet MS"/>
              </a:rPr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36803C-A7A9-44D3-8D2F-AE4EA8644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5715">
              <a:lnSpc>
                <a:spcPct val="100000"/>
              </a:lnSpc>
              <a:spcBef>
                <a:spcPts val="825"/>
              </a:spcBef>
            </a:pPr>
            <a:r>
              <a:rPr lang="en-US" sz="2400" b="1" spc="-5" dirty="0">
                <a:latin typeface="Garamond" panose="02020404030301010803" pitchFamily="18" charset="0"/>
                <a:cs typeface="Trebuchet MS"/>
              </a:rPr>
              <a:t> </a:t>
            </a:r>
            <a:r>
              <a:rPr lang="en-US" sz="2800" b="1" spc="-5" dirty="0">
                <a:latin typeface="Garamond" panose="02020404030301010803" pitchFamily="18" charset="0"/>
                <a:cs typeface="Trebuchet MS"/>
              </a:rPr>
              <a:t>By 183_MindFreak</a:t>
            </a:r>
            <a:endParaRPr lang="en-US" sz="2400" b="1" dirty="0">
              <a:latin typeface="Garamond" panose="02020404030301010803" pitchFamily="18" charset="0"/>
              <a:cs typeface="Trebuchet MS"/>
            </a:endParaRPr>
          </a:p>
          <a:p>
            <a:endParaRPr lang="en-IN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380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9CF6F-862D-4D1B-820B-7A2E7805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Garamond" panose="02020404030301010803" pitchFamily="18" charset="0"/>
              </a:rPr>
              <a:t>PROBLEM STATEMENT</a:t>
            </a:r>
            <a:endParaRPr lang="en-IN" sz="44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DD7717-DF43-48D3-A044-EC5E7B6A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86001"/>
            <a:ext cx="10018713" cy="2438399"/>
          </a:xfrm>
        </p:spPr>
        <p:txBody>
          <a:bodyPr/>
          <a:lstStyle/>
          <a:p>
            <a:pPr marL="0" indent="0" algn="just">
              <a:buNone/>
            </a:pPr>
            <a:r>
              <a:rPr lang="en-US" spc="-5" dirty="0">
                <a:latin typeface="Trebuchet MS"/>
                <a:cs typeface="Trebuchet MS"/>
              </a:rPr>
              <a:t>Implementing and tracking of certified jute </a:t>
            </a:r>
            <a:r>
              <a:rPr lang="en-US" dirty="0">
                <a:latin typeface="Trebuchet MS"/>
                <a:cs typeface="Trebuchet MS"/>
              </a:rPr>
              <a:t>seeds </a:t>
            </a:r>
            <a:r>
              <a:rPr lang="en-US" spc="-5" dirty="0">
                <a:latin typeface="Trebuchet MS"/>
                <a:cs typeface="Trebuchet MS"/>
              </a:rPr>
              <a:t>from </a:t>
            </a:r>
            <a:r>
              <a:rPr lang="en-US" dirty="0">
                <a:latin typeface="Trebuchet MS"/>
                <a:cs typeface="Trebuchet MS"/>
              </a:rPr>
              <a:t>supplier </a:t>
            </a:r>
            <a:r>
              <a:rPr lang="en-US" spc="-5" dirty="0">
                <a:latin typeface="Trebuchet MS"/>
                <a:cs typeface="Trebuchet MS"/>
              </a:rPr>
              <a:t>to jute farmers  in</a:t>
            </a:r>
            <a:r>
              <a:rPr lang="en-US" spc="-10" dirty="0">
                <a:latin typeface="Trebuchet MS"/>
                <a:cs typeface="Trebuchet MS"/>
              </a:rPr>
              <a:t> </a:t>
            </a:r>
            <a:r>
              <a:rPr lang="en-US" spc="-5" dirty="0">
                <a:latin typeface="Trebuchet MS"/>
                <a:cs typeface="Trebuchet MS"/>
              </a:rPr>
              <a:t>India.</a:t>
            </a:r>
            <a:endParaRPr lang="en-US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0638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190C2-FAFC-4B0E-8596-66C8D90E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524000"/>
          </a:xfrm>
        </p:spPr>
        <p:txBody>
          <a:bodyPr/>
          <a:lstStyle/>
          <a:p>
            <a:r>
              <a:rPr lang="en-US" sz="4000" b="1" dirty="0">
                <a:latin typeface="Garamond" panose="02020404030301010803" pitchFamily="18" charset="0"/>
              </a:rPr>
              <a:t>PROBLEM ADDRESSED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C990EC-061B-431B-B71C-6F663A99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62200"/>
            <a:ext cx="10018713" cy="3809999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US" dirty="0">
                <a:latin typeface="Times New Roman"/>
                <a:cs typeface="Times New Roman"/>
              </a:rPr>
              <a:t>As of now, t</a:t>
            </a:r>
            <a:r>
              <a:rPr lang="en-US" sz="2400" dirty="0">
                <a:latin typeface="Times New Roman"/>
                <a:cs typeface="Times New Roman"/>
              </a:rPr>
              <a:t>he </a:t>
            </a:r>
            <a:r>
              <a:rPr lang="en-US" sz="2400" spc="-5" dirty="0">
                <a:latin typeface="Times New Roman"/>
                <a:cs typeface="Times New Roman"/>
              </a:rPr>
              <a:t>National Jute Board(NJB) </a:t>
            </a:r>
            <a:r>
              <a:rPr lang="en-US" sz="2400" dirty="0">
                <a:latin typeface="Times New Roman"/>
                <a:cs typeface="Times New Roman"/>
              </a:rPr>
              <a:t>does not know the</a:t>
            </a:r>
            <a:r>
              <a:rPr lang="en-US" sz="2400" spc="-1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jute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seed suppliers. </a:t>
            </a:r>
            <a:r>
              <a:rPr lang="en-US" sz="2400" dirty="0">
                <a:latin typeface="Times New Roman"/>
                <a:cs typeface="Times New Roman"/>
              </a:rPr>
              <a:t>They </a:t>
            </a:r>
            <a:r>
              <a:rPr lang="en-US" sz="2400" spc="-10" dirty="0">
                <a:latin typeface="Times New Roman"/>
                <a:cs typeface="Times New Roman"/>
              </a:rPr>
              <a:t>don’t </a:t>
            </a:r>
            <a:r>
              <a:rPr lang="en-US" sz="2400" dirty="0">
                <a:latin typeface="Times New Roman"/>
                <a:cs typeface="Times New Roman"/>
              </a:rPr>
              <a:t>have contact </a:t>
            </a:r>
            <a:r>
              <a:rPr lang="en-US" sz="2400" spc="-5" dirty="0">
                <a:latin typeface="Times New Roman"/>
                <a:cs typeface="Times New Roman"/>
              </a:rPr>
              <a:t>with seed</a:t>
            </a:r>
            <a:r>
              <a:rPr lang="en-US" sz="2400" spc="-1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suppliers.</a:t>
            </a: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Farmers </a:t>
            </a:r>
            <a:r>
              <a:rPr lang="en-US" sz="2400" dirty="0">
                <a:latin typeface="Times New Roman"/>
                <a:cs typeface="Times New Roman"/>
              </a:rPr>
              <a:t>are </a:t>
            </a:r>
            <a:r>
              <a:rPr lang="en-US" sz="2400" spc="-5" dirty="0">
                <a:latin typeface="Times New Roman"/>
                <a:cs typeface="Times New Roman"/>
              </a:rPr>
              <a:t>using </a:t>
            </a:r>
            <a:r>
              <a:rPr lang="en-US" sz="2400" dirty="0">
                <a:latin typeface="Times New Roman"/>
                <a:cs typeface="Times New Roman"/>
              </a:rPr>
              <a:t>uncertified </a:t>
            </a:r>
            <a:r>
              <a:rPr lang="en-US" sz="2400" spc="-5" dirty="0">
                <a:latin typeface="Times New Roman"/>
                <a:cs typeface="Times New Roman"/>
              </a:rPr>
              <a:t>seeds which </a:t>
            </a:r>
            <a:r>
              <a:rPr lang="en-US" sz="2400" dirty="0">
                <a:latin typeface="Times New Roman"/>
                <a:cs typeface="Times New Roman"/>
              </a:rPr>
              <a:t>are </a:t>
            </a:r>
            <a:r>
              <a:rPr lang="en-US" sz="2400" spc="-5" dirty="0">
                <a:latin typeface="Times New Roman"/>
                <a:cs typeface="Times New Roman"/>
              </a:rPr>
              <a:t>informally produced and </a:t>
            </a:r>
            <a:r>
              <a:rPr lang="en-US" sz="2400" dirty="0">
                <a:latin typeface="Times New Roman"/>
                <a:cs typeface="Times New Roman"/>
              </a:rPr>
              <a:t>lacks quality </a:t>
            </a:r>
            <a:r>
              <a:rPr lang="en-US" sz="2400" spc="-5" dirty="0">
                <a:latin typeface="Times New Roman"/>
                <a:cs typeface="Times New Roman"/>
              </a:rPr>
              <a:t>of </a:t>
            </a:r>
            <a:r>
              <a:rPr lang="en-US" sz="2400" dirty="0">
                <a:latin typeface="Times New Roman"/>
                <a:cs typeface="Times New Roman"/>
              </a:rPr>
              <a:t>yielding </a:t>
            </a:r>
            <a:r>
              <a:rPr lang="en-US" sz="2400" spc="-5" dirty="0">
                <a:latin typeface="Times New Roman"/>
                <a:cs typeface="Times New Roman"/>
              </a:rPr>
              <a:t>good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crops.</a:t>
            </a:r>
          </a:p>
          <a:p>
            <a:pPr marL="12700" marR="623570">
              <a:lnSpc>
                <a:spcPct val="100000"/>
              </a:lnSpc>
              <a:spcBef>
                <a:spcPts val="1000"/>
              </a:spcBef>
            </a:pP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use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certified seeds </a:t>
            </a:r>
            <a:r>
              <a:rPr lang="en-US" sz="2400" dirty="0">
                <a:latin typeface="Times New Roman"/>
                <a:cs typeface="Times New Roman"/>
              </a:rPr>
              <a:t>are: it goes through standardized </a:t>
            </a:r>
            <a:r>
              <a:rPr lang="en-US" sz="2400" spc="-5" dirty="0">
                <a:latin typeface="Times New Roman"/>
                <a:cs typeface="Times New Roman"/>
              </a:rPr>
              <a:t>process which </a:t>
            </a:r>
            <a:r>
              <a:rPr lang="en-US" sz="2400" dirty="0">
                <a:latin typeface="Times New Roman"/>
                <a:cs typeface="Times New Roman"/>
              </a:rPr>
              <a:t>are  </a:t>
            </a:r>
            <a:r>
              <a:rPr lang="en-US" sz="2400" spc="-5" dirty="0">
                <a:latin typeface="Times New Roman"/>
                <a:cs typeface="Times New Roman"/>
              </a:rPr>
              <a:t>administered </a:t>
            </a:r>
            <a:r>
              <a:rPr lang="en-US" sz="2400" dirty="0">
                <a:latin typeface="Times New Roman"/>
                <a:cs typeface="Times New Roman"/>
              </a:rPr>
              <a:t>by testing </a:t>
            </a:r>
            <a:r>
              <a:rPr lang="en-US" sz="2400" spc="-5" dirty="0">
                <a:latin typeface="Times New Roman"/>
                <a:cs typeface="Times New Roman"/>
              </a:rPr>
              <a:t>authorities </a:t>
            </a:r>
            <a:r>
              <a:rPr lang="en-US" sz="2400" dirty="0">
                <a:latin typeface="Times New Roman"/>
                <a:cs typeface="Times New Roman"/>
              </a:rPr>
              <a:t>such as </a:t>
            </a:r>
            <a:r>
              <a:rPr lang="en-US" sz="2400" spc="-5" dirty="0">
                <a:latin typeface="Times New Roman"/>
                <a:cs typeface="Times New Roman"/>
              </a:rPr>
              <a:t>NSC, </a:t>
            </a:r>
            <a:r>
              <a:rPr lang="en-US" sz="2400" dirty="0">
                <a:latin typeface="Times New Roman"/>
                <a:cs typeface="Times New Roman"/>
              </a:rPr>
              <a:t>State </a:t>
            </a:r>
            <a:r>
              <a:rPr lang="en-US" sz="2400" spc="-5" dirty="0">
                <a:latin typeface="Times New Roman"/>
                <a:cs typeface="Times New Roman"/>
              </a:rPr>
              <a:t>Seeds </a:t>
            </a:r>
            <a:r>
              <a:rPr lang="en-US" sz="2400" dirty="0">
                <a:latin typeface="Times New Roman"/>
                <a:cs typeface="Times New Roman"/>
              </a:rPr>
              <a:t>Corporation,</a:t>
            </a:r>
            <a:r>
              <a:rPr lang="en-US" sz="2400" spc="-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Seed  </a:t>
            </a:r>
            <a:r>
              <a:rPr lang="en-US" sz="2400" spc="-25" dirty="0">
                <a:latin typeface="Times New Roman"/>
                <a:cs typeface="Times New Roman"/>
              </a:rPr>
              <a:t>Testing </a:t>
            </a:r>
            <a:r>
              <a:rPr lang="en-US" sz="2400" dirty="0">
                <a:latin typeface="Times New Roman"/>
                <a:cs typeface="Times New Roman"/>
              </a:rPr>
              <a:t>Authorities,</a:t>
            </a:r>
            <a:r>
              <a:rPr lang="en-US" sz="2400" spc="-1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1023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190C2-FAFC-4B0E-8596-66C8D90E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524000"/>
          </a:xfrm>
        </p:spPr>
        <p:txBody>
          <a:bodyPr/>
          <a:lstStyle/>
          <a:p>
            <a:r>
              <a:rPr lang="en-US" sz="4000" b="1" dirty="0">
                <a:latin typeface="Garamond" panose="02020404030301010803" pitchFamily="18" charset="0"/>
              </a:rPr>
              <a:t>WHY PATSAN MITRA?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C990EC-061B-431B-B71C-6F663A99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9802"/>
            <a:ext cx="10018713" cy="3276598"/>
          </a:xfrm>
        </p:spPr>
        <p:txBody>
          <a:bodyPr>
            <a:normAutofit/>
          </a:bodyPr>
          <a:lstStyle/>
          <a:p>
            <a:pPr marL="12700">
              <a:spcBef>
                <a:spcPts val="994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Patsan Mitra is a web based application for tracking the certified jute seeds from the supplier to jute farmers 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ndia.</a:t>
            </a:r>
          </a:p>
          <a:p>
            <a:pPr marL="12700">
              <a:spcBef>
                <a:spcPts val="994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provide transparency about how certified seeds are produced, distributed, and managed by various entities.</a:t>
            </a:r>
          </a:p>
          <a:p>
            <a:pPr marL="0" indent="0">
              <a:lnSpc>
                <a:spcPct val="100000"/>
              </a:lnSpc>
              <a:spcBef>
                <a:spcPts val="994"/>
              </a:spcBef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5674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8AC09-CF2B-4A34-B996-1D229D36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8601"/>
            <a:ext cx="10018713" cy="1676400"/>
          </a:xfrm>
        </p:spPr>
        <p:txBody>
          <a:bodyPr/>
          <a:lstStyle/>
          <a:p>
            <a:r>
              <a:rPr lang="en-US" sz="4000" b="1" dirty="0">
                <a:latin typeface="Garamond" panose="02020404030301010803" pitchFamily="18" charset="0"/>
              </a:rPr>
              <a:t>PATSAN MITRA FEATURES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24B44C7-871A-48F6-B646-825077E5F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676400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94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8AC09-CF2B-4A34-B996-1D229D36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8601"/>
            <a:ext cx="10018713" cy="1676400"/>
          </a:xfrm>
        </p:spPr>
        <p:txBody>
          <a:bodyPr/>
          <a:lstStyle/>
          <a:p>
            <a:r>
              <a:rPr lang="en-US" sz="4000" b="1" dirty="0">
                <a:latin typeface="Garamond" panose="02020404030301010803" pitchFamily="18" charset="0"/>
              </a:rPr>
              <a:t>SYSTEM WORKFLOW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F64943A-E5EF-4815-80C8-F32131DC5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1600200"/>
            <a:ext cx="9143999" cy="4876800"/>
          </a:xfrm>
        </p:spPr>
      </p:pic>
    </p:spTree>
    <p:extLst>
      <p:ext uri="{BB962C8B-B14F-4D97-AF65-F5344CB8AC3E}">
        <p14:creationId xmlns:p14="http://schemas.microsoft.com/office/powerpoint/2010/main" xmlns="" val="320280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2401"/>
            <a:ext cx="10018713" cy="1219200"/>
          </a:xfrm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SUPPLIER TO FARMER WORKFLOW</a:t>
            </a:r>
            <a:endParaRPr lang="en-US" dirty="0"/>
          </a:p>
        </p:txBody>
      </p:sp>
      <p:pic>
        <p:nvPicPr>
          <p:cNvPr id="4" name="Content Placeholder 3" descr="IMG-20200803-WA005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8365" y="1524000"/>
            <a:ext cx="8719635" cy="4572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28601"/>
            <a:ext cx="10018713" cy="990600"/>
          </a:xfrm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OFFICIAL </a:t>
            </a:r>
            <a:r>
              <a:rPr lang="en-US" b="1" dirty="0" smtClean="0">
                <a:latin typeface="Garamond" panose="02020404030301010803" pitchFamily="18" charset="0"/>
              </a:rPr>
              <a:t>TO FARMER WORKFLOW</a:t>
            </a:r>
            <a:endParaRPr lang="en-US" dirty="0"/>
          </a:p>
        </p:txBody>
      </p:sp>
      <p:pic>
        <p:nvPicPr>
          <p:cNvPr id="4" name="Content Placeholder 3" descr="WhatsApp Image 2020-08-03 at 3.48.14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371600"/>
            <a:ext cx="8458200" cy="478319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5D823-8F56-4170-B218-7C5F6FB5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1828801"/>
            <a:ext cx="8930747" cy="2057399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Garamond" panose="02020404030301010803" pitchFamily="18" charset="0"/>
              </a:rPr>
              <a:t>THANK YOU</a:t>
            </a:r>
            <a:endParaRPr lang="en-IN" sz="6600" b="1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823338-88BF-45D5-8A3F-EDD5D5C46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3733801"/>
            <a:ext cx="8930748" cy="762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MINDFREAK</a:t>
            </a:r>
            <a:endParaRPr lang="en-IN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62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173</TotalTime>
  <Words>160</Words>
  <Application>Microsoft Office PowerPoint</Application>
  <PresentationFormat>Custom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PATSAN MITRA </vt:lpstr>
      <vt:lpstr>PROBLEM STATEMENT</vt:lpstr>
      <vt:lpstr>PROBLEM ADDRESSED</vt:lpstr>
      <vt:lpstr>WHY PATSAN MITRA?</vt:lpstr>
      <vt:lpstr>PATSAN MITRA FEATURES</vt:lpstr>
      <vt:lpstr>SYSTEM WORKFLOW</vt:lpstr>
      <vt:lpstr>SUPPLIER TO FARMER WORKFLOW</vt:lpstr>
      <vt:lpstr>OFFICIAL TO FARMER WORKFLOW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Patsan Mitra</dc:title>
  <dc:creator>Shubham Rahate</dc:creator>
  <cp:lastModifiedBy>Surabhi</cp:lastModifiedBy>
  <cp:revision>8</cp:revision>
  <dcterms:created xsi:type="dcterms:W3CDTF">2020-07-31T14:59:30Z</dcterms:created>
  <dcterms:modified xsi:type="dcterms:W3CDTF">2020-08-03T10:21:26Z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2020-07-31T00:00:00Z</vt:filetime>
  </property>
</Properties>
</file>