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70" r:id="rId4"/>
    <p:sldId id="258" r:id="rId5"/>
    <p:sldId id="278" r:id="rId6"/>
    <p:sldId id="260" r:id="rId7"/>
    <p:sldId id="269" r:id="rId8"/>
    <p:sldId id="268" r:id="rId9"/>
    <p:sldId id="259" r:id="rId10"/>
    <p:sldId id="261" r:id="rId11"/>
    <p:sldId id="263" r:id="rId12"/>
    <p:sldId id="262" r:id="rId13"/>
    <p:sldId id="271" r:id="rId14"/>
    <p:sldId id="272" r:id="rId15"/>
    <p:sldId id="273" r:id="rId16"/>
    <p:sldId id="274" r:id="rId17"/>
    <p:sldId id="276" r:id="rId18"/>
    <p:sldId id="275" r:id="rId19"/>
    <p:sldId id="279" r:id="rId20"/>
    <p:sldId id="280" r:id="rId21"/>
    <p:sldId id="281" r:id="rId22"/>
    <p:sldId id="282" r:id="rId23"/>
    <p:sldId id="283" r:id="rId24"/>
    <p:sldId id="284" r:id="rId25"/>
    <p:sldId id="264" r:id="rId26"/>
    <p:sldId id="286" r:id="rId27"/>
    <p:sldId id="287" r:id="rId28"/>
    <p:sldId id="288" r:id="rId29"/>
    <p:sldId id="289" r:id="rId30"/>
    <p:sldId id="265" r:id="rId31"/>
    <p:sldId id="290" r:id="rId32"/>
    <p:sldId id="291" r:id="rId33"/>
    <p:sldId id="292" r:id="rId34"/>
    <p:sldId id="293" r:id="rId35"/>
    <p:sldId id="294" r:id="rId36"/>
    <p:sldId id="295" r:id="rId37"/>
    <p:sldId id="266" r:id="rId38"/>
    <p:sldId id="296" r:id="rId39"/>
    <p:sldId id="297" r:id="rId40"/>
    <p:sldId id="298" r:id="rId41"/>
    <p:sldId id="267" r:id="rId42"/>
    <p:sldId id="301" r:id="rId43"/>
    <p:sldId id="299" r:id="rId44"/>
    <p:sldId id="300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6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3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8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4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0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30089E-F8A5-4F81-A4EA-C02953F934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0E40-5C25-B977-BB88-82135B8E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861733"/>
            <a:ext cx="8574622" cy="1227665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2754C-942F-F19B-2D27-7D1F15F09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982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861E-1F03-B1CF-A905-595DF525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– Input from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9810-94EA-D7FF-043C-DD4A06D0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4245"/>
            <a:ext cx="10018713" cy="2008696"/>
          </a:xfrm>
        </p:spPr>
        <p:txBody>
          <a:bodyPr/>
          <a:lstStyle/>
          <a:p>
            <a:r>
              <a:rPr lang="en-US" dirty="0"/>
              <a:t>To take input from the user, we use </a:t>
            </a:r>
            <a:r>
              <a:rPr lang="en-US" b="1" dirty="0"/>
              <a:t>Scanner</a:t>
            </a:r>
            <a:r>
              <a:rPr lang="en-US" dirty="0"/>
              <a:t>.</a:t>
            </a:r>
          </a:p>
          <a:p>
            <a:r>
              <a:rPr lang="en-US" dirty="0"/>
              <a:t>Import first: 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55997-D856-57FE-E5D9-6C03BE5DC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58" y="3581028"/>
            <a:ext cx="5720415" cy="2008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487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3DAA-2847-05ED-B983-3942E13E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D5BB-79FF-B547-AF89-142FA7DA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4830"/>
            <a:ext cx="10018713" cy="1933281"/>
          </a:xfrm>
        </p:spPr>
        <p:txBody>
          <a:bodyPr/>
          <a:lstStyle/>
          <a:p>
            <a:r>
              <a:rPr lang="en-US" dirty="0"/>
              <a:t>Example: ATM machine</a:t>
            </a:r>
          </a:p>
          <a:p>
            <a:pPr lvl="1"/>
            <a:r>
              <a:rPr lang="en-US" dirty="0"/>
              <a:t>Asks for PIN (Input)</a:t>
            </a:r>
          </a:p>
          <a:p>
            <a:pPr lvl="1"/>
            <a:r>
              <a:rPr lang="en-US" dirty="0"/>
              <a:t>Shows Balance (Output)</a:t>
            </a:r>
          </a:p>
          <a:p>
            <a:pPr lvl="1"/>
            <a:r>
              <a:rPr lang="en-US" dirty="0"/>
              <a:t>You → Type PIN → System uses Scanner to read it.</a:t>
            </a:r>
          </a:p>
        </p:txBody>
      </p:sp>
      <p:pic>
        <p:nvPicPr>
          <p:cNvPr id="3076" name="Picture 4" descr="4+ Thousand Atm Machine Cartoon Royalty-Free Images, Stock Photos &amp;  Pictures | Shutterstock">
            <a:extLst>
              <a:ext uri="{FF2B5EF4-FFF2-40B4-BE49-F238E27FC236}">
                <a16:creationId xmlns:a16="http://schemas.microsoft.com/office/drawing/2014/main" id="{9DF00A98-C68B-8B15-5836-259612EC6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0" b="90000" l="10000" r="93167">
                        <a14:backgroundMark x1="38167" y1="32250" x2="38167" y2="32250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62" y="1524000"/>
            <a:ext cx="5622697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5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C303-A99A-6128-FC35-95B9C4C6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b="1" dirty="0"/>
              <a:t>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BB4C86-1238-69B1-AA26-2B2E9E2F12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5650" y="2192745"/>
            <a:ext cx="4864537" cy="358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fontAlgn="base"/>
            <a:r>
              <a:rPr lang="en-US" dirty="0"/>
              <a:t>Arithmetic Operators</a:t>
            </a:r>
          </a:p>
          <a:p>
            <a:pPr marL="0" lvl="0" fontAlgn="base"/>
            <a:r>
              <a:rPr lang="en-US" dirty="0"/>
              <a:t>Relational (Comparison) Operators</a:t>
            </a:r>
          </a:p>
          <a:p>
            <a:pPr marL="0" lvl="0" fontAlgn="base"/>
            <a:r>
              <a:rPr lang="en-US" dirty="0"/>
              <a:t>Logical Operators</a:t>
            </a:r>
          </a:p>
          <a:p>
            <a:pPr marL="0" lvl="0" fontAlgn="base"/>
            <a:r>
              <a:rPr lang="en-US" dirty="0"/>
              <a:t>Assignment Operators</a:t>
            </a:r>
          </a:p>
          <a:p>
            <a:pPr marL="0" lvl="0" fontAlgn="base"/>
            <a:r>
              <a:rPr lang="en-US" dirty="0"/>
              <a:t>Unary Operators</a:t>
            </a:r>
          </a:p>
          <a:p>
            <a:pPr marL="0" lvl="0" fontAlgn="base"/>
            <a:r>
              <a:rPr lang="en-US" dirty="0"/>
              <a:t>Ternary Operator</a:t>
            </a:r>
          </a:p>
          <a:p>
            <a:pPr marL="0" lvl="0" fontAlgn="base"/>
            <a:r>
              <a:rPr lang="en-US" dirty="0"/>
              <a:t>Bitwise Operators (Advanced)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83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4F19-8BC4-BA66-C148-E54B7019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16377"/>
          </a:xfrm>
        </p:spPr>
        <p:txBody>
          <a:bodyPr/>
          <a:lstStyle/>
          <a:p>
            <a:r>
              <a:rPr lang="en-US" b="1" dirty="0"/>
              <a:t>Arithmetic</a:t>
            </a:r>
            <a:r>
              <a:rPr lang="en-US" dirty="0"/>
              <a:t>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93C24-67EA-C094-FEB6-0C9A2609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89687"/>
            <a:ext cx="5397256" cy="2066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93108-C7F7-F525-D207-B15D8CCE8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4812" b="16700"/>
          <a:stretch>
            <a:fillRect/>
          </a:stretch>
        </p:blipFill>
        <p:spPr>
          <a:xfrm>
            <a:off x="7161890" y="2516637"/>
            <a:ext cx="4497907" cy="2412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89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4DB-7CE0-DEF1-143B-25879E1F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(Comparison)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C095E-FC06-CA41-4CF2-65948C95A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4936545" cy="2356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A6DAD-0C36-920A-FC14-544EE2406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43" y="2328945"/>
            <a:ext cx="4861981" cy="257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86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62B1-F7B1-C925-737D-38DC4A3D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04A57-67FA-AC4F-3A9D-2FF084A05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54" y="2033047"/>
            <a:ext cx="7163421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28100-B2E4-702A-4957-1A1825DBD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4282276"/>
            <a:ext cx="4465707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44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47F4-6272-7ADB-32EC-EDCDBA14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r>
              <a:rPr lang="en-US" dirty="0"/>
              <a:t>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BC1AD-2526-F166-42A4-A3BC9CA0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82" y="2704770"/>
            <a:ext cx="5088649" cy="250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FAACF-C5FA-4E1B-42E5-02E8E929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2"/>
          <a:stretch>
            <a:fillRect/>
          </a:stretch>
        </p:blipFill>
        <p:spPr>
          <a:xfrm>
            <a:off x="7252946" y="2132568"/>
            <a:ext cx="4250078" cy="3648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88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82CF-4D39-79C3-682C-0CD455C1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8322A-B7DA-1BDC-3418-2FF5BA097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4" y="2203968"/>
            <a:ext cx="8056086" cy="954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07436-E668-EBF6-4A57-4C677D17E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4" y="3584748"/>
            <a:ext cx="4831499" cy="159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696EEE-9090-5606-719B-18879E0135B5}"/>
              </a:ext>
            </a:extLst>
          </p:cNvPr>
          <p:cNvSpPr/>
          <p:nvPr/>
        </p:nvSpPr>
        <p:spPr>
          <a:xfrm>
            <a:off x="7506058" y="3584748"/>
            <a:ext cx="3770722" cy="1592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Explanation: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age &gt;= 18</a:t>
            </a:r>
            <a:r>
              <a:rPr lang="en-US" altLang="en-US" sz="1400" dirty="0">
                <a:solidFill>
                  <a:schemeClr val="bg1"/>
                </a:solidFill>
              </a:rPr>
              <a:t> → this is the condition.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"Adult"</a:t>
            </a:r>
            <a:r>
              <a:rPr lang="en-US" altLang="en-US" sz="1400" dirty="0">
                <a:solidFill>
                  <a:schemeClr val="bg1"/>
                </a:solidFill>
              </a:rPr>
              <a:t> → returned if the condition is true.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"Minor"</a:t>
            </a:r>
            <a:r>
              <a:rPr lang="en-US" altLang="en-US" sz="1400" dirty="0">
                <a:solidFill>
                  <a:schemeClr val="bg1"/>
                </a:solidFill>
              </a:rPr>
              <a:t> → returned if the condition is false.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80F-8428-9CD1-2817-B6B97A65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Unary</a:t>
            </a:r>
            <a:r>
              <a:rPr lang="en-US" dirty="0"/>
              <a:t>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DDB2E-FCE9-619B-BB2F-C15B2CD75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39" y="2485943"/>
            <a:ext cx="5274708" cy="2162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79284-B1E4-B2B7-5B86-86022E726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65" y="2426919"/>
            <a:ext cx="4598241" cy="22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144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EA36-A2EE-C9A8-3952-852CEF80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63A2EE-285C-FB4C-738A-6EFB5CE04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39" y="2936137"/>
            <a:ext cx="7621251" cy="252198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D51CB-9733-39B6-39CE-A8C2AB6D3FF2}"/>
              </a:ext>
            </a:extLst>
          </p:cNvPr>
          <p:cNvCxnSpPr>
            <a:cxnSpLocks/>
          </p:cNvCxnSpPr>
          <p:nvPr/>
        </p:nvCxnSpPr>
        <p:spPr>
          <a:xfrm>
            <a:off x="2328421" y="1562099"/>
            <a:ext cx="1083345" cy="2199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7A37D9-4E89-B964-7CF9-ED80B360111D}"/>
              </a:ext>
            </a:extLst>
          </p:cNvPr>
          <p:cNvCxnSpPr>
            <a:cxnSpLocks/>
          </p:cNvCxnSpPr>
          <p:nvPr/>
        </p:nvCxnSpPr>
        <p:spPr>
          <a:xfrm flipH="1">
            <a:off x="4247187" y="2149311"/>
            <a:ext cx="1663419" cy="1611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D9C02-8526-D45B-B321-34AC1CE9EBFA}"/>
              </a:ext>
            </a:extLst>
          </p:cNvPr>
          <p:cNvSpPr/>
          <p:nvPr/>
        </p:nvSpPr>
        <p:spPr>
          <a:xfrm>
            <a:off x="1838227" y="801278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b="1" dirty="0"/>
              <a:t>public</a:t>
            </a:r>
            <a:r>
              <a:rPr lang="en-US" altLang="en-US" sz="1400" dirty="0"/>
              <a:t> → This means anyone can access this class. It’s open to be used from anywhere.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791179-3C56-707B-5142-23656A3199EB}"/>
              </a:ext>
            </a:extLst>
          </p:cNvPr>
          <p:cNvSpPr/>
          <p:nvPr/>
        </p:nvSpPr>
        <p:spPr>
          <a:xfrm>
            <a:off x="5910606" y="1143472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class</a:t>
            </a:r>
            <a:r>
              <a:rPr lang="en-US" altLang="en-US" sz="1400" dirty="0"/>
              <a:t> → This is a blueprint or template for the program. Every Java program must be inside a class.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C8D54-935D-BF68-D450-37E5AB389473}"/>
              </a:ext>
            </a:extLst>
          </p:cNvPr>
          <p:cNvCxnSpPr>
            <a:cxnSpLocks/>
          </p:cNvCxnSpPr>
          <p:nvPr/>
        </p:nvCxnSpPr>
        <p:spPr>
          <a:xfrm flipH="1">
            <a:off x="5078896" y="2161568"/>
            <a:ext cx="4784683" cy="1599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B79BFFE-62E0-B143-58CC-2A079235B6B1}"/>
              </a:ext>
            </a:extLst>
          </p:cNvPr>
          <p:cNvSpPr/>
          <p:nvPr/>
        </p:nvSpPr>
        <p:spPr>
          <a:xfrm>
            <a:off x="9234703" y="1143472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HelloWorld → This is the name of the class. You can give any name, but it should match the file name </a:t>
            </a:r>
          </a:p>
        </p:txBody>
      </p:sp>
    </p:spTree>
    <p:extLst>
      <p:ext uri="{BB962C8B-B14F-4D97-AF65-F5344CB8AC3E}">
        <p14:creationId xmlns:p14="http://schemas.microsoft.com/office/powerpoint/2010/main" val="243688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AD04-631C-231A-CB88-2F18F2C9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Java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5351-DF2E-FB99-FDB5-2E598794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78843"/>
            <a:ext cx="6207961" cy="3124201"/>
          </a:xfrm>
        </p:spPr>
        <p:txBody>
          <a:bodyPr/>
          <a:lstStyle/>
          <a:p>
            <a:r>
              <a:rPr lang="en-US" dirty="0"/>
              <a:t>Java is a </a:t>
            </a:r>
            <a:r>
              <a:rPr lang="en-US" b="1" dirty="0"/>
              <a:t>high-level, object-oriented</a:t>
            </a:r>
            <a:r>
              <a:rPr lang="en-US" dirty="0"/>
              <a:t> programming language.</a:t>
            </a:r>
          </a:p>
          <a:p>
            <a:r>
              <a:rPr lang="en-US" b="1" dirty="0"/>
              <a:t>Popular for:</a:t>
            </a:r>
            <a:r>
              <a:rPr lang="en-US" dirty="0"/>
              <a:t> Android apps, web applications, enterprise systems.</a:t>
            </a:r>
          </a:p>
          <a:p>
            <a:r>
              <a:rPr lang="en-US" b="1" dirty="0"/>
              <a:t>Fun Fact:</a:t>
            </a:r>
            <a:r>
              <a:rPr lang="en-US" dirty="0"/>
              <a:t> Java’s motto is "Write Once, Run Anywhere".</a:t>
            </a:r>
          </a:p>
        </p:txBody>
      </p:sp>
      <p:pic>
        <p:nvPicPr>
          <p:cNvPr id="1027" name="Picture 3" descr="Java logo and symbol, meaning, history, PNG">
            <a:extLst>
              <a:ext uri="{FF2B5EF4-FFF2-40B4-BE49-F238E27FC236}">
                <a16:creationId xmlns:a16="http://schemas.microsoft.com/office/drawing/2014/main" id="{6C28C269-D4B0-BC70-1921-CCDC74C06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768" y="2693513"/>
            <a:ext cx="2353559" cy="147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D3F5EBA-2293-A9CA-3C2B-FA6C0E81E205}"/>
              </a:ext>
            </a:extLst>
          </p:cNvPr>
          <p:cNvSpPr/>
          <p:nvPr/>
        </p:nvSpPr>
        <p:spPr>
          <a:xfrm>
            <a:off x="7253925" y="4496586"/>
            <a:ext cx="3195686" cy="1470974"/>
          </a:xfrm>
          <a:prstGeom prst="cloudCallout">
            <a:avLst>
              <a:gd name="adj1" fmla="val 38861"/>
              <a:gd name="adj2" fmla="val -738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was originally called </a:t>
            </a:r>
            <a:r>
              <a:rPr lang="en-US" b="1" i="1" dirty="0"/>
              <a:t>Oak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07379-CECD-59FB-930A-794F1F4E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4684-530F-90ED-BAC0-57D0EDC4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B2979-6FF4-E21C-D2CF-EEF080EA8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15" y="1390142"/>
            <a:ext cx="5876499" cy="19446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77304-0795-93DF-FD4C-33D51CD70D54}"/>
              </a:ext>
            </a:extLst>
          </p:cNvPr>
          <p:cNvSpPr txBox="1"/>
          <p:nvPr/>
        </p:nvSpPr>
        <p:spPr>
          <a:xfrm>
            <a:off x="1484309" y="352324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C560D-DB90-F211-C9C4-AD650DB68CE2}"/>
              </a:ext>
            </a:extLst>
          </p:cNvPr>
          <p:cNvSpPr txBox="1"/>
          <p:nvPr/>
        </p:nvSpPr>
        <p:spPr>
          <a:xfrm>
            <a:off x="1569149" y="4021375"/>
            <a:ext cx="95544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public</a:t>
            </a:r>
            <a:r>
              <a:rPr lang="en-US" altLang="en-US" dirty="0"/>
              <a:t> → Again means anyone can run this method.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static</a:t>
            </a:r>
            <a:r>
              <a:rPr lang="en-US" altLang="en-US" dirty="0"/>
              <a:t> → This means it belongs to the class, not to an object. Java runs this method without creating any object.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void</a:t>
            </a:r>
            <a:r>
              <a:rPr lang="en-US" altLang="en-US" dirty="0"/>
              <a:t> → This means the method does not return anything (no result comes back).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main</a:t>
            </a:r>
            <a:r>
              <a:rPr lang="en-US" altLang="en-US" dirty="0"/>
              <a:t> → This is the name of the method that Java looks for to start running the program.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String[] </a:t>
            </a:r>
            <a:r>
              <a:rPr lang="en-US" altLang="en-US" b="1" dirty="0" err="1"/>
              <a:t>args</a:t>
            </a:r>
            <a:r>
              <a:rPr lang="en-US" altLang="en-US" b="1" dirty="0"/>
              <a:t> </a:t>
            </a:r>
            <a:r>
              <a:rPr lang="en-US" altLang="en-US" dirty="0"/>
              <a:t>→ This is used to take input from the user when running from the command line. Right now, we’re not using it, but it’s needed as part of the syntax.</a:t>
            </a:r>
          </a:p>
        </p:txBody>
      </p:sp>
    </p:spTree>
    <p:extLst>
      <p:ext uri="{BB962C8B-B14F-4D97-AF65-F5344CB8AC3E}">
        <p14:creationId xmlns:p14="http://schemas.microsoft.com/office/powerpoint/2010/main" val="53911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00E1C-FAD6-49D8-1818-9C3C37C54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B0B4-4FF7-4C22-8067-527576F2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D9E73-2B66-E63B-3A0D-612EC9FB4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15" y="1390142"/>
            <a:ext cx="5876499" cy="19446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D2ABFA-A59F-07CC-15B0-37E8E7CF4DD3}"/>
              </a:ext>
            </a:extLst>
          </p:cNvPr>
          <p:cNvSpPr txBox="1"/>
          <p:nvPr/>
        </p:nvSpPr>
        <p:spPr>
          <a:xfrm>
            <a:off x="1484309" y="352324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System.out.println</a:t>
            </a:r>
            <a:r>
              <a:rPr lang="en-US" b="1" dirty="0"/>
              <a:t>("Hello, World!")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A8D4B-97E3-06C0-7B7B-FE3B1FE060D8}"/>
              </a:ext>
            </a:extLst>
          </p:cNvPr>
          <p:cNvSpPr txBox="1"/>
          <p:nvPr/>
        </p:nvSpPr>
        <p:spPr>
          <a:xfrm>
            <a:off x="1569149" y="4021375"/>
            <a:ext cx="9554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System</a:t>
            </a:r>
            <a:r>
              <a:rPr lang="en-US" altLang="en-US" dirty="0"/>
              <a:t> → A built-in class in Java that has useful stuff like input/output.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out</a:t>
            </a:r>
            <a:r>
              <a:rPr lang="en-US" altLang="en-US" dirty="0"/>
              <a:t> → Refers to the output stream (like your screen).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/>
              <a:t>println</a:t>
            </a:r>
            <a:r>
              <a:rPr lang="en-US" altLang="en-US" dirty="0"/>
              <a:t> → Means "print the line" — it will show the text and move to the next line.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"Hello, World!" </a:t>
            </a:r>
            <a:r>
              <a:rPr lang="en-US" altLang="en-US" dirty="0"/>
              <a:t>→ This is the text that gets printed.</a:t>
            </a:r>
          </a:p>
        </p:txBody>
      </p:sp>
    </p:spTree>
    <p:extLst>
      <p:ext uri="{BB962C8B-B14F-4D97-AF65-F5344CB8AC3E}">
        <p14:creationId xmlns:p14="http://schemas.microsoft.com/office/powerpoint/2010/main" val="97053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8DB2-55D0-D1F3-D21A-FDEEF8C0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76A2-D8AF-B105-411D-357826DB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5658"/>
            <a:ext cx="10018713" cy="348870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keyword</a:t>
            </a:r>
            <a:r>
              <a:rPr lang="en-US" dirty="0"/>
              <a:t> in Java is a </a:t>
            </a:r>
            <a:r>
              <a:rPr lang="en-US" b="1" dirty="0"/>
              <a:t>special word</a:t>
            </a:r>
            <a:r>
              <a:rPr lang="en-US" dirty="0"/>
              <a:t> that Java already understands and has a </a:t>
            </a:r>
            <a:r>
              <a:rPr lang="en-US" b="1" dirty="0"/>
              <a:t>fixed meaning</a:t>
            </a:r>
            <a:r>
              <a:rPr lang="en-US" dirty="0"/>
              <a:t>.</a:t>
            </a:r>
          </a:p>
          <a:p>
            <a:r>
              <a:rPr lang="en-US" dirty="0"/>
              <a:t>You </a:t>
            </a:r>
            <a:r>
              <a:rPr lang="en-US" b="1" dirty="0"/>
              <a:t>cannot use these words</a:t>
            </a:r>
            <a:r>
              <a:rPr lang="en-US" dirty="0"/>
              <a:t> as names for your classes, variables, or methods because they are </a:t>
            </a:r>
            <a:r>
              <a:rPr lang="en-US" b="1" dirty="0"/>
              <a:t>reserved</a:t>
            </a:r>
            <a:r>
              <a:rPr lang="en-US" dirty="0"/>
              <a:t>.</a:t>
            </a:r>
          </a:p>
          <a:p>
            <a:r>
              <a:rPr lang="en-US" dirty="0"/>
              <a:t>Words in English like </a:t>
            </a:r>
            <a:r>
              <a:rPr lang="en-US" b="1" dirty="0"/>
              <a:t>"if"</a:t>
            </a:r>
            <a:r>
              <a:rPr lang="en-US" dirty="0"/>
              <a:t>, </a:t>
            </a:r>
            <a:r>
              <a:rPr lang="en-US" b="1" dirty="0"/>
              <a:t>"while"</a:t>
            </a:r>
            <a:r>
              <a:rPr lang="en-US" dirty="0"/>
              <a:t>, or </a:t>
            </a:r>
            <a:r>
              <a:rPr lang="en-US" b="1" dirty="0"/>
              <a:t>"return"</a:t>
            </a:r>
            <a:r>
              <a:rPr lang="en-US" dirty="0"/>
              <a:t> — Java knows what they mean and uses them to </a:t>
            </a:r>
            <a:r>
              <a:rPr lang="en-US" b="1" dirty="0"/>
              <a:t>perform specific actions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7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3A020-FBC2-61C4-35D3-C7AE296B0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9C81-7ACD-ECDA-B085-E68DFF7E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3E5E-C218-3FE8-B22C-EED4AA2E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5658"/>
            <a:ext cx="10018713" cy="3215327"/>
          </a:xfrm>
        </p:spPr>
        <p:txBody>
          <a:bodyPr>
            <a:normAutofit/>
          </a:bodyPr>
          <a:lstStyle/>
          <a:p>
            <a:r>
              <a:rPr lang="en-US" dirty="0"/>
              <a:t>Simple Example: </a:t>
            </a:r>
            <a:r>
              <a:rPr lang="en-US" b="1" dirty="0"/>
              <a:t>int</a:t>
            </a:r>
            <a:r>
              <a:rPr lang="en-US" dirty="0"/>
              <a:t> age = 25;</a:t>
            </a:r>
          </a:p>
          <a:p>
            <a:r>
              <a:rPr lang="en-US" altLang="en-US" b="1" dirty="0"/>
              <a:t>int</a:t>
            </a:r>
            <a:r>
              <a:rPr lang="en-US" altLang="en-US" dirty="0"/>
              <a:t> is a keyword → It tells Java: “This is a number type.”</a:t>
            </a:r>
          </a:p>
          <a:p>
            <a:r>
              <a:rPr lang="en-US" altLang="en-US" dirty="0"/>
              <a:t>You cannot name a variable as int, because it's already taken.</a:t>
            </a:r>
          </a:p>
          <a:p>
            <a:r>
              <a:rPr lang="en-US" dirty="0"/>
              <a:t>You </a:t>
            </a:r>
            <a:r>
              <a:rPr lang="en-US" b="1" dirty="0"/>
              <a:t>can’t use keywords</a:t>
            </a:r>
            <a:r>
              <a:rPr lang="en-US" dirty="0"/>
              <a:t> as variable or method names.</a:t>
            </a:r>
            <a:endParaRPr lang="en-US" altLang="en-US" dirty="0"/>
          </a:p>
          <a:p>
            <a:pPr lvl="1"/>
            <a:r>
              <a:rPr lang="en-US" altLang="en-US" dirty="0"/>
              <a:t>int return = 5;  // ❌ Error: 'return' is a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4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AC245-2AE9-50EF-48BD-3F8ACC4C8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D4C7-B6BE-68EF-B346-96462110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DDB003-C744-1B77-B102-064988B2F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432695"/>
              </p:ext>
            </p:extLst>
          </p:nvPr>
        </p:nvGraphicFramePr>
        <p:xfrm>
          <a:off x="1484312" y="2242794"/>
          <a:ext cx="100187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>
                  <a:extLst>
                    <a:ext uri="{9D8B030D-6E8A-4147-A177-3AD203B41FA5}">
                      <a16:colId xmlns:a16="http://schemas.microsoft.com/office/drawing/2014/main" val="985094361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60280976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05191120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08979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Keywords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12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abstract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break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1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77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const*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53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2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goto*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99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instanceof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32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88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39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D93-44A3-87B7-1208-3C5968C9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712D-C1E2-5DEF-0700-FDFCFE23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18780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conditional statement</a:t>
            </a:r>
            <a:r>
              <a:rPr lang="en-US" dirty="0"/>
              <a:t> is like </a:t>
            </a:r>
            <a:r>
              <a:rPr lang="en-US" b="1" dirty="0"/>
              <a:t>asking a question</a:t>
            </a:r>
            <a:r>
              <a:rPr lang="en-US" dirty="0"/>
              <a:t> or making a </a:t>
            </a:r>
            <a:r>
              <a:rPr lang="en-US" b="1" dirty="0"/>
              <a:t>decision</a:t>
            </a:r>
            <a:r>
              <a:rPr lang="en-US" dirty="0"/>
              <a:t> in your program.</a:t>
            </a:r>
          </a:p>
          <a:p>
            <a:r>
              <a:rPr lang="en-US" dirty="0"/>
              <a:t>It lets the computer choose </a:t>
            </a:r>
            <a:r>
              <a:rPr lang="en-US" b="1" dirty="0"/>
              <a:t>what to do based on a condition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1F5D6-B760-0C9E-6690-0CE28C68D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2344-F1B7-0B95-9663-396563D4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6DAABD-7721-D39E-65DA-13913BCD9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321" y="2069066"/>
            <a:ext cx="14950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AADEAC-3333-6307-0B68-D8C3BB5CD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912B91-4B90-4E0E-CC49-EBE4C509FC50}"/>
              </a:ext>
            </a:extLst>
          </p:cNvPr>
          <p:cNvSpPr txBox="1"/>
          <p:nvPr/>
        </p:nvSpPr>
        <p:spPr>
          <a:xfrm>
            <a:off x="1484311" y="4840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“If age is 18 or more, then print ‘You can vote!’”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02640-79AB-BFFC-4DCF-6D00A2BA77B6}"/>
              </a:ext>
            </a:extLst>
          </p:cNvPr>
          <p:cNvSpPr txBox="1"/>
          <p:nvPr/>
        </p:nvSpPr>
        <p:spPr>
          <a:xfrm>
            <a:off x="7924418" y="3304890"/>
            <a:ext cx="4117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61471-90FF-767E-5291-80FFAB867A6E}"/>
              </a:ext>
            </a:extLst>
          </p:cNvPr>
          <p:cNvSpPr txBox="1"/>
          <p:nvPr/>
        </p:nvSpPr>
        <p:spPr>
          <a:xfrm>
            <a:off x="1484311" y="5210251"/>
            <a:ext cx="6839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Use it when you want to do something only if a condition is true.</a:t>
            </a:r>
            <a:endParaRPr lang="en-US" sz="1600" dirty="0"/>
          </a:p>
          <a:p>
            <a:r>
              <a:rPr lang="en-US" sz="1600" dirty="0"/>
              <a:t>Think: “</a:t>
            </a:r>
            <a:r>
              <a:rPr lang="en-US" sz="1600" b="1" dirty="0"/>
              <a:t>If this happens, then do this.</a:t>
            </a:r>
            <a:r>
              <a:rPr lang="en-U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775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84B7-91F5-787F-4F0F-220D480A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7391-DB32-BEE4-EE7C-C7542E6D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7471B3-96C5-9E70-614A-A5745CD01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731" y="2063247"/>
            <a:ext cx="2096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b="1" dirty="0"/>
              <a:t>– else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Statement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4AE0FC-D710-75C1-E506-3CEE526C6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70EA6-00EC-4659-E261-EDF478992EDB}"/>
              </a:ext>
            </a:extLst>
          </p:cNvPr>
          <p:cNvSpPr txBox="1"/>
          <p:nvPr/>
        </p:nvSpPr>
        <p:spPr>
          <a:xfrm>
            <a:off x="1484310" y="475801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Either one of the two blocks will run.</a:t>
            </a:r>
          </a:p>
          <a:p>
            <a:r>
              <a:rPr lang="en-US" dirty="0"/>
              <a:t>“If age is 18 or more, print true block; else, print false block.”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3CE19-FE9A-14EA-2128-7868CA703C91}"/>
              </a:ext>
            </a:extLst>
          </p:cNvPr>
          <p:cNvSpPr txBox="1"/>
          <p:nvPr/>
        </p:nvSpPr>
        <p:spPr>
          <a:xfrm>
            <a:off x="7975942" y="3408826"/>
            <a:ext cx="4117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  <a:p>
            <a:r>
              <a:rPr lang="en-US" b="1" dirty="0"/>
              <a:t>Else</a:t>
            </a:r>
            <a:r>
              <a:rPr lang="en-US" dirty="0"/>
              <a:t> block executes false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D796A-738D-42B8-06F5-768613FEF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438398"/>
            <a:ext cx="6342117" cy="2310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9BB90-E1D9-DED6-DB8C-1C6A5F91E84B}"/>
              </a:ext>
            </a:extLst>
          </p:cNvPr>
          <p:cNvSpPr txBox="1"/>
          <p:nvPr/>
        </p:nvSpPr>
        <p:spPr>
          <a:xfrm>
            <a:off x="1486854" y="5413765"/>
            <a:ext cx="854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 it when you have two choices — do one thing if true, or something else if false.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this happens, do this. Else, do that.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763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29D3B-CF4B-8A12-A515-8F3D1283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8D3-DEC2-EACF-7122-26082269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1FDAF7-9304-1FB8-D789-1C5542D7F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05" y="2069065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 if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ladder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27824F-8B74-6D9A-EFAA-8EBB5C198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BF6125-BEA2-8CE1-04AE-8EB33C767687}"/>
              </a:ext>
            </a:extLst>
          </p:cNvPr>
          <p:cNvSpPr txBox="1"/>
          <p:nvPr/>
        </p:nvSpPr>
        <p:spPr>
          <a:xfrm>
            <a:off x="1484311" y="4840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“Check each condition step-by-step. Only one will run.”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56B93-0A15-7835-75A2-93D652613052}"/>
              </a:ext>
            </a:extLst>
          </p:cNvPr>
          <p:cNvSpPr txBox="1"/>
          <p:nvPr/>
        </p:nvSpPr>
        <p:spPr>
          <a:xfrm>
            <a:off x="7975942" y="3408826"/>
            <a:ext cx="4117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  <a:p>
            <a:r>
              <a:rPr lang="en-US" b="1" dirty="0"/>
              <a:t>Else</a:t>
            </a:r>
            <a:r>
              <a:rPr lang="en-US" dirty="0"/>
              <a:t> block executes false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2CE03-CB11-3180-BD90-F5E938EFA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438398"/>
            <a:ext cx="6342117" cy="2310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E5185-9675-4110-DD08-072A630B3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8" y="2438397"/>
            <a:ext cx="6342117" cy="2310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601EB2-A99F-BCBD-6108-A3ABEC02D8AC}"/>
              </a:ext>
            </a:extLst>
          </p:cNvPr>
          <p:cNvSpPr txBox="1"/>
          <p:nvPr/>
        </p:nvSpPr>
        <p:spPr>
          <a:xfrm>
            <a:off x="1557780" y="5302584"/>
            <a:ext cx="7642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 it when you have many conditions to check one by one.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this, do this. Else if that, do that. Else, do something else.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587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A8B8F-88FD-69CA-F707-D6D61519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900D-137B-BFED-8415-1D9EB990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80F734-33B5-0156-979D-9A476A285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31" y="2069065"/>
            <a:ext cx="1544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Case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C174F-5EE6-9D17-3112-599F670AC2FD}"/>
              </a:ext>
            </a:extLst>
          </p:cNvPr>
          <p:cNvSpPr txBox="1"/>
          <p:nvPr/>
        </p:nvSpPr>
        <p:spPr>
          <a:xfrm>
            <a:off x="5547264" y="362953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 case will take one input and check all cases, if the input does not match to any cases, it will print the default message.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2FBC3B-DE7B-D87E-9697-4922A694BD1F}"/>
              </a:ext>
            </a:extLst>
          </p:cNvPr>
          <p:cNvSpPr txBox="1"/>
          <p:nvPr/>
        </p:nvSpPr>
        <p:spPr>
          <a:xfrm>
            <a:off x="5547264" y="2522021"/>
            <a:ext cx="5474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it when you have one variable and many fixed values to check.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it is this case, do that.</a:t>
            </a:r>
            <a:r>
              <a:rPr lang="en-US" dirty="0"/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5BCAE2-93A2-2444-3A90-D2E8CFE9B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62"/>
          <a:stretch>
            <a:fillRect/>
          </a:stretch>
        </p:blipFill>
        <p:spPr>
          <a:xfrm>
            <a:off x="1569382" y="2438397"/>
            <a:ext cx="3813323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5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DAE-3670-2AFC-C908-A950A93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</a:t>
            </a:r>
            <a:r>
              <a:rPr lang="en-US" b="1" dirty="0"/>
              <a:t>Java</a:t>
            </a:r>
            <a:r>
              <a:rPr lang="en-US" dirty="0"/>
              <a:t> in 2025?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8D3AA6-960E-3CE9-1F42-FCB377D27B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336393"/>
            <a:ext cx="1028034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✅ Still one of the most used languages in the world (used by millions of developers).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📱 Used to build Android apps, which dominate the mobile market.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🏢 Preferred by big companies for enterprise software (e.g., banks, insurance, e-commerce).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🌐 Runs on any platform – “Write Once, Run Anywhere” (Windows, Mac, Linux).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💼 High demand for Java developers in job markets across the globe.</a:t>
            </a:r>
          </a:p>
        </p:txBody>
      </p:sp>
    </p:spTree>
    <p:extLst>
      <p:ext uri="{BB962C8B-B14F-4D97-AF65-F5344CB8AC3E}">
        <p14:creationId xmlns:p14="http://schemas.microsoft.com/office/powerpoint/2010/main" val="1740056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026D-CDB9-4D8A-7232-21FEFCBF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Loops</a:t>
            </a:r>
            <a:r>
              <a:rPr lang="en-US" dirty="0"/>
              <a:t> – Repeat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CB32-D21E-7119-DEF3-80B840D1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72513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is used to execute a block of code </a:t>
            </a:r>
            <a:r>
              <a:rPr lang="en-US" b="1" dirty="0"/>
              <a:t>multiple times</a:t>
            </a:r>
            <a:r>
              <a:rPr lang="en-US" dirty="0"/>
              <a:t> based on a condition.</a:t>
            </a:r>
          </a:p>
          <a:p>
            <a:r>
              <a:rPr lang="en-US" dirty="0"/>
              <a:t>A loop helps you </a:t>
            </a:r>
            <a:r>
              <a:rPr lang="en-US" b="1" dirty="0"/>
              <a:t>do something again and again</a:t>
            </a:r>
            <a:r>
              <a:rPr lang="en-US" dirty="0"/>
              <a:t> automatically in your program until a specific condition is met.</a:t>
            </a:r>
          </a:p>
          <a:p>
            <a:r>
              <a:rPr lang="en-US" dirty="0"/>
              <a:t>If you want to print "Hello" 5 times without writing the same line 5 times, you use a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03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ECC9-F887-29EB-ED45-9ED326AD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1443"/>
          </a:xfrm>
        </p:spPr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55FD26-C6C2-A007-5651-402B3F034C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993070"/>
            <a:ext cx="10018713" cy="135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A for loop runs a set of instructions again and again until a given condition is false. 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It is best when the number of repetitions is known.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12B84-79D9-6335-5C56-0F33E1053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87" y="3513792"/>
            <a:ext cx="6563360" cy="1111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6574B5D-30CC-2B39-C4CB-37603C707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880" y="4847306"/>
            <a:ext cx="1001871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initialization – starting point (e.g., 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1)</a:t>
            </a:r>
          </a:p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condition – the loop continues while this is true (e.g.,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&lt;= 5)</a:t>
            </a:r>
          </a:p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update – changes the value in each loop (e.g.,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</p:txBody>
      </p:sp>
    </p:spTree>
    <p:extLst>
      <p:ext uri="{BB962C8B-B14F-4D97-AF65-F5344CB8AC3E}">
        <p14:creationId xmlns:p14="http://schemas.microsoft.com/office/powerpoint/2010/main" val="901792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69D0-A28B-79F7-9B42-B7E0D8E9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9851"/>
          </a:xfrm>
        </p:spPr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264A4-5877-073B-3EBB-D8DDF791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40" y="2003376"/>
            <a:ext cx="6320837" cy="164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5491A-E1A7-2B97-2B28-ED600D26C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40" y="3755975"/>
            <a:ext cx="5098222" cy="1790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42787-187C-805D-BD31-5AF2C7F9C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334" y="2003376"/>
            <a:ext cx="2710690" cy="4066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24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19C9-985E-8A88-7F51-605099EF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4EBB03-C1CE-14C2-35A4-09A6008921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926612"/>
            <a:ext cx="100187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A while loop in Java is used to repeat a block of code as long as a given condition is true.</a:t>
            </a:r>
            <a:br>
              <a:rPr lang="en-US" altLang="en-US" dirty="0"/>
            </a:br>
            <a:r>
              <a:rPr lang="en-US" altLang="en-US" dirty="0"/>
              <a:t>It checks the condition before each execution, so it might run zero or more times.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an entry-controlled loop.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used when the condition is important.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If the condition is </a:t>
            </a:r>
            <a:r>
              <a:rPr lang="en-US" b="1" dirty="0"/>
              <a:t>false at the beginning</a:t>
            </a:r>
            <a:r>
              <a:rPr lang="en-US" dirty="0"/>
              <a:t>, the loop won’t run at all.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508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7D0D-C1D4-E241-1608-86312E71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78215-266A-A3C7-10B5-39236D67F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2269955"/>
            <a:ext cx="4632646" cy="947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2C38E-8CCB-7DFA-668E-56015472F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3429000"/>
            <a:ext cx="4328535" cy="1150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196B9-07E8-35FA-F1A5-20636D75E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4790958"/>
            <a:ext cx="3711262" cy="121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320F934-3951-7AB7-AF9D-C66D7CDE1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657" y="3402540"/>
            <a:ext cx="50118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Imagine you're filling bottles with water until the tank is empty.</a:t>
            </a:r>
            <a:br>
              <a:rPr lang="en-US" altLang="en-US" dirty="0"/>
            </a:br>
            <a:r>
              <a:rPr lang="en-US" altLang="en-US" dirty="0"/>
              <a:t>You don’t know how many bottles you'll fill — so a while loop fits this case. </a:t>
            </a:r>
          </a:p>
        </p:txBody>
      </p:sp>
    </p:spTree>
    <p:extLst>
      <p:ext uri="{BB962C8B-B14F-4D97-AF65-F5344CB8AC3E}">
        <p14:creationId xmlns:p14="http://schemas.microsoft.com/office/powerpoint/2010/main" val="2525460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F909-07AE-0B7C-7701-301C1B55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24023"/>
          </a:xfrm>
        </p:spPr>
        <p:txBody>
          <a:bodyPr/>
          <a:lstStyle/>
          <a:p>
            <a:r>
              <a:rPr lang="en-US" b="1" dirty="0"/>
              <a:t>do-while</a:t>
            </a:r>
            <a:r>
              <a:rPr lang="en-US" dirty="0"/>
              <a:t>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E130DF-AD5E-58FF-EF62-090486706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7888" y="2021113"/>
            <a:ext cx="973155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A do-while loop runs the code first, then checks the condition. So, it always runs at least one time, even if the condition is false.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an exit-controlled loop.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used when the data is important.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13A30-32D2-45CF-09A8-880A6CA7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62" y="3960105"/>
            <a:ext cx="7507610" cy="1553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0721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E23F-B1E8-F84A-7BF5-E16CDF66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</a:t>
            </a:r>
            <a:r>
              <a:rPr lang="en-US" dirty="0"/>
              <a:t> Loop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ADFC17-5176-E41A-4D5C-6A3F2C167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198996"/>
            <a:ext cx="6195951" cy="1620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E94DFC-45CC-8FEC-6F44-B749CD3F7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4050946"/>
            <a:ext cx="4813663" cy="1489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297D5D81-1276-DB1D-37AB-DAD0E4EF7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040" y="4195518"/>
            <a:ext cx="49192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You try a new dish at least once, and then continue eating only if you like it.</a:t>
            </a:r>
            <a:br>
              <a:rPr lang="en-US" altLang="en-US" dirty="0"/>
            </a:br>
            <a:r>
              <a:rPr lang="en-US" altLang="en-US" dirty="0"/>
              <a:t>Even if you dislike it, you already tried it — just like do-while. </a:t>
            </a:r>
          </a:p>
        </p:txBody>
      </p:sp>
    </p:spTree>
    <p:extLst>
      <p:ext uri="{BB962C8B-B14F-4D97-AF65-F5344CB8AC3E}">
        <p14:creationId xmlns:p14="http://schemas.microsoft.com/office/powerpoint/2010/main" val="201725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A6CE-1312-AA68-BA0C-4381EA00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b="1" dirty="0"/>
              <a:t>Array</a:t>
            </a:r>
            <a:r>
              <a:rPr lang="en-US" dirty="0"/>
              <a:t> in Java?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1290BD-82D8-D53B-81E4-31F048C85C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0129" y="2930842"/>
            <a:ext cx="523022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/>
              <a:t>An array is a collection of similar data items stored at contiguous (side-by-side) memory locations.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/>
          </a:p>
        </p:txBody>
      </p:sp>
      <p:pic>
        <p:nvPicPr>
          <p:cNvPr id="1027" name="Picture 3" descr="Creating Arrays in Your Programs - Dev.java">
            <a:extLst>
              <a:ext uri="{FF2B5EF4-FFF2-40B4-BE49-F238E27FC236}">
                <a16:creationId xmlns:a16="http://schemas.microsoft.com/office/drawing/2014/main" id="{D6FE1C46-3FA1-3098-B1DB-BA719B0E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171" y="2647369"/>
            <a:ext cx="4532671" cy="1890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80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ows Lockers Vectors - Download Free High-Quality Vectors from Freepik |  Freepik">
            <a:extLst>
              <a:ext uri="{FF2B5EF4-FFF2-40B4-BE49-F238E27FC236}">
                <a16:creationId xmlns:a16="http://schemas.microsoft.com/office/drawing/2014/main" id="{B4FDE3BC-25DC-5BA3-A1D4-127031876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8"/>
          <a:stretch>
            <a:fillRect/>
          </a:stretch>
        </p:blipFill>
        <p:spPr bwMode="auto">
          <a:xfrm>
            <a:off x="6096000" y="2119489"/>
            <a:ext cx="5362882" cy="2619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81490A-8732-4F73-53B0-4A2272EA7BF4}"/>
              </a:ext>
            </a:extLst>
          </p:cNvPr>
          <p:cNvSpPr txBox="1"/>
          <p:nvPr/>
        </p:nvSpPr>
        <p:spPr>
          <a:xfrm>
            <a:off x="1474840" y="2967335"/>
            <a:ext cx="4414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/>
              <a:t>Think of it like a row of lockers. Each locker (box) holds a value, and you can access it using its number (index).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A2714-DACA-02EA-9894-C52E11BCA835}"/>
              </a:ext>
            </a:extLst>
          </p:cNvPr>
          <p:cNvSpPr txBox="1"/>
          <p:nvPr/>
        </p:nvSpPr>
        <p:spPr>
          <a:xfrm>
            <a:off x="3048000" y="8772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What is an </a:t>
            </a:r>
            <a:r>
              <a:rPr lang="en-US" sz="3600" b="1" dirty="0"/>
              <a:t>Array</a:t>
            </a:r>
            <a:r>
              <a:rPr lang="en-US" sz="3600" dirty="0"/>
              <a:t> in Java?</a:t>
            </a:r>
          </a:p>
        </p:txBody>
      </p:sp>
    </p:spTree>
    <p:extLst>
      <p:ext uri="{BB962C8B-B14F-4D97-AF65-F5344CB8AC3E}">
        <p14:creationId xmlns:p14="http://schemas.microsoft.com/office/powerpoint/2010/main" val="3166855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02CDE-1B2F-117F-45DB-92F9ADBEB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CB7893-CFC0-60FF-9E90-F54E4EE8733C}"/>
              </a:ext>
            </a:extLst>
          </p:cNvPr>
          <p:cNvSpPr txBox="1"/>
          <p:nvPr/>
        </p:nvSpPr>
        <p:spPr>
          <a:xfrm>
            <a:off x="1474839" y="2119489"/>
            <a:ext cx="4414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 store </a:t>
            </a:r>
            <a:r>
              <a:rPr lang="en-US" b="1" dirty="0"/>
              <a:t>multiple values</a:t>
            </a:r>
            <a:r>
              <a:rPr lang="en-US" dirty="0"/>
              <a:t> of the </a:t>
            </a:r>
            <a:r>
              <a:rPr lang="en-US" b="1" dirty="0"/>
              <a:t>same type</a:t>
            </a:r>
            <a:r>
              <a:rPr lang="en-US" dirty="0"/>
              <a:t> (e.g., all integers or all strings)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Instead of writing:</a:t>
            </a:r>
            <a:endParaRPr lang="en-US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A2E81-ADDF-E5F9-D7D6-C5715C8688C6}"/>
              </a:ext>
            </a:extLst>
          </p:cNvPr>
          <p:cNvSpPr txBox="1"/>
          <p:nvPr/>
        </p:nvSpPr>
        <p:spPr>
          <a:xfrm>
            <a:off x="3048000" y="8772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Why Use </a:t>
            </a:r>
            <a:r>
              <a:rPr lang="en-US" sz="3600" b="1" dirty="0"/>
              <a:t>Arrays</a:t>
            </a:r>
            <a:r>
              <a:rPr lang="en-US" sz="360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0E0D4-72A4-86F0-3A8F-1E808803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9" y="3065353"/>
            <a:ext cx="3536455" cy="674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D5947-EDB9-B1A2-A52C-DD9920BFC9E0}"/>
              </a:ext>
            </a:extLst>
          </p:cNvPr>
          <p:cNvSpPr txBox="1"/>
          <p:nvPr/>
        </p:nvSpPr>
        <p:spPr>
          <a:xfrm>
            <a:off x="1474839" y="3815182"/>
            <a:ext cx="4414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You can just write:</a:t>
            </a:r>
            <a:endParaRPr lang="en-US" alt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92F73-F474-94C8-8D97-A0D56C652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9" y="4260078"/>
            <a:ext cx="4144947" cy="646330"/>
          </a:xfrm>
          <a:prstGeom prst="rect">
            <a:avLst/>
          </a:prstGeom>
        </p:spPr>
      </p:pic>
      <p:pic>
        <p:nvPicPr>
          <p:cNvPr id="3074" name="Picture 2" descr="What are Arrays in Java? - UseMyNotes">
            <a:extLst>
              <a:ext uri="{FF2B5EF4-FFF2-40B4-BE49-F238E27FC236}">
                <a16:creationId xmlns:a16="http://schemas.microsoft.com/office/drawing/2014/main" id="{E569366A-0CE5-6B60-92B4-A392FB1CB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58" y="1970920"/>
            <a:ext cx="4414684" cy="3228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804AFB-3EB3-BF75-D0D9-8DFE20C7366E}"/>
              </a:ext>
            </a:extLst>
          </p:cNvPr>
          <p:cNvSpPr txBox="1"/>
          <p:nvPr/>
        </p:nvSpPr>
        <p:spPr>
          <a:xfrm>
            <a:off x="1744983" y="5198990"/>
            <a:ext cx="4414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/>
              <a:t>Int num [] = {2,6,3,9,7,0}</a:t>
            </a:r>
          </a:p>
        </p:txBody>
      </p:sp>
    </p:spTree>
    <p:extLst>
      <p:ext uri="{BB962C8B-B14F-4D97-AF65-F5344CB8AC3E}">
        <p14:creationId xmlns:p14="http://schemas.microsoft.com/office/powerpoint/2010/main" val="220098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A9A2-4115-DF83-0813-0032BDEC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5389-B3AF-D7F4-1EC9-482228769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59509"/>
            <a:ext cx="10018713" cy="3124201"/>
          </a:xfrm>
        </p:spPr>
        <p:txBody>
          <a:bodyPr/>
          <a:lstStyle/>
          <a:p>
            <a:r>
              <a:rPr lang="en-US" dirty="0"/>
              <a:t>Syntax = set of rules to write Java code.</a:t>
            </a:r>
          </a:p>
          <a:p>
            <a:r>
              <a:rPr lang="en-US" dirty="0"/>
              <a:t>Every Java Program must have a </a:t>
            </a:r>
            <a:r>
              <a:rPr lang="en-US" b="1" dirty="0"/>
              <a:t>main() </a:t>
            </a:r>
            <a:r>
              <a:rPr lang="en-US" dirty="0"/>
              <a:t>method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BDDFC-0CF9-3CD9-0C64-C97D04934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39" y="3127343"/>
            <a:ext cx="5703123" cy="2296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007A2-2FDE-74CD-7BA3-8E114B8689CE}"/>
              </a:ext>
            </a:extLst>
          </p:cNvPr>
          <p:cNvSpPr txBox="1"/>
          <p:nvPr/>
        </p:nvSpPr>
        <p:spPr>
          <a:xfrm>
            <a:off x="1720437" y="5572753"/>
            <a:ext cx="9539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Real-life analogy:</a:t>
            </a:r>
            <a:r>
              <a:rPr lang="en-US" dirty="0"/>
              <a:t> Like grammar in English – syntax ensures code is understood by the computer.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28589177-1812-7449-9528-D57B0C3A5007}"/>
              </a:ext>
            </a:extLst>
          </p:cNvPr>
          <p:cNvSpPr/>
          <p:nvPr/>
        </p:nvSpPr>
        <p:spPr>
          <a:xfrm>
            <a:off x="8399282" y="642592"/>
            <a:ext cx="3469064" cy="2033834"/>
          </a:xfrm>
          <a:prstGeom prst="cloudCallout">
            <a:avLst>
              <a:gd name="adj1" fmla="val -21920"/>
              <a:gd name="adj2" fmla="val 689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coder starts from ‘Hello, World!’ — so keep practicing and stay curious.</a:t>
            </a:r>
          </a:p>
        </p:txBody>
      </p:sp>
    </p:spTree>
    <p:extLst>
      <p:ext uri="{BB962C8B-B14F-4D97-AF65-F5344CB8AC3E}">
        <p14:creationId xmlns:p14="http://schemas.microsoft.com/office/powerpoint/2010/main" val="33551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E1B3-2D79-8F35-B768-1E6B932F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b="1" dirty="0"/>
              <a:t>Arrays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156F-8D45-D3AC-EB52-20EBD1C2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80037"/>
            <a:ext cx="5717768" cy="1752599"/>
          </a:xfrm>
        </p:spPr>
        <p:txBody>
          <a:bodyPr/>
          <a:lstStyle/>
          <a:p>
            <a:r>
              <a:rPr lang="en-US" b="1" dirty="0"/>
              <a:t>1D Array</a:t>
            </a:r>
            <a:r>
              <a:rPr lang="en-US" dirty="0"/>
              <a:t> – Like a list of items</a:t>
            </a:r>
          </a:p>
          <a:p>
            <a:r>
              <a:rPr lang="en-US" b="1" dirty="0"/>
              <a:t>2D Array</a:t>
            </a:r>
            <a:r>
              <a:rPr lang="en-US" dirty="0"/>
              <a:t> – Like a table (rows and columns)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5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284E-2D4D-2EB9-474A-9EEE6F2A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</a:t>
            </a:r>
          </a:p>
        </p:txBody>
      </p:sp>
      <p:pic>
        <p:nvPicPr>
          <p:cNvPr id="4098" name="Picture 2" descr="One Dimensional Array In Java | Operations &amp; More (+Examples) // Unstop">
            <a:extLst>
              <a:ext uri="{FF2B5EF4-FFF2-40B4-BE49-F238E27FC236}">
                <a16:creationId xmlns:a16="http://schemas.microsoft.com/office/drawing/2014/main" id="{19833918-F23C-A13D-FAAD-7B864794B8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8"/>
          <a:stretch>
            <a:fillRect/>
          </a:stretch>
        </p:blipFill>
        <p:spPr bwMode="auto">
          <a:xfrm>
            <a:off x="6872140" y="2552830"/>
            <a:ext cx="4562092" cy="2660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37E6E9-3FDB-21DC-4EF1-F9EFB8D159AB}"/>
              </a:ext>
            </a:extLst>
          </p:cNvPr>
          <p:cNvSpPr txBox="1"/>
          <p:nvPr/>
        </p:nvSpPr>
        <p:spPr>
          <a:xfrm>
            <a:off x="1612940" y="3082813"/>
            <a:ext cx="4880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+mj-lt"/>
              </a:rPr>
              <a:t>One of the most commonly used types of arrays is the one-dimensional array. It represents a simple list of elements where each item can be accessed using a single index.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614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2098D-B809-7377-E691-0ECE69543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C8F6-CC9B-00D1-05CC-522420FA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900D0-C7A7-EA44-A7E8-BF0A97A0EC68}"/>
              </a:ext>
            </a:extLst>
          </p:cNvPr>
          <p:cNvSpPr txBox="1"/>
          <p:nvPr/>
        </p:nvSpPr>
        <p:spPr>
          <a:xfrm>
            <a:off x="1744916" y="2274838"/>
            <a:ext cx="47878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to Declare an Array</a:t>
            </a:r>
            <a:endParaRPr lang="en-US" b="1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int[] numbers;  // Recommended way</a:t>
            </a:r>
          </a:p>
          <a:p>
            <a:r>
              <a:rPr lang="en-US" dirty="0">
                <a:latin typeface="+mj-lt"/>
              </a:rPr>
              <a:t>// or</a:t>
            </a:r>
          </a:p>
          <a:p>
            <a:r>
              <a:rPr lang="en-US" dirty="0">
                <a:latin typeface="+mj-lt"/>
              </a:rPr>
              <a:t>int numbers[];</a:t>
            </a:r>
            <a:r>
              <a:rPr lang="en-US" dirty="0"/>
              <a:t> 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How to Create an Array</a:t>
            </a:r>
          </a:p>
          <a:p>
            <a:r>
              <a:rPr lang="en-US" dirty="0">
                <a:latin typeface="+mj-lt"/>
              </a:rPr>
              <a:t>numbers = new int[5];  // Creates array of size 5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How to Initialize an Array</a:t>
            </a:r>
          </a:p>
          <a:p>
            <a:r>
              <a:rPr lang="en-US" dirty="0">
                <a:latin typeface="+mj-lt"/>
              </a:rPr>
              <a:t>int[] numbers = {10, 20, 30, 40, 50};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2E727-64C9-291B-9B72-70F37D1F8AA9}"/>
              </a:ext>
            </a:extLst>
          </p:cNvPr>
          <p:cNvSpPr txBox="1"/>
          <p:nvPr/>
        </p:nvSpPr>
        <p:spPr>
          <a:xfrm>
            <a:off x="6532775" y="2274838"/>
            <a:ext cx="54392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Access Elements in an Array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(numbers[0]);  // Output: 10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Update Elements in an Array</a:t>
            </a:r>
          </a:p>
          <a:p>
            <a:r>
              <a:rPr lang="en-US" dirty="0">
                <a:latin typeface="+mj-lt"/>
              </a:rPr>
              <a:t>numbers[2] = 100;  // Changes the 3rd element to 100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Length of Array</a:t>
            </a:r>
          </a:p>
          <a:p>
            <a:r>
              <a:rPr lang="en-US" dirty="0">
                <a:latin typeface="+mj-lt"/>
              </a:rPr>
              <a:t>int[] numbers = {10, 20, 30, 40, 50};</a:t>
            </a:r>
          </a:p>
          <a:p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numbers.length</a:t>
            </a:r>
            <a:r>
              <a:rPr lang="en-US" dirty="0">
                <a:latin typeface="+mj-lt"/>
              </a:rPr>
              <a:t>);  // Output: 5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Loop Through an Array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for (int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&lt; </a:t>
            </a:r>
            <a:r>
              <a:rPr lang="en-US" dirty="0" err="1">
                <a:latin typeface="+mj-lt"/>
              </a:rPr>
              <a:t>numbers.length</a:t>
            </a:r>
            <a:r>
              <a:rPr lang="en-US" dirty="0">
                <a:latin typeface="+mj-lt"/>
              </a:rPr>
              <a:t>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++) {</a:t>
            </a:r>
          </a:p>
          <a:p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(numbers[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]);</a:t>
            </a:r>
          </a:p>
          <a:p>
            <a:r>
              <a:rPr lang="en-US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3202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3B7D7-5836-B267-1EAD-EF7D0E7CC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296C-6439-E6DA-6B35-47E225FF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485C-42E8-07BF-511F-2B2479F1B4B4}"/>
              </a:ext>
            </a:extLst>
          </p:cNvPr>
          <p:cNvSpPr txBox="1"/>
          <p:nvPr/>
        </p:nvSpPr>
        <p:spPr>
          <a:xfrm>
            <a:off x="1612940" y="2432000"/>
            <a:ext cx="48807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2D array (two-dimensional array)</a:t>
            </a:r>
            <a:r>
              <a:rPr lang="en-US" dirty="0"/>
              <a:t> in Java is like a </a:t>
            </a:r>
            <a:r>
              <a:rPr lang="en-US" b="1" dirty="0"/>
              <a:t>table</a:t>
            </a:r>
            <a:r>
              <a:rPr lang="en-US" dirty="0"/>
              <a:t> or a </a:t>
            </a:r>
            <a:r>
              <a:rPr lang="en-US" b="1" dirty="0"/>
              <a:t>grid</a:t>
            </a:r>
            <a:r>
              <a:rPr lang="en-US" dirty="0"/>
              <a:t> with </a:t>
            </a:r>
            <a:r>
              <a:rPr lang="en-US" b="1" dirty="0"/>
              <a:t>rows and columns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It's like an array of arrays.</a:t>
            </a:r>
          </a:p>
          <a:p>
            <a:endParaRPr lang="en-US" dirty="0"/>
          </a:p>
          <a:p>
            <a:r>
              <a:rPr lang="en-US" dirty="0"/>
              <a:t>Think of it like a </a:t>
            </a:r>
            <a:r>
              <a:rPr lang="en-US" b="1" dirty="0"/>
              <a:t>matrix</a:t>
            </a:r>
            <a:r>
              <a:rPr lang="en-US" dirty="0"/>
              <a:t> in math: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int[][] numbers = {</a:t>
            </a:r>
          </a:p>
          <a:p>
            <a:r>
              <a:rPr lang="en-US" dirty="0">
                <a:latin typeface="+mj-lt"/>
              </a:rPr>
              <a:t>    {1, 2, 3},</a:t>
            </a:r>
          </a:p>
          <a:p>
            <a:r>
              <a:rPr lang="en-US" dirty="0">
                <a:latin typeface="+mj-lt"/>
              </a:rPr>
              <a:t>    {4, 5, 6},</a:t>
            </a:r>
          </a:p>
          <a:p>
            <a:r>
              <a:rPr lang="en-US" dirty="0">
                <a:latin typeface="+mj-lt"/>
              </a:rPr>
              <a:t>    {7, 8, 9}</a:t>
            </a:r>
          </a:p>
          <a:p>
            <a:r>
              <a:rPr lang="en-US" dirty="0">
                <a:latin typeface="+mj-lt"/>
              </a:rPr>
              <a:t>}; </a:t>
            </a:r>
          </a:p>
          <a:p>
            <a:r>
              <a:rPr lang="en-US" dirty="0"/>
              <a:t>This is a </a:t>
            </a:r>
            <a:r>
              <a:rPr lang="en-US" b="1" dirty="0"/>
              <a:t>3x3</a:t>
            </a:r>
            <a:r>
              <a:rPr lang="en-US" dirty="0"/>
              <a:t> 2D array (3 rows and 3 columns).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Java Multi-Dimensional Arrays - GeeksforGeeks">
            <a:extLst>
              <a:ext uri="{FF2B5EF4-FFF2-40B4-BE49-F238E27FC236}">
                <a16:creationId xmlns:a16="http://schemas.microsoft.com/office/drawing/2014/main" id="{A3EF05E7-83C4-6CBA-CD45-BC6D7E6C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67" y="3076166"/>
            <a:ext cx="4880727" cy="1859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5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DB99-5449-5C8C-7FA4-58A12FB8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19B1-04F7-6DA6-E559-FE2F373C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73110"/>
            <a:ext cx="10018713" cy="3124201"/>
          </a:xfrm>
        </p:spPr>
        <p:txBody>
          <a:bodyPr/>
          <a:lstStyle/>
          <a:p>
            <a:r>
              <a:rPr lang="en-US" dirty="0"/>
              <a:t>Syntax: - int[][] </a:t>
            </a:r>
            <a:r>
              <a:rPr lang="en-US" dirty="0" err="1"/>
              <a:t>arrayName</a:t>
            </a:r>
            <a:r>
              <a:rPr lang="en-US" dirty="0"/>
              <a:t> = new int[rows][columns];</a:t>
            </a:r>
          </a:p>
          <a:p>
            <a:r>
              <a:rPr lang="en-US" dirty="0"/>
              <a:t>Example - int[][] marks = new int[2][3];  // 2 rows, 3 columns</a:t>
            </a:r>
          </a:p>
          <a:p>
            <a:r>
              <a:rPr lang="en-US" dirty="0"/>
              <a:t>Access Elements - marks[0][0] = 10;  // first row, first column</a:t>
            </a:r>
          </a:p>
          <a:p>
            <a:r>
              <a:rPr lang="en-US" dirty="0"/>
              <a:t>marks[1][2] = 20;  // second row, third column</a:t>
            </a:r>
          </a:p>
        </p:txBody>
      </p:sp>
    </p:spTree>
    <p:extLst>
      <p:ext uri="{BB962C8B-B14F-4D97-AF65-F5344CB8AC3E}">
        <p14:creationId xmlns:p14="http://schemas.microsoft.com/office/powerpoint/2010/main" val="4040990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33FA-A7FE-AA6F-D423-3BB6BE00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3E3F-3CBB-FE29-2C9E-BA08EA19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Looping through a 2D Array:</a:t>
            </a:r>
          </a:p>
          <a:p>
            <a:pPr marL="0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for (int j = 0; j &lt; 3;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(marks[</a:t>
            </a:r>
            <a:r>
              <a:rPr lang="en-US" dirty="0" err="1"/>
              <a:t>i</a:t>
            </a:r>
            <a:r>
              <a:rPr lang="en-US" dirty="0"/>
              <a:t>][j] + " 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051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5963-FBE8-5BCE-7659-529802A9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1680"/>
          </a:xfrm>
        </p:spPr>
        <p:txBody>
          <a:bodyPr/>
          <a:lstStyle/>
          <a:p>
            <a:r>
              <a:rPr lang="en-US" dirty="0"/>
              <a:t>3x3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6F7D27-8A5F-1BBC-35FF-89925A110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176169"/>
              </p:ext>
            </p:extLst>
          </p:nvPr>
        </p:nvGraphicFramePr>
        <p:xfrm>
          <a:off x="4445490" y="2170129"/>
          <a:ext cx="3982073" cy="2517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50">
                  <a:extLst>
                    <a:ext uri="{9D8B030D-6E8A-4147-A177-3AD203B41FA5}">
                      <a16:colId xmlns:a16="http://schemas.microsoft.com/office/drawing/2014/main" val="1177926539"/>
                    </a:ext>
                  </a:extLst>
                </a:gridCol>
                <a:gridCol w="1310326">
                  <a:extLst>
                    <a:ext uri="{9D8B030D-6E8A-4147-A177-3AD203B41FA5}">
                      <a16:colId xmlns:a16="http://schemas.microsoft.com/office/drawing/2014/main" val="2175611303"/>
                    </a:ext>
                  </a:extLst>
                </a:gridCol>
                <a:gridCol w="1159497">
                  <a:extLst>
                    <a:ext uri="{9D8B030D-6E8A-4147-A177-3AD203B41FA5}">
                      <a16:colId xmlns:a16="http://schemas.microsoft.com/office/drawing/2014/main" val="1701740571"/>
                    </a:ext>
                  </a:extLst>
                </a:gridCol>
              </a:tblGrid>
              <a:tr h="839247">
                <a:tc>
                  <a:txBody>
                    <a:bodyPr/>
                    <a:lstStyle/>
                    <a:p>
                      <a:r>
                        <a:rPr lang="en-US" sz="4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88235"/>
                  </a:ext>
                </a:extLst>
              </a:tr>
              <a:tr h="839247">
                <a:tc>
                  <a:txBody>
                    <a:bodyPr/>
                    <a:lstStyle/>
                    <a:p>
                      <a:r>
                        <a:rPr lang="en-US" sz="4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1260"/>
                  </a:ext>
                </a:extLst>
              </a:tr>
              <a:tr h="839247">
                <a:tc>
                  <a:txBody>
                    <a:bodyPr/>
                    <a:lstStyle/>
                    <a:p>
                      <a:r>
                        <a:rPr lang="en-US" sz="4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236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E7C6E3-7337-98E3-5800-E3036A4D3BE2}"/>
              </a:ext>
            </a:extLst>
          </p:cNvPr>
          <p:cNvSpPr txBox="1"/>
          <p:nvPr/>
        </p:nvSpPr>
        <p:spPr>
          <a:xfrm>
            <a:off x="2883724" y="2438399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=Row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C8847-5142-D0F4-FC1C-D618BE3E02A7}"/>
              </a:ext>
            </a:extLst>
          </p:cNvPr>
          <p:cNvSpPr txBox="1"/>
          <p:nvPr/>
        </p:nvSpPr>
        <p:spPr>
          <a:xfrm>
            <a:off x="2883724" y="3292181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 Row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350F7-DCCD-5A28-1BBB-73A525E39739}"/>
              </a:ext>
            </a:extLst>
          </p:cNvPr>
          <p:cNvSpPr txBox="1"/>
          <p:nvPr/>
        </p:nvSpPr>
        <p:spPr>
          <a:xfrm>
            <a:off x="2883724" y="4142947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 Row 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1D2D1-CD22-57A3-174E-04E8A3287F98}"/>
              </a:ext>
            </a:extLst>
          </p:cNvPr>
          <p:cNvSpPr txBox="1"/>
          <p:nvPr/>
        </p:nvSpPr>
        <p:spPr>
          <a:xfrm>
            <a:off x="5942951" y="1842253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J=Column 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23F0B-A8C0-0A42-38DB-BA5BC087CD09}"/>
              </a:ext>
            </a:extLst>
          </p:cNvPr>
          <p:cNvSpPr txBox="1"/>
          <p:nvPr/>
        </p:nvSpPr>
        <p:spPr>
          <a:xfrm>
            <a:off x="4462943" y="1852617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 =Column 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D13DB-3744-8768-FB31-08174AA48978}"/>
              </a:ext>
            </a:extLst>
          </p:cNvPr>
          <p:cNvSpPr txBox="1"/>
          <p:nvPr/>
        </p:nvSpPr>
        <p:spPr>
          <a:xfrm>
            <a:off x="7269910" y="1862981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J=Column  2</a:t>
            </a:r>
          </a:p>
        </p:txBody>
      </p:sp>
    </p:spTree>
    <p:extLst>
      <p:ext uri="{BB962C8B-B14F-4D97-AF65-F5344CB8AC3E}">
        <p14:creationId xmlns:p14="http://schemas.microsoft.com/office/powerpoint/2010/main" val="889192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7AA4-592D-A9B4-89BD-77E98E1B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EE2876-54A2-102E-1431-7CF027E877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6873" y="2072616"/>
            <a:ext cx="9733587" cy="409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A method is a block of code that performs a specific task.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Think of it like a machine: You give it input → It does something → Gives you output.</a:t>
            </a:r>
          </a:p>
          <a:p>
            <a:r>
              <a:rPr lang="en-US" b="1" dirty="0"/>
              <a:t>Real-life analogy:</a:t>
            </a:r>
            <a:br>
              <a:rPr lang="en-US" dirty="0"/>
            </a:br>
            <a:r>
              <a:rPr lang="en-US" dirty="0"/>
              <a:t>🔧 </a:t>
            </a:r>
            <a:r>
              <a:rPr lang="en-US" i="1" dirty="0"/>
              <a:t>Juicer Machine:</a:t>
            </a:r>
            <a:endParaRPr lang="en-US" dirty="0"/>
          </a:p>
          <a:p>
            <a:pPr lvl="2"/>
            <a:r>
              <a:rPr lang="en-US" dirty="0"/>
              <a:t>You give fruits (input)</a:t>
            </a:r>
          </a:p>
          <a:p>
            <a:pPr lvl="2"/>
            <a:r>
              <a:rPr lang="en-US" dirty="0"/>
              <a:t>It processes (method logic)</a:t>
            </a:r>
          </a:p>
          <a:p>
            <a:pPr lvl="2"/>
            <a:r>
              <a:rPr lang="en-US" dirty="0"/>
              <a:t>You get juice (output)</a:t>
            </a:r>
          </a:p>
          <a:p>
            <a:pPr marR="0" lvl="0" fontAlgn="base">
              <a:lnSpc>
                <a:spcPct val="100000"/>
              </a:lnSpc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5815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050E-BF46-DBF7-EC59-1BD6FB3B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E04B-6DA4-BF41-A394-82B0831F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en-US" dirty="0"/>
              <a:t>Avoid code repetition (DRY principle)</a:t>
            </a:r>
          </a:p>
          <a:p>
            <a:r>
              <a:rPr lang="en-US" dirty="0"/>
              <a:t>Easy to read and maintain</a:t>
            </a:r>
          </a:p>
          <a:p>
            <a:r>
              <a:rPr lang="en-US" dirty="0"/>
              <a:t>Divides large problems into smaller pieces</a:t>
            </a:r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Instead of writing the same code to calculate area in 3 places, write it once in a method and reuse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11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4BEF-3A40-302B-8309-86C1D279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Structure /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4C86C-4CF7-B244-BF0A-689EA3EA6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25" y="2212429"/>
            <a:ext cx="8222479" cy="1586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679FE-FE47-D224-35B5-7EFB7A83F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59" y="3965028"/>
            <a:ext cx="7479009" cy="1104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6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0E70-EBD4-2146-4489-90018EC8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Practice?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87CB24-C477-1546-B6B7-B7455137B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33540" y="2619883"/>
            <a:ext cx="8724919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sz="2000" dirty="0"/>
              <a:t>✅ </a:t>
            </a:r>
            <a:r>
              <a:rPr lang="en-US" altLang="en-US" sz="2000" b="1" dirty="0"/>
              <a:t>Online IDE </a:t>
            </a:r>
            <a:r>
              <a:rPr lang="en-US" altLang="en-US" sz="2000" dirty="0"/>
              <a:t>– no setup needed</a:t>
            </a:r>
          </a:p>
          <a:p>
            <a:pPr fontAlgn="base"/>
            <a:r>
              <a:rPr lang="en-US" altLang="en-US" sz="2000" dirty="0"/>
              <a:t>👨‍🏫 Great for beginners and teachers</a:t>
            </a:r>
          </a:p>
          <a:p>
            <a:pPr fontAlgn="base"/>
            <a:r>
              <a:rPr lang="en-US" altLang="en-US" sz="2000" dirty="0"/>
              <a:t>🧪 You can run and share Java code instantly</a:t>
            </a:r>
          </a:p>
          <a:p>
            <a:pPr fontAlgn="base"/>
            <a:r>
              <a:rPr lang="en-US" altLang="en-US" sz="2000" dirty="0"/>
              <a:t>💡 Perfect for classroom-style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044F4-9F2C-EF52-EB1E-3DA335CD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20" t="24314" b="29742"/>
          <a:stretch>
            <a:fillRect/>
          </a:stretch>
        </p:blipFill>
        <p:spPr>
          <a:xfrm>
            <a:off x="7372815" y="4540305"/>
            <a:ext cx="3326607" cy="1111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377AC-B202-F40B-DD91-386D40056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171"/>
          <a:stretch>
            <a:fillRect/>
          </a:stretch>
        </p:blipFill>
        <p:spPr>
          <a:xfrm>
            <a:off x="7372814" y="2317695"/>
            <a:ext cx="3326607" cy="1901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3480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99A6-9AC4-CF26-36FD-D01BF6B1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CCA0E-CE19-2AE1-5BCB-CE6978C52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95" y="2056622"/>
            <a:ext cx="6366143" cy="111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340512-D98B-1EE3-0ACB-A06B63047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84" y="3324481"/>
            <a:ext cx="5814564" cy="2697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1465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4120-17D9-84D0-41F5-37F2C054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440CB-81DD-12BC-EDB3-A95AE1944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62" y="2091698"/>
            <a:ext cx="6567608" cy="844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4DBE4-9E85-39AE-C442-31E9140F5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23"/>
          <a:stretch>
            <a:fillRect/>
          </a:stretch>
        </p:blipFill>
        <p:spPr>
          <a:xfrm>
            <a:off x="1978228" y="3178236"/>
            <a:ext cx="9032280" cy="2482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682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05AD-6BCD-9CDB-D70A-D505C81E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5E8D-9B7F-EBB9-1534-A74B6332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005" y="2438399"/>
            <a:ext cx="10018713" cy="22066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Return Type + With Parameters</a:t>
            </a:r>
          </a:p>
          <a:p>
            <a:pPr marL="0" indent="0">
              <a:buNone/>
            </a:pPr>
            <a:r>
              <a:rPr lang="en-US" dirty="0"/>
              <a:t>2. No Return Type + With Parameters</a:t>
            </a:r>
          </a:p>
          <a:p>
            <a:pPr marL="0" indent="0">
              <a:buNone/>
            </a:pPr>
            <a:r>
              <a:rPr lang="en-US" dirty="0"/>
              <a:t>3. No Return Type + No Parameters</a:t>
            </a:r>
          </a:p>
          <a:p>
            <a:pPr marL="0" indent="0">
              <a:buNone/>
            </a:pPr>
            <a:r>
              <a:rPr lang="en-US" dirty="0"/>
              <a:t>4. Return Type + No Parameters</a:t>
            </a:r>
          </a:p>
        </p:txBody>
      </p:sp>
      <p:sp>
        <p:nvSpPr>
          <p:cNvPr id="4" name="AutoShape 2" descr="Java Methods - GeeksforGeeks">
            <a:extLst>
              <a:ext uri="{FF2B5EF4-FFF2-40B4-BE49-F238E27FC236}">
                <a16:creationId xmlns:a16="http://schemas.microsoft.com/office/drawing/2014/main" id="{5D278D30-EA2C-650E-1820-2059EFF45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436070" cy="343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64FD5C-DCE4-85BC-C2B1-E23587E9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7" y="2389978"/>
            <a:ext cx="5284504" cy="230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507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85D9-EA53-E1A1-39F9-8C7615DA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424308"/>
          </a:xfrm>
        </p:spPr>
        <p:txBody>
          <a:bodyPr/>
          <a:lstStyle/>
          <a:p>
            <a:r>
              <a:rPr lang="en-US" dirty="0"/>
              <a:t>Return Type + With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7A6ED-563E-7B17-771C-452B53F6F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1" y="3770328"/>
            <a:ext cx="7471372" cy="2540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708D34-2F85-4EBE-8435-DE783A28B99F}"/>
              </a:ext>
            </a:extLst>
          </p:cNvPr>
          <p:cNvSpPr txBox="1">
            <a:spLocks/>
          </p:cNvSpPr>
          <p:nvPr/>
        </p:nvSpPr>
        <p:spPr>
          <a:xfrm>
            <a:off x="1484310" y="2666999"/>
            <a:ext cx="10018713" cy="2206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4CE05-946F-38EA-C401-92F294147D8B}"/>
              </a:ext>
            </a:extLst>
          </p:cNvPr>
          <p:cNvSpPr txBox="1"/>
          <p:nvPr/>
        </p:nvSpPr>
        <p:spPr>
          <a:xfrm>
            <a:off x="1689755" y="2110108"/>
            <a:ext cx="81612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Return Type: int (returns an integer)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With Parameters: Takes one parameter int num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square(int num) — takes an integer num and returns num * num.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int result = square(4); — calls the method and stores the result.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System.out.println</a:t>
            </a:r>
            <a:r>
              <a:rPr lang="en-US" altLang="en-US" dirty="0"/>
              <a:t>(...) — prints the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2DB3D28-58CC-5C88-35A6-D3FD15C3C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5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214C-BCC4-280B-3101-F82675BF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Return Type + With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E23C01-B7F8-A165-FD69-3F96D455D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707" y="4029159"/>
            <a:ext cx="7405163" cy="2143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79F3E-3FEC-D586-68A7-6F52E94A9398}"/>
              </a:ext>
            </a:extLst>
          </p:cNvPr>
          <p:cNvSpPr txBox="1"/>
          <p:nvPr/>
        </p:nvSpPr>
        <p:spPr>
          <a:xfrm>
            <a:off x="1689755" y="2110108"/>
            <a:ext cx="8161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No Return Type: void (doesn’t return anything)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With Parameters: Accepts a parameter String name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void greet(String name) — This method doesn't return anything, just prints a message.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You call it with a name like "Shubham".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Output: Hello Shubham </a:t>
            </a:r>
          </a:p>
        </p:txBody>
      </p:sp>
    </p:spTree>
    <p:extLst>
      <p:ext uri="{BB962C8B-B14F-4D97-AF65-F5344CB8AC3E}">
        <p14:creationId xmlns:p14="http://schemas.microsoft.com/office/powerpoint/2010/main" val="691337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FBA8A-F097-280C-0C98-BCAF260F8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4677-31BC-CD86-9599-E3752881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Return Type + No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3E225-9D58-48FD-DE44-6D2EA4169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49" y="2346496"/>
            <a:ext cx="5584235" cy="2555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239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2CE2-4A4A-60A3-6BAE-1E75E8F5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 + No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536AA-AE82-CA2F-B3B9-352316D3A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24" y="2667000"/>
            <a:ext cx="8337289" cy="3124200"/>
          </a:xfrm>
        </p:spPr>
      </p:pic>
    </p:spTree>
    <p:extLst>
      <p:ext uri="{BB962C8B-B14F-4D97-AF65-F5344CB8AC3E}">
        <p14:creationId xmlns:p14="http://schemas.microsoft.com/office/powerpoint/2010/main" val="35786387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083E-8C3C-AEEE-A18E-23C5A18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76DC-38D2-8AAC-D2EF-ACDBC18E5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826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In Java, </a:t>
            </a:r>
            <a:r>
              <a:rPr lang="en-US" b="1" dirty="0"/>
              <a:t>everything is passed by value</a:t>
            </a:r>
            <a:r>
              <a:rPr lang="en-US" dirty="0"/>
              <a:t>, which means: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copy of the variable’s value</a:t>
            </a:r>
            <a:r>
              <a:rPr lang="en-US" dirty="0"/>
              <a:t> is passed to methods, </a:t>
            </a:r>
            <a:r>
              <a:rPr lang="en-US" b="1" dirty="0"/>
              <a:t>not the original variable itself</a:t>
            </a:r>
            <a:r>
              <a:rPr lang="en-US" dirty="0"/>
              <a:t>.</a:t>
            </a:r>
          </a:p>
          <a:p>
            <a:r>
              <a:rPr lang="en-US" dirty="0"/>
              <a:t>When you pass a variable to a method:</a:t>
            </a:r>
          </a:p>
          <a:p>
            <a:pPr lvl="1"/>
            <a:r>
              <a:rPr lang="en-US" dirty="0"/>
              <a:t>Java creates a </a:t>
            </a:r>
            <a:r>
              <a:rPr lang="en-US" b="1" dirty="0"/>
              <a:t>copy</a:t>
            </a:r>
            <a:r>
              <a:rPr lang="en-US" dirty="0"/>
              <a:t> of the variable.</a:t>
            </a:r>
          </a:p>
          <a:p>
            <a:pPr lvl="1"/>
            <a:r>
              <a:rPr lang="en-US" dirty="0"/>
              <a:t>Any changes made inside the method only affect the </a:t>
            </a:r>
            <a:r>
              <a:rPr lang="en-US" b="1" dirty="0"/>
              <a:t>copy</a:t>
            </a:r>
            <a:r>
              <a:rPr lang="en-US" dirty="0"/>
              <a:t>, not the original variable.</a:t>
            </a:r>
          </a:p>
          <a:p>
            <a:r>
              <a:rPr lang="en-US" dirty="0"/>
              <a:t>Java is </a:t>
            </a:r>
            <a:r>
              <a:rPr lang="en-US" b="1" dirty="0"/>
              <a:t>strictly pass by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3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6984-E74E-CFC4-0B81-906A9AF7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8E131-9ED6-6272-68E1-80769368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6039"/>
            <a:ext cx="10018713" cy="1961562"/>
          </a:xfrm>
        </p:spPr>
        <p:txBody>
          <a:bodyPr/>
          <a:lstStyle/>
          <a:p>
            <a:r>
              <a:rPr lang="en-US" dirty="0"/>
              <a:t>Imagine you give your </a:t>
            </a:r>
            <a:r>
              <a:rPr lang="en-US" b="1" dirty="0"/>
              <a:t>photocopy of a document</a:t>
            </a:r>
            <a:r>
              <a:rPr lang="en-US" dirty="0"/>
              <a:t> to someone.</a:t>
            </a:r>
            <a:br>
              <a:rPr lang="en-US" dirty="0"/>
            </a:br>
            <a:r>
              <a:rPr lang="en-US" dirty="0"/>
              <a:t>They can write on it, tear it, or modify it — but your </a:t>
            </a:r>
            <a:r>
              <a:rPr lang="en-US" b="1" dirty="0"/>
              <a:t>original document remains unchanged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9E36F-51D8-D17C-84E6-E476F488F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10" y="3572759"/>
            <a:ext cx="4915326" cy="2400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50AE423-6195-8083-15A6-142845F7A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861" y="4206175"/>
            <a:ext cx="43197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Why is output still 50?</a:t>
            </a:r>
            <a:br>
              <a:rPr lang="en-US" altLang="en-US" dirty="0"/>
            </a:br>
            <a:r>
              <a:rPr lang="en-US" altLang="en-US" dirty="0"/>
              <a:t>Because x = 100 changes only the copy of a, not the original a. </a:t>
            </a:r>
          </a:p>
        </p:txBody>
      </p:sp>
    </p:spTree>
    <p:extLst>
      <p:ext uri="{BB962C8B-B14F-4D97-AF65-F5344CB8AC3E}">
        <p14:creationId xmlns:p14="http://schemas.microsoft.com/office/powerpoint/2010/main" val="212896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BA57-9203-BBA7-1AB9-27365440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2541-8E80-854B-C509-EE0B35B1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900"/>
            <a:ext cx="10018713" cy="2224334"/>
          </a:xfrm>
        </p:spPr>
        <p:txBody>
          <a:bodyPr/>
          <a:lstStyle/>
          <a:p>
            <a:r>
              <a:rPr lang="en-US" b="1" dirty="0"/>
              <a:t>Two types:</a:t>
            </a:r>
          </a:p>
          <a:p>
            <a:pPr lvl="1"/>
            <a:r>
              <a:rPr lang="en-US" b="1" dirty="0"/>
              <a:t>Primitive</a:t>
            </a:r>
            <a:r>
              <a:rPr lang="en-US" dirty="0"/>
              <a:t> (int, float, char,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Non-primitive</a:t>
            </a:r>
            <a:r>
              <a:rPr lang="en-US" dirty="0"/>
              <a:t> (String, Arrays, Objects)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A1793-1B0E-674A-F1E4-1AD0A5BDC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89" y="3520210"/>
            <a:ext cx="6622354" cy="2651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42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52565C-4D49-8D24-B73E-D8FBB3AA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31670"/>
              </p:ext>
            </p:extLst>
          </p:nvPr>
        </p:nvGraphicFramePr>
        <p:xfrm>
          <a:off x="1791092" y="1253765"/>
          <a:ext cx="9982985" cy="41198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261651">
                  <a:extLst>
                    <a:ext uri="{9D8B030D-6E8A-4147-A177-3AD203B41FA5}">
                      <a16:colId xmlns:a16="http://schemas.microsoft.com/office/drawing/2014/main" val="2778703751"/>
                    </a:ext>
                  </a:extLst>
                </a:gridCol>
                <a:gridCol w="4721334">
                  <a:extLst>
                    <a:ext uri="{9D8B030D-6E8A-4147-A177-3AD203B41FA5}">
                      <a16:colId xmlns:a16="http://schemas.microsoft.com/office/drawing/2014/main" val="105839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Primitive Data Types (Simple Data)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Non-Primitive Data Types (Complex Data)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6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are the </a:t>
                      </a:r>
                      <a:r>
                        <a:rPr lang="en-US" b="1" dirty="0"/>
                        <a:t>basic building blocks</a:t>
                      </a:r>
                      <a:r>
                        <a:rPr lang="en-US" dirty="0"/>
                        <a:t> in Java.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These are </a:t>
                      </a:r>
                      <a:r>
                        <a:rPr lang="en-US" b="1" dirty="0"/>
                        <a:t>more advanced types</a:t>
                      </a:r>
                      <a:r>
                        <a:rPr lang="en-US" dirty="0"/>
                        <a:t> created using 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3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store </a:t>
                      </a:r>
                      <a:r>
                        <a:rPr lang="en-US" b="1" dirty="0"/>
                        <a:t>simple values</a:t>
                      </a:r>
                      <a:r>
                        <a:rPr lang="en-US" dirty="0"/>
                        <a:t> like numbers, letters, or true/false.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store </a:t>
                      </a:r>
                      <a:r>
                        <a:rPr lang="en-US" b="1" dirty="0"/>
                        <a:t>multiple values or complex information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2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do </a:t>
                      </a:r>
                      <a:r>
                        <a:rPr lang="en-US" b="1" dirty="0"/>
                        <a:t>not have any functions or features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can </a:t>
                      </a:r>
                      <a:r>
                        <a:rPr lang="en-US" b="1" dirty="0"/>
                        <a:t>do things</a:t>
                      </a:r>
                      <a:r>
                        <a:rPr lang="en-US" dirty="0"/>
                        <a:t> using built-in </a:t>
                      </a:r>
                      <a:r>
                        <a:rPr lang="en-US" b="1" dirty="0"/>
                        <a:t>methods/functions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7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You can think of them like plain boxes</a:t>
                      </a:r>
                      <a:r>
                        <a:rPr lang="en-US" dirty="0"/>
                        <a:t> holding values.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You can think of them like smart containers</a:t>
                      </a:r>
                      <a:r>
                        <a:rPr lang="en-US" dirty="0"/>
                        <a:t> with tools inside.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5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→ for whole numbers (int age = 20;)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→ for text (String name = "Amit";)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7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3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ata Types in Java | Java Tutorial - Software Testing Material">
            <a:extLst>
              <a:ext uri="{FF2B5EF4-FFF2-40B4-BE49-F238E27FC236}">
                <a16:creationId xmlns:a16="http://schemas.microsoft.com/office/drawing/2014/main" id="{D6FA91CD-52B7-B2E7-95F8-D91B3B5D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72" b="98128" l="1388" r="99306">
                        <a14:foregroundMark x1="27525" y1="52005" x2="27525" y2="52005"/>
                        <a14:foregroundMark x1="49113" y1="48797" x2="49113" y2="48797"/>
                        <a14:foregroundMark x1="67078" y1="50401" x2="67078" y2="50401"/>
                        <a14:foregroundMark x1="68774" y1="66979" x2="68774" y2="66979"/>
                        <a14:foregroundMark x1="51195" y1="64840" x2="51195" y2="64840"/>
                        <a14:foregroundMark x1="30840" y1="65775" x2="30840" y2="65775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98" y="773757"/>
            <a:ext cx="8700941" cy="490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58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2A6E-E72E-DCFF-FBB5-2B10582A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0858-ED67-F45D-9FD7-E5FAA416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4258"/>
            <a:ext cx="10018713" cy="1857866"/>
          </a:xfrm>
        </p:spPr>
        <p:txBody>
          <a:bodyPr/>
          <a:lstStyle/>
          <a:p>
            <a:r>
              <a:rPr lang="en-US" dirty="0"/>
              <a:t>Variables store data.</a:t>
            </a:r>
          </a:p>
          <a:p>
            <a:r>
              <a:rPr lang="en-US" dirty="0"/>
              <a:t>Think of variables like boxes to store values.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5B83D-2609-E840-3745-C46C8A1DE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43" y="3230251"/>
            <a:ext cx="6240164" cy="2138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995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960</TotalTime>
  <Words>2560</Words>
  <Application>Microsoft Office PowerPoint</Application>
  <PresentationFormat>Widescreen</PresentationFormat>
  <Paragraphs>314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Arial Unicode MS</vt:lpstr>
      <vt:lpstr>Corbel</vt:lpstr>
      <vt:lpstr>Parallax</vt:lpstr>
      <vt:lpstr>Java Programming</vt:lpstr>
      <vt:lpstr>What is Java?</vt:lpstr>
      <vt:lpstr>Why Learn Java in 2025?</vt:lpstr>
      <vt:lpstr>Java Syntax</vt:lpstr>
      <vt:lpstr>Where to Practice?</vt:lpstr>
      <vt:lpstr>Data Types</vt:lpstr>
      <vt:lpstr>PowerPoint Presentation</vt:lpstr>
      <vt:lpstr>PowerPoint Presentation</vt:lpstr>
      <vt:lpstr>Variables</vt:lpstr>
      <vt:lpstr>Scanner – Input from User</vt:lpstr>
      <vt:lpstr>Real-Life Example of Input</vt:lpstr>
      <vt:lpstr>Operators in Java</vt:lpstr>
      <vt:lpstr>Arithmetic Operators</vt:lpstr>
      <vt:lpstr>Relational (Comparison) Operators</vt:lpstr>
      <vt:lpstr>Logical Operators</vt:lpstr>
      <vt:lpstr>Assignment Operators</vt:lpstr>
      <vt:lpstr>Ternary Operator</vt:lpstr>
      <vt:lpstr>Unary Operators</vt:lpstr>
      <vt:lpstr>Java Code</vt:lpstr>
      <vt:lpstr>Java Code</vt:lpstr>
      <vt:lpstr>Java Code</vt:lpstr>
      <vt:lpstr>What is a Keyword in Java?</vt:lpstr>
      <vt:lpstr>What is a Keyword in Java?</vt:lpstr>
      <vt:lpstr>What is a Keyword in Java?</vt:lpstr>
      <vt:lpstr>Conditional Statements</vt:lpstr>
      <vt:lpstr>Conditional Statements</vt:lpstr>
      <vt:lpstr>Conditional Statements</vt:lpstr>
      <vt:lpstr>Conditional Statements</vt:lpstr>
      <vt:lpstr>Conditional Statements</vt:lpstr>
      <vt:lpstr>Loops – Repeat Tasks</vt:lpstr>
      <vt:lpstr>For Loop</vt:lpstr>
      <vt:lpstr>For Loop</vt:lpstr>
      <vt:lpstr>While Loop</vt:lpstr>
      <vt:lpstr>While Loop</vt:lpstr>
      <vt:lpstr>do-while Loop</vt:lpstr>
      <vt:lpstr>do-while Loop</vt:lpstr>
      <vt:lpstr>What is an Array in Java?</vt:lpstr>
      <vt:lpstr>PowerPoint Presentation</vt:lpstr>
      <vt:lpstr>PowerPoint Presentation</vt:lpstr>
      <vt:lpstr>Types of Arrays in Java</vt:lpstr>
      <vt:lpstr>One-Dimensional Array</vt:lpstr>
      <vt:lpstr>One-Dimensional Array</vt:lpstr>
      <vt:lpstr>Two-Dimensional Array</vt:lpstr>
      <vt:lpstr>2D Arrays (Matrix)</vt:lpstr>
      <vt:lpstr>2D Arrays (Matrix)</vt:lpstr>
      <vt:lpstr>3x3 Table</vt:lpstr>
      <vt:lpstr>What is a Method?</vt:lpstr>
      <vt:lpstr>Why Use Methods?</vt:lpstr>
      <vt:lpstr>Method Structure / Syntax</vt:lpstr>
      <vt:lpstr>Breaking Down the Example</vt:lpstr>
      <vt:lpstr>Calling a Method</vt:lpstr>
      <vt:lpstr>Types of Methods</vt:lpstr>
      <vt:lpstr>Return Type + With Parameters</vt:lpstr>
      <vt:lpstr>No Return Type + With Parameters</vt:lpstr>
      <vt:lpstr>No Return Type + No Parameters</vt:lpstr>
      <vt:lpstr>Return Type + No Parameters</vt:lpstr>
      <vt:lpstr>Pass by Value in Java</vt:lpstr>
      <vt:lpstr>Pass by Value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reddy</dc:creator>
  <cp:lastModifiedBy>shubham reddy</cp:lastModifiedBy>
  <cp:revision>8</cp:revision>
  <dcterms:created xsi:type="dcterms:W3CDTF">2025-06-06T01:47:17Z</dcterms:created>
  <dcterms:modified xsi:type="dcterms:W3CDTF">2025-06-25T15:56:48Z</dcterms:modified>
</cp:coreProperties>
</file>