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70" r:id="rId4"/>
    <p:sldId id="258" r:id="rId5"/>
    <p:sldId id="278" r:id="rId6"/>
    <p:sldId id="260" r:id="rId7"/>
    <p:sldId id="269" r:id="rId8"/>
    <p:sldId id="268" r:id="rId9"/>
    <p:sldId id="259" r:id="rId10"/>
    <p:sldId id="261" r:id="rId11"/>
    <p:sldId id="263" r:id="rId12"/>
    <p:sldId id="262" r:id="rId13"/>
    <p:sldId id="271" r:id="rId14"/>
    <p:sldId id="272" r:id="rId15"/>
    <p:sldId id="273" r:id="rId16"/>
    <p:sldId id="274" r:id="rId17"/>
    <p:sldId id="276" r:id="rId18"/>
    <p:sldId id="275" r:id="rId19"/>
    <p:sldId id="279" r:id="rId20"/>
    <p:sldId id="280" r:id="rId21"/>
    <p:sldId id="281" r:id="rId22"/>
    <p:sldId id="282" r:id="rId23"/>
    <p:sldId id="283" r:id="rId24"/>
    <p:sldId id="284" r:id="rId25"/>
    <p:sldId id="264" r:id="rId26"/>
    <p:sldId id="286" r:id="rId27"/>
    <p:sldId id="287" r:id="rId28"/>
    <p:sldId id="288" r:id="rId29"/>
    <p:sldId id="289" r:id="rId30"/>
    <p:sldId id="265" r:id="rId31"/>
    <p:sldId id="290" r:id="rId32"/>
    <p:sldId id="291" r:id="rId33"/>
    <p:sldId id="292" r:id="rId34"/>
    <p:sldId id="293" r:id="rId35"/>
    <p:sldId id="294" r:id="rId36"/>
    <p:sldId id="295" r:id="rId37"/>
    <p:sldId id="266" r:id="rId38"/>
    <p:sldId id="296" r:id="rId39"/>
    <p:sldId id="297" r:id="rId40"/>
    <p:sldId id="298" r:id="rId41"/>
    <p:sldId id="267" r:id="rId42"/>
    <p:sldId id="301" r:id="rId43"/>
    <p:sldId id="299" r:id="rId44"/>
    <p:sldId id="300" r:id="rId45"/>
    <p:sldId id="302" r:id="rId46"/>
    <p:sldId id="303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6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32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34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0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06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86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42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09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04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6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7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2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0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82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3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91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51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930089E-F8A5-4F81-A4EA-C02953F934B6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0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9.wdp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2.wdp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3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E0E40-5C25-B977-BB88-82135B8E5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0" y="2861733"/>
            <a:ext cx="8574622" cy="1227665"/>
          </a:xfrm>
        </p:spPr>
        <p:txBody>
          <a:bodyPr/>
          <a:lstStyle/>
          <a:p>
            <a:r>
              <a:rPr lang="en-US" b="1" dirty="0"/>
              <a:t>Java</a:t>
            </a:r>
            <a:r>
              <a:rPr lang="en-US" dirty="0"/>
              <a:t>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D2754C-942F-F19B-2D27-7D1F15F091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</p:spTree>
    <p:extLst>
      <p:ext uri="{BB962C8B-B14F-4D97-AF65-F5344CB8AC3E}">
        <p14:creationId xmlns:p14="http://schemas.microsoft.com/office/powerpoint/2010/main" val="1982146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E861E-1F03-B1CF-A905-595DF525C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 – Input from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79810-94EA-D7FF-043C-DD4A06D0B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34245"/>
            <a:ext cx="10018713" cy="2008696"/>
          </a:xfrm>
        </p:spPr>
        <p:txBody>
          <a:bodyPr/>
          <a:lstStyle/>
          <a:p>
            <a:r>
              <a:rPr lang="en-US" dirty="0"/>
              <a:t>To take input from the user, we use </a:t>
            </a:r>
            <a:r>
              <a:rPr lang="en-US" b="1" dirty="0"/>
              <a:t>Scanner</a:t>
            </a:r>
            <a:r>
              <a:rPr lang="en-US" dirty="0"/>
              <a:t>.</a:t>
            </a:r>
          </a:p>
          <a:p>
            <a:r>
              <a:rPr lang="en-US" dirty="0"/>
              <a:t>Import first: import </a:t>
            </a:r>
            <a:r>
              <a:rPr lang="en-US" dirty="0" err="1"/>
              <a:t>java.util.Scanner</a:t>
            </a:r>
            <a:r>
              <a:rPr lang="en-US" dirty="0"/>
              <a:t>;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F55997-D856-57FE-E5D9-6C03BE5DC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458" y="3581028"/>
            <a:ext cx="5720415" cy="20086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4875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D3DAA-2847-05ED-B983-3942E13E8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Real-Life Example of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BD5BB-79FF-B547-AF89-142FA7DA4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44830"/>
            <a:ext cx="10018713" cy="1933281"/>
          </a:xfrm>
        </p:spPr>
        <p:txBody>
          <a:bodyPr/>
          <a:lstStyle/>
          <a:p>
            <a:r>
              <a:rPr lang="en-US" dirty="0"/>
              <a:t>Example: ATM machine</a:t>
            </a:r>
          </a:p>
          <a:p>
            <a:pPr lvl="1"/>
            <a:r>
              <a:rPr lang="en-US" dirty="0"/>
              <a:t>Asks for PIN (Input)</a:t>
            </a:r>
          </a:p>
          <a:p>
            <a:pPr lvl="1"/>
            <a:r>
              <a:rPr lang="en-US" dirty="0"/>
              <a:t>Shows Balance (Output)</a:t>
            </a:r>
          </a:p>
          <a:p>
            <a:pPr lvl="1"/>
            <a:r>
              <a:rPr lang="en-US" dirty="0"/>
              <a:t>You → Type PIN → System uses Scanner to read it.</a:t>
            </a:r>
          </a:p>
        </p:txBody>
      </p:sp>
      <p:pic>
        <p:nvPicPr>
          <p:cNvPr id="3076" name="Picture 4" descr="4+ Thousand Atm Machine Cartoon Royalty-Free Images, Stock Photos &amp;  Pictures | Shutterstock">
            <a:extLst>
              <a:ext uri="{FF2B5EF4-FFF2-40B4-BE49-F238E27FC236}">
                <a16:creationId xmlns:a16="http://schemas.microsoft.com/office/drawing/2014/main" id="{9DF00A98-C68B-8B15-5836-259612EC6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500" b="90000" l="10000" r="93167">
                        <a14:backgroundMark x1="38167" y1="32250" x2="38167" y2="32250"/>
                      </a14:backgroundRemoval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062" y="1524000"/>
            <a:ext cx="5622697" cy="381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653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9C303-A99A-6128-FC35-95B9C4C6C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in </a:t>
            </a:r>
            <a:r>
              <a:rPr lang="en-US" b="1" dirty="0"/>
              <a:t>Java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6BB4C86-1238-69B1-AA26-2B2E9E2F12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55650" y="2192745"/>
            <a:ext cx="4864537" cy="3582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fontAlgn="base"/>
            <a:r>
              <a:rPr lang="en-US" dirty="0"/>
              <a:t>Arithmetic Operators</a:t>
            </a:r>
          </a:p>
          <a:p>
            <a:pPr marL="0" lvl="0" fontAlgn="base"/>
            <a:r>
              <a:rPr lang="en-US" dirty="0"/>
              <a:t>Relational (Comparison) Operators</a:t>
            </a:r>
          </a:p>
          <a:p>
            <a:pPr marL="0" lvl="0" fontAlgn="base"/>
            <a:r>
              <a:rPr lang="en-US" dirty="0"/>
              <a:t>Logical Operators</a:t>
            </a:r>
          </a:p>
          <a:p>
            <a:pPr marL="0" lvl="0" fontAlgn="base"/>
            <a:r>
              <a:rPr lang="en-US" dirty="0"/>
              <a:t>Assignment Operators</a:t>
            </a:r>
          </a:p>
          <a:p>
            <a:pPr marL="0" lvl="0" fontAlgn="base"/>
            <a:r>
              <a:rPr lang="en-US" dirty="0"/>
              <a:t>Unary Operators</a:t>
            </a:r>
          </a:p>
          <a:p>
            <a:pPr marL="0" lvl="0" fontAlgn="base"/>
            <a:r>
              <a:rPr lang="en-US" dirty="0"/>
              <a:t>Ternary Operator</a:t>
            </a:r>
          </a:p>
          <a:p>
            <a:pPr marL="0" lvl="0" fontAlgn="base"/>
            <a:r>
              <a:rPr lang="en-US" dirty="0"/>
              <a:t>Bitwise Operators (Advanced)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54835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04F19-8BC4-BA66-C148-E54B7019F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416377"/>
          </a:xfrm>
        </p:spPr>
        <p:txBody>
          <a:bodyPr/>
          <a:lstStyle/>
          <a:p>
            <a:r>
              <a:rPr lang="en-US" b="1" dirty="0"/>
              <a:t>Arithmetic</a:t>
            </a:r>
            <a:r>
              <a:rPr lang="en-US" dirty="0"/>
              <a:t> Operators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B93C24-67EA-C094-FEB6-0C9A2609A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2689687"/>
            <a:ext cx="5397256" cy="20661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E93108-C7F7-F525-D207-B15D8CCE83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4812" b="16700"/>
          <a:stretch>
            <a:fillRect/>
          </a:stretch>
        </p:blipFill>
        <p:spPr>
          <a:xfrm>
            <a:off x="7161890" y="2516637"/>
            <a:ext cx="4497907" cy="24122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6892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4DB-7CE0-DEF1-143B-25879E1F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(Comparison) Operators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9C095E-FC06-CA41-4CF2-65948C95A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2438399"/>
            <a:ext cx="4936545" cy="23568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FA6DAD-0C36-920A-FC14-544EE24067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043" y="2328945"/>
            <a:ext cx="4861981" cy="25757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6860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A62B1-F7B1-C925-737D-38DC4A3DD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C04A57-67FA-AC4F-3A9D-2FF084A05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954" y="2033047"/>
            <a:ext cx="7163421" cy="18899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D28100-B2E4-702A-4957-1A1825DBD2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812" y="4282276"/>
            <a:ext cx="4465707" cy="18899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3449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847F4-6272-7ADB-32EC-EDCDBA14F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</a:t>
            </a:r>
            <a:r>
              <a:rPr lang="en-US" dirty="0"/>
              <a:t> Operators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1BC1AD-2526-F166-42A4-A3BC9CA0F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382" y="2704770"/>
            <a:ext cx="5088649" cy="25041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DFAACF-C5FA-4E1B-42E5-02E8E9295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92"/>
          <a:stretch>
            <a:fillRect/>
          </a:stretch>
        </p:blipFill>
        <p:spPr>
          <a:xfrm>
            <a:off x="7252946" y="2132568"/>
            <a:ext cx="4250078" cy="36485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5888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082CF-4D39-79C3-682C-0CD455C1E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Ternary Operator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48322A-B7DA-1BDC-3418-2FF5BA0978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624" y="2203968"/>
            <a:ext cx="8056086" cy="9540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007436-E668-EBF6-4A57-4C677D17E2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624" y="3584748"/>
            <a:ext cx="4831499" cy="15927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8696EEE-9090-5606-719B-18879E0135B5}"/>
              </a:ext>
            </a:extLst>
          </p:cNvPr>
          <p:cNvSpPr/>
          <p:nvPr/>
        </p:nvSpPr>
        <p:spPr>
          <a:xfrm>
            <a:off x="7506058" y="3584748"/>
            <a:ext cx="3770722" cy="15927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Explanation: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bg1"/>
                </a:solidFill>
                <a:latin typeface="Arial Unicode MS"/>
              </a:rPr>
              <a:t>age &gt;= 18</a:t>
            </a:r>
            <a:r>
              <a:rPr lang="en-US" altLang="en-US" sz="1400" dirty="0">
                <a:solidFill>
                  <a:schemeClr val="bg1"/>
                </a:solidFill>
              </a:rPr>
              <a:t> → this is the condition.</a:t>
            </a:r>
            <a:endParaRPr lang="en-US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bg1"/>
                </a:solidFill>
                <a:latin typeface="Arial Unicode MS"/>
              </a:rPr>
              <a:t>"Adult"</a:t>
            </a:r>
            <a:r>
              <a:rPr lang="en-US" altLang="en-US" sz="1400" dirty="0">
                <a:solidFill>
                  <a:schemeClr val="bg1"/>
                </a:solidFill>
              </a:rPr>
              <a:t> → returned if the condition is true.</a:t>
            </a:r>
            <a:endParaRPr lang="en-US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bg1"/>
                </a:solidFill>
                <a:latin typeface="Arial Unicode MS"/>
              </a:rPr>
              <a:t>"Minor"</a:t>
            </a:r>
            <a:r>
              <a:rPr lang="en-US" altLang="en-US" sz="1400" dirty="0">
                <a:solidFill>
                  <a:schemeClr val="bg1"/>
                </a:solidFill>
              </a:rPr>
              <a:t> → returned if the condition is false.</a:t>
            </a:r>
            <a:endParaRPr lang="en-US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049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3180F-8428-9CD1-2817-B6B97A65F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Unary</a:t>
            </a:r>
            <a:r>
              <a:rPr lang="en-US" dirty="0"/>
              <a:t> Operators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8DDB2E-FCE9-619B-BB2F-C15B2CD75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039" y="2485943"/>
            <a:ext cx="5274708" cy="21620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279284-B1E4-B2B7-5B86-86022E726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765" y="2426919"/>
            <a:ext cx="4598241" cy="2280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1446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9EA36-A2EE-C9A8-3952-852CEF80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292230"/>
            <a:ext cx="10018713" cy="1018096"/>
          </a:xfrm>
        </p:spPr>
        <p:txBody>
          <a:bodyPr/>
          <a:lstStyle/>
          <a:p>
            <a:r>
              <a:rPr lang="en-US" b="1" dirty="0"/>
              <a:t>Java</a:t>
            </a:r>
            <a:r>
              <a:rPr lang="en-US" dirty="0"/>
              <a:t>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63A2EE-285C-FB4C-738A-6EFB5CE04E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039" y="2936137"/>
            <a:ext cx="7621251" cy="2521982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1D51CB-9733-39B6-39CE-A8C2AB6D3FF2}"/>
              </a:ext>
            </a:extLst>
          </p:cNvPr>
          <p:cNvCxnSpPr>
            <a:cxnSpLocks/>
          </p:cNvCxnSpPr>
          <p:nvPr/>
        </p:nvCxnSpPr>
        <p:spPr>
          <a:xfrm>
            <a:off x="2328421" y="1562099"/>
            <a:ext cx="1083345" cy="21991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7A37D9-4E89-B964-7CF9-ED80B360111D}"/>
              </a:ext>
            </a:extLst>
          </p:cNvPr>
          <p:cNvCxnSpPr>
            <a:cxnSpLocks/>
          </p:cNvCxnSpPr>
          <p:nvPr/>
        </p:nvCxnSpPr>
        <p:spPr>
          <a:xfrm flipH="1">
            <a:off x="4247187" y="2149311"/>
            <a:ext cx="1663419" cy="16119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E4D9C02-8526-D45B-B321-34AC1CE9EBFA}"/>
              </a:ext>
            </a:extLst>
          </p:cNvPr>
          <p:cNvSpPr/>
          <p:nvPr/>
        </p:nvSpPr>
        <p:spPr>
          <a:xfrm>
            <a:off x="1838227" y="801278"/>
            <a:ext cx="2488676" cy="11406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400" b="1" dirty="0"/>
              <a:t>public</a:t>
            </a:r>
            <a:r>
              <a:rPr lang="en-US" altLang="en-US" sz="1400" dirty="0"/>
              <a:t> → This means anyone can access this class. It’s open to be used from anywhere.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5791179-3C56-707B-5142-23656A3199EB}"/>
              </a:ext>
            </a:extLst>
          </p:cNvPr>
          <p:cNvSpPr/>
          <p:nvPr/>
        </p:nvSpPr>
        <p:spPr>
          <a:xfrm>
            <a:off x="5910606" y="1143472"/>
            <a:ext cx="2488676" cy="11406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/>
              <a:t>class</a:t>
            </a:r>
            <a:r>
              <a:rPr lang="en-US" altLang="en-US" sz="1400" dirty="0"/>
              <a:t> → This is a blueprint or template for the program. Every Java program must be inside a class.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69C8D54-935D-BF68-D450-37E5AB389473}"/>
              </a:ext>
            </a:extLst>
          </p:cNvPr>
          <p:cNvCxnSpPr>
            <a:cxnSpLocks/>
          </p:cNvCxnSpPr>
          <p:nvPr/>
        </p:nvCxnSpPr>
        <p:spPr>
          <a:xfrm flipH="1">
            <a:off x="5078896" y="2161568"/>
            <a:ext cx="4784683" cy="15997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B79BFFE-62E0-B143-58CC-2A079235B6B1}"/>
              </a:ext>
            </a:extLst>
          </p:cNvPr>
          <p:cNvSpPr/>
          <p:nvPr/>
        </p:nvSpPr>
        <p:spPr>
          <a:xfrm>
            <a:off x="9234703" y="1143472"/>
            <a:ext cx="2488676" cy="11406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HelloWorld → This is the name of the class. You can give any name, but it should match the file name </a:t>
            </a:r>
          </a:p>
        </p:txBody>
      </p:sp>
    </p:spTree>
    <p:extLst>
      <p:ext uri="{BB962C8B-B14F-4D97-AF65-F5344CB8AC3E}">
        <p14:creationId xmlns:p14="http://schemas.microsoft.com/office/powerpoint/2010/main" val="2436889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DAD04-631C-231A-CB88-2F18F2C9A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b="1" dirty="0"/>
              <a:t>Java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05351-DF2E-FB99-FDB5-2E5987948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978843"/>
            <a:ext cx="6207961" cy="3124201"/>
          </a:xfrm>
        </p:spPr>
        <p:txBody>
          <a:bodyPr/>
          <a:lstStyle/>
          <a:p>
            <a:r>
              <a:rPr lang="en-US" dirty="0"/>
              <a:t>Java is a </a:t>
            </a:r>
            <a:r>
              <a:rPr lang="en-US" b="1" dirty="0"/>
              <a:t>high-level, object-oriented</a:t>
            </a:r>
            <a:r>
              <a:rPr lang="en-US" dirty="0"/>
              <a:t> programming language.</a:t>
            </a:r>
          </a:p>
          <a:p>
            <a:r>
              <a:rPr lang="en-US" b="1" dirty="0"/>
              <a:t>Popular for:</a:t>
            </a:r>
            <a:r>
              <a:rPr lang="en-US" dirty="0"/>
              <a:t> Android apps, web applications, enterprise systems.</a:t>
            </a:r>
          </a:p>
          <a:p>
            <a:r>
              <a:rPr lang="en-US" b="1" dirty="0"/>
              <a:t>Fun Fact:</a:t>
            </a:r>
            <a:r>
              <a:rPr lang="en-US" dirty="0"/>
              <a:t> Java’s motto is "Write Once, Run Anywhere".</a:t>
            </a:r>
          </a:p>
        </p:txBody>
      </p:sp>
      <p:pic>
        <p:nvPicPr>
          <p:cNvPr id="1027" name="Picture 3" descr="Java logo and symbol, meaning, history, PNG">
            <a:extLst>
              <a:ext uri="{FF2B5EF4-FFF2-40B4-BE49-F238E27FC236}">
                <a16:creationId xmlns:a16="http://schemas.microsoft.com/office/drawing/2014/main" id="{6C28C269-D4B0-BC70-1921-CCDC74C06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1768" y="2693513"/>
            <a:ext cx="2353559" cy="1470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6D3F5EBA-2293-A9CA-3C2B-FA6C0E81E205}"/>
              </a:ext>
            </a:extLst>
          </p:cNvPr>
          <p:cNvSpPr/>
          <p:nvPr/>
        </p:nvSpPr>
        <p:spPr>
          <a:xfrm>
            <a:off x="7253925" y="4496586"/>
            <a:ext cx="3195686" cy="1470974"/>
          </a:xfrm>
          <a:prstGeom prst="cloudCallout">
            <a:avLst>
              <a:gd name="adj1" fmla="val 38861"/>
              <a:gd name="adj2" fmla="val -7384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was originally called </a:t>
            </a:r>
            <a:r>
              <a:rPr lang="en-US" b="1" i="1" dirty="0"/>
              <a:t>Oak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90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07379-CECD-59FB-930A-794F1F4E8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B4684-530F-90ED-BAC0-57D0EDC4C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292230"/>
            <a:ext cx="10018713" cy="1018096"/>
          </a:xfrm>
        </p:spPr>
        <p:txBody>
          <a:bodyPr/>
          <a:lstStyle/>
          <a:p>
            <a:r>
              <a:rPr lang="en-US" b="1" dirty="0"/>
              <a:t>Java</a:t>
            </a:r>
            <a:r>
              <a:rPr lang="en-US" dirty="0"/>
              <a:t>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AB2979-6FF4-E21C-D2CF-EEF080EA8C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415" y="1390142"/>
            <a:ext cx="5876499" cy="194461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F77304-0795-93DF-FD4C-33D51CD70D54}"/>
              </a:ext>
            </a:extLst>
          </p:cNvPr>
          <p:cNvSpPr txBox="1"/>
          <p:nvPr/>
        </p:nvSpPr>
        <p:spPr>
          <a:xfrm>
            <a:off x="1484309" y="3523241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public static void main(String[] </a:t>
            </a:r>
            <a:r>
              <a:rPr lang="en-US" b="1" dirty="0" err="1"/>
              <a:t>args</a:t>
            </a:r>
            <a:r>
              <a:rPr lang="en-US" b="1" dirty="0"/>
              <a:t>) {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FC560D-DB90-F211-C9C4-AD650DB68CE2}"/>
              </a:ext>
            </a:extLst>
          </p:cNvPr>
          <p:cNvSpPr txBox="1"/>
          <p:nvPr/>
        </p:nvSpPr>
        <p:spPr>
          <a:xfrm>
            <a:off x="1569149" y="4021375"/>
            <a:ext cx="955447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public</a:t>
            </a:r>
            <a:r>
              <a:rPr lang="en-US" altLang="en-US" dirty="0"/>
              <a:t> → Again means anyone can run this method.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static</a:t>
            </a:r>
            <a:r>
              <a:rPr lang="en-US" altLang="en-US" dirty="0"/>
              <a:t> → This means it belongs to the class, not to an object. Java runs this method without creating any object.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void</a:t>
            </a:r>
            <a:r>
              <a:rPr lang="en-US" altLang="en-US" dirty="0"/>
              <a:t> → This means the method does not return anything (no result comes back).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main</a:t>
            </a:r>
            <a:r>
              <a:rPr lang="en-US" altLang="en-US" dirty="0"/>
              <a:t> → This is the name of the method that Java looks for to start running the program.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String[] </a:t>
            </a:r>
            <a:r>
              <a:rPr lang="en-US" altLang="en-US" b="1" dirty="0" err="1"/>
              <a:t>args</a:t>
            </a:r>
            <a:r>
              <a:rPr lang="en-US" altLang="en-US" b="1" dirty="0"/>
              <a:t> </a:t>
            </a:r>
            <a:r>
              <a:rPr lang="en-US" altLang="en-US" dirty="0"/>
              <a:t>→ This is used to take input from the user when running from the command line. Right now, we’re not using it, but it’s needed as part of the syntax.</a:t>
            </a:r>
          </a:p>
        </p:txBody>
      </p:sp>
    </p:spTree>
    <p:extLst>
      <p:ext uri="{BB962C8B-B14F-4D97-AF65-F5344CB8AC3E}">
        <p14:creationId xmlns:p14="http://schemas.microsoft.com/office/powerpoint/2010/main" val="539116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00E1C-FAD6-49D8-1818-9C3C37C54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9B0B4-4FF7-4C22-8067-527576F20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292230"/>
            <a:ext cx="10018713" cy="1018096"/>
          </a:xfrm>
        </p:spPr>
        <p:txBody>
          <a:bodyPr/>
          <a:lstStyle/>
          <a:p>
            <a:r>
              <a:rPr lang="en-US" b="1" dirty="0"/>
              <a:t>Java</a:t>
            </a:r>
            <a:r>
              <a:rPr lang="en-US" dirty="0"/>
              <a:t>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FD9E73-2B66-E63B-3A0D-612EC9FB4C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415" y="1390142"/>
            <a:ext cx="5876499" cy="194461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D2ABFA-A59F-07CC-15B0-37E8E7CF4DD3}"/>
              </a:ext>
            </a:extLst>
          </p:cNvPr>
          <p:cNvSpPr txBox="1"/>
          <p:nvPr/>
        </p:nvSpPr>
        <p:spPr>
          <a:xfrm>
            <a:off x="1484309" y="3523241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System.out.println</a:t>
            </a:r>
            <a:r>
              <a:rPr lang="en-US" b="1" dirty="0"/>
              <a:t>("Hello, World!")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3A8D4B-97E3-06C0-7B7B-FE3B1FE060D8}"/>
              </a:ext>
            </a:extLst>
          </p:cNvPr>
          <p:cNvSpPr txBox="1"/>
          <p:nvPr/>
        </p:nvSpPr>
        <p:spPr>
          <a:xfrm>
            <a:off x="1569149" y="4021375"/>
            <a:ext cx="95544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System</a:t>
            </a:r>
            <a:r>
              <a:rPr lang="en-US" altLang="en-US" dirty="0"/>
              <a:t> → A built-in class in Java that has useful stuff like input/output.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out</a:t>
            </a:r>
            <a:r>
              <a:rPr lang="en-US" altLang="en-US" dirty="0"/>
              <a:t> → Refers to the output stream (like your screen).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 err="1"/>
              <a:t>println</a:t>
            </a:r>
            <a:r>
              <a:rPr lang="en-US" altLang="en-US" dirty="0"/>
              <a:t> → Means "print the line" — it will show the text and move to the next line.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"Hello, World!" </a:t>
            </a:r>
            <a:r>
              <a:rPr lang="en-US" altLang="en-US" dirty="0"/>
              <a:t>→ This is the text that gets printed.</a:t>
            </a:r>
          </a:p>
        </p:txBody>
      </p:sp>
    </p:spTree>
    <p:extLst>
      <p:ext uri="{BB962C8B-B14F-4D97-AF65-F5344CB8AC3E}">
        <p14:creationId xmlns:p14="http://schemas.microsoft.com/office/powerpoint/2010/main" val="970537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F8DB2-55D0-D1F3-D21A-FDEEF8C0D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b="1" dirty="0"/>
              <a:t>Keyword</a:t>
            </a:r>
            <a:r>
              <a:rPr lang="en-US" dirty="0"/>
              <a:t> in Java?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476A2-D8AF-B105-411D-357826DB1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195658"/>
            <a:ext cx="10018713" cy="3488705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keyword</a:t>
            </a:r>
            <a:r>
              <a:rPr lang="en-US" dirty="0"/>
              <a:t> in Java is a </a:t>
            </a:r>
            <a:r>
              <a:rPr lang="en-US" b="1" dirty="0"/>
              <a:t>special word</a:t>
            </a:r>
            <a:r>
              <a:rPr lang="en-US" dirty="0"/>
              <a:t> that Java already understands and has a </a:t>
            </a:r>
            <a:r>
              <a:rPr lang="en-US" b="1" dirty="0"/>
              <a:t>fixed meaning</a:t>
            </a:r>
            <a:r>
              <a:rPr lang="en-US" dirty="0"/>
              <a:t>.</a:t>
            </a:r>
          </a:p>
          <a:p>
            <a:r>
              <a:rPr lang="en-US" dirty="0"/>
              <a:t>You </a:t>
            </a:r>
            <a:r>
              <a:rPr lang="en-US" b="1" dirty="0"/>
              <a:t>cannot use these words</a:t>
            </a:r>
            <a:r>
              <a:rPr lang="en-US" dirty="0"/>
              <a:t> as names for your classes, variables, or methods because they are </a:t>
            </a:r>
            <a:r>
              <a:rPr lang="en-US" b="1" dirty="0"/>
              <a:t>reserved</a:t>
            </a:r>
            <a:r>
              <a:rPr lang="en-US" dirty="0"/>
              <a:t>.</a:t>
            </a:r>
          </a:p>
          <a:p>
            <a:r>
              <a:rPr lang="en-US" dirty="0"/>
              <a:t>Words in English like </a:t>
            </a:r>
            <a:r>
              <a:rPr lang="en-US" b="1" dirty="0"/>
              <a:t>"if"</a:t>
            </a:r>
            <a:r>
              <a:rPr lang="en-US" dirty="0"/>
              <a:t>, </a:t>
            </a:r>
            <a:r>
              <a:rPr lang="en-US" b="1" dirty="0"/>
              <a:t>"while"</a:t>
            </a:r>
            <a:r>
              <a:rPr lang="en-US" dirty="0"/>
              <a:t>, or </a:t>
            </a:r>
            <a:r>
              <a:rPr lang="en-US" b="1" dirty="0"/>
              <a:t>"return"</a:t>
            </a:r>
            <a:r>
              <a:rPr lang="en-US" dirty="0"/>
              <a:t> — Java knows what they mean and uses them to </a:t>
            </a:r>
            <a:r>
              <a:rPr lang="en-US" b="1" dirty="0"/>
              <a:t>perform specific actions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577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13A020-FBC2-61C4-35D3-C7AE296B0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79C81-7ACD-ECDA-B085-E68DFF7EF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b="1" dirty="0"/>
              <a:t>Keyword</a:t>
            </a:r>
            <a:r>
              <a:rPr lang="en-US" dirty="0"/>
              <a:t> in Java?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3E5E-C218-3FE8-B22C-EED4AA2EC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195658"/>
            <a:ext cx="10018713" cy="3215327"/>
          </a:xfrm>
        </p:spPr>
        <p:txBody>
          <a:bodyPr>
            <a:normAutofit/>
          </a:bodyPr>
          <a:lstStyle/>
          <a:p>
            <a:r>
              <a:rPr lang="en-US" dirty="0"/>
              <a:t>Simple Example: </a:t>
            </a:r>
            <a:r>
              <a:rPr lang="en-US" b="1" dirty="0"/>
              <a:t>int</a:t>
            </a:r>
            <a:r>
              <a:rPr lang="en-US" dirty="0"/>
              <a:t> age = 25;</a:t>
            </a:r>
          </a:p>
          <a:p>
            <a:r>
              <a:rPr lang="en-US" altLang="en-US" b="1" dirty="0"/>
              <a:t>int</a:t>
            </a:r>
            <a:r>
              <a:rPr lang="en-US" altLang="en-US" dirty="0"/>
              <a:t> is a keyword → It tells Java: “This is a number type.”</a:t>
            </a:r>
          </a:p>
          <a:p>
            <a:r>
              <a:rPr lang="en-US" altLang="en-US" dirty="0"/>
              <a:t>You cannot name a variable as int, because it's already taken.</a:t>
            </a:r>
          </a:p>
          <a:p>
            <a:r>
              <a:rPr lang="en-US" dirty="0"/>
              <a:t>You </a:t>
            </a:r>
            <a:r>
              <a:rPr lang="en-US" b="1" dirty="0"/>
              <a:t>can’t use keywords</a:t>
            </a:r>
            <a:r>
              <a:rPr lang="en-US" dirty="0"/>
              <a:t> as variable or method names.</a:t>
            </a:r>
            <a:endParaRPr lang="en-US" altLang="en-US" dirty="0"/>
          </a:p>
          <a:p>
            <a:pPr lvl="1"/>
            <a:r>
              <a:rPr lang="en-US" altLang="en-US" dirty="0"/>
              <a:t>int return = 5;  // ❌ Error: 'return' is a keyword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747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BAC245-2AE9-50EF-48BD-3F8ACC4C8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8D4C7-B6BE-68EF-B346-96462110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b="1" dirty="0"/>
              <a:t>Keyword</a:t>
            </a:r>
            <a:r>
              <a:rPr lang="en-US" dirty="0"/>
              <a:t> in Java?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9DDB003-C744-1B77-B102-064988B2F6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8432695"/>
              </p:ext>
            </p:extLst>
          </p:nvPr>
        </p:nvGraphicFramePr>
        <p:xfrm>
          <a:off x="1484312" y="2242794"/>
          <a:ext cx="1001871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4678">
                  <a:extLst>
                    <a:ext uri="{9D8B030D-6E8A-4147-A177-3AD203B41FA5}">
                      <a16:colId xmlns:a16="http://schemas.microsoft.com/office/drawing/2014/main" val="985094361"/>
                    </a:ext>
                  </a:extLst>
                </a:gridCol>
                <a:gridCol w="2504678">
                  <a:extLst>
                    <a:ext uri="{9D8B030D-6E8A-4147-A177-3AD203B41FA5}">
                      <a16:colId xmlns:a16="http://schemas.microsoft.com/office/drawing/2014/main" val="2602809760"/>
                    </a:ext>
                  </a:extLst>
                </a:gridCol>
                <a:gridCol w="2504678">
                  <a:extLst>
                    <a:ext uri="{9D8B030D-6E8A-4147-A177-3AD203B41FA5}">
                      <a16:colId xmlns:a16="http://schemas.microsoft.com/office/drawing/2014/main" val="2051911200"/>
                    </a:ext>
                  </a:extLst>
                </a:gridCol>
                <a:gridCol w="2504678">
                  <a:extLst>
                    <a:ext uri="{9D8B030D-6E8A-4147-A177-3AD203B41FA5}">
                      <a16:colId xmlns:a16="http://schemas.microsoft.com/office/drawing/2014/main" val="208979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Keywords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Keywords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Keywords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Keywords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5126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abstract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assert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break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119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byte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char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77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const*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continue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default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1539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double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enum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211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extends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finally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float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0252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goto*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implements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699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import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instanceof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interface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7327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long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package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3888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399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B1D93-44A3-87B7-1208-3C5968C91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B712D-C1E2-5DEF-0700-FDFCFE237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2187805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conditional statement</a:t>
            </a:r>
            <a:r>
              <a:rPr lang="en-US" dirty="0"/>
              <a:t> is like </a:t>
            </a:r>
            <a:r>
              <a:rPr lang="en-US" b="1" dirty="0"/>
              <a:t>asking a question</a:t>
            </a:r>
            <a:r>
              <a:rPr lang="en-US" dirty="0"/>
              <a:t> or making a </a:t>
            </a:r>
            <a:r>
              <a:rPr lang="en-US" b="1" dirty="0"/>
              <a:t>decision</a:t>
            </a:r>
            <a:r>
              <a:rPr lang="en-US" dirty="0"/>
              <a:t> in your program.</a:t>
            </a:r>
          </a:p>
          <a:p>
            <a:r>
              <a:rPr lang="en-US" dirty="0"/>
              <a:t>It lets the computer choose </a:t>
            </a:r>
            <a:r>
              <a:rPr lang="en-US" b="1" dirty="0"/>
              <a:t>what to do based on a condition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519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81F5D6-B760-0C9E-6690-0CE28C68D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02344-F1B7-0B95-9663-396563D47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86DAABD-7721-D39E-65DA-13913BCD9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6321" y="2069066"/>
            <a:ext cx="14950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Statement 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2AADEAC-3333-6307-0B68-D8C3BB5CDC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2438399"/>
            <a:ext cx="6342117" cy="231018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7912B91-4B90-4E0E-CC49-EBE4C509FC50}"/>
              </a:ext>
            </a:extLst>
          </p:cNvPr>
          <p:cNvSpPr txBox="1"/>
          <p:nvPr/>
        </p:nvSpPr>
        <p:spPr>
          <a:xfrm>
            <a:off x="1484311" y="4840919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“If age is 18 or more, then print ‘You can vote!’”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502640-79AB-BFFC-4DCF-6D00A2BA77B6}"/>
              </a:ext>
            </a:extLst>
          </p:cNvPr>
          <p:cNvSpPr txBox="1"/>
          <p:nvPr/>
        </p:nvSpPr>
        <p:spPr>
          <a:xfrm>
            <a:off x="7924418" y="3304890"/>
            <a:ext cx="4117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If </a:t>
            </a:r>
            <a:r>
              <a:rPr lang="en-US" dirty="0"/>
              <a:t>block executes only true statement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361471-90FF-767E-5291-80FFAB867A6E}"/>
              </a:ext>
            </a:extLst>
          </p:cNvPr>
          <p:cNvSpPr txBox="1"/>
          <p:nvPr/>
        </p:nvSpPr>
        <p:spPr>
          <a:xfrm>
            <a:off x="1484311" y="5210251"/>
            <a:ext cx="68393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dirty="0"/>
              <a:t>Use it when you want to do something only if a condition is true.</a:t>
            </a:r>
            <a:endParaRPr lang="en-US" sz="1600" dirty="0"/>
          </a:p>
          <a:p>
            <a:r>
              <a:rPr lang="en-US" sz="1600" dirty="0"/>
              <a:t>Think: “</a:t>
            </a:r>
            <a:r>
              <a:rPr lang="en-US" sz="1600" b="1" dirty="0"/>
              <a:t>If this happens, then do this.</a:t>
            </a:r>
            <a:r>
              <a:rPr lang="en-US" sz="16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1775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884B7-91F5-787F-4F0F-220D480A8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87391-DB32-BEE4-EE7C-C7542E6DE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F7471B3-96C5-9E70-614A-A5745CD01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731" y="2063247"/>
            <a:ext cx="20962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altLang="en-US" b="1" dirty="0"/>
              <a:t>– else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Statement 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24AE0FC-D710-75C1-E506-3CEE526C6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2438399"/>
            <a:ext cx="6342117" cy="231018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570EA6-00EC-4659-E261-EDF478992EDB}"/>
              </a:ext>
            </a:extLst>
          </p:cNvPr>
          <p:cNvSpPr txBox="1"/>
          <p:nvPr/>
        </p:nvSpPr>
        <p:spPr>
          <a:xfrm>
            <a:off x="1484310" y="4758010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Either one of the two blocks will run.</a:t>
            </a:r>
          </a:p>
          <a:p>
            <a:r>
              <a:rPr lang="en-US" dirty="0"/>
              <a:t>“If age is 18 or more, print true block; else, print false block.”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93CE19-FE9A-14EA-2128-7868CA703C91}"/>
              </a:ext>
            </a:extLst>
          </p:cNvPr>
          <p:cNvSpPr txBox="1"/>
          <p:nvPr/>
        </p:nvSpPr>
        <p:spPr>
          <a:xfrm>
            <a:off x="7975942" y="3408826"/>
            <a:ext cx="41173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If </a:t>
            </a:r>
            <a:r>
              <a:rPr lang="en-US" dirty="0"/>
              <a:t>block executes only true statement</a:t>
            </a:r>
          </a:p>
          <a:p>
            <a:r>
              <a:rPr lang="en-US" b="1" dirty="0"/>
              <a:t>Else</a:t>
            </a:r>
            <a:r>
              <a:rPr lang="en-US" dirty="0"/>
              <a:t> block executes false statement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CD796A-738D-42B8-06F5-768613FEF0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0" y="2438398"/>
            <a:ext cx="6342117" cy="23101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C9BB90-E1D9-DED6-DB8C-1C6A5F91E84B}"/>
              </a:ext>
            </a:extLst>
          </p:cNvPr>
          <p:cNvSpPr txBox="1"/>
          <p:nvPr/>
        </p:nvSpPr>
        <p:spPr>
          <a:xfrm>
            <a:off x="1486854" y="5413765"/>
            <a:ext cx="85477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Use it when you have two choices — do one thing if true, or something else if false.</a:t>
            </a:r>
            <a:endParaRPr lang="en-US" dirty="0"/>
          </a:p>
          <a:p>
            <a:r>
              <a:rPr lang="en-US" dirty="0"/>
              <a:t>Think: “</a:t>
            </a:r>
            <a:r>
              <a:rPr lang="en-US" b="1" dirty="0"/>
              <a:t>If this happens, do this. Else, do that.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97633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029D3B-CF4B-8A12-A515-8F3D1283A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C88D3-DEC2-EACF-7122-26082269C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91FDAF7-9304-1FB8-D789-1C5542D7F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4305" y="2069065"/>
            <a:ext cx="15696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Else if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ladder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E27824F-8B74-6D9A-EFAA-8EBB5C198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2438399"/>
            <a:ext cx="6342117" cy="231018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BF6125-BEA2-8CE1-04AE-8EB33C767687}"/>
              </a:ext>
            </a:extLst>
          </p:cNvPr>
          <p:cNvSpPr txBox="1"/>
          <p:nvPr/>
        </p:nvSpPr>
        <p:spPr>
          <a:xfrm>
            <a:off x="1484311" y="4840919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“Check each condition step-by-step. Only one will run.”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556B93-0A15-7835-75A2-93D652613052}"/>
              </a:ext>
            </a:extLst>
          </p:cNvPr>
          <p:cNvSpPr txBox="1"/>
          <p:nvPr/>
        </p:nvSpPr>
        <p:spPr>
          <a:xfrm>
            <a:off x="7975942" y="3408826"/>
            <a:ext cx="41173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If </a:t>
            </a:r>
            <a:r>
              <a:rPr lang="en-US" dirty="0"/>
              <a:t>block executes only true statement</a:t>
            </a:r>
          </a:p>
          <a:p>
            <a:r>
              <a:rPr lang="en-US" b="1" dirty="0"/>
              <a:t>Else</a:t>
            </a:r>
            <a:r>
              <a:rPr lang="en-US" dirty="0"/>
              <a:t> block executes false statement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A2CE03-CB11-3180-BD90-F5E938EFAD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0" y="2438398"/>
            <a:ext cx="6342117" cy="23101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CE5185-9675-4110-DD08-072A630B3A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08" y="2438397"/>
            <a:ext cx="6342117" cy="23101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601EB2-A99F-BCBD-6108-A3ABEC02D8AC}"/>
              </a:ext>
            </a:extLst>
          </p:cNvPr>
          <p:cNvSpPr txBox="1"/>
          <p:nvPr/>
        </p:nvSpPr>
        <p:spPr>
          <a:xfrm>
            <a:off x="1557780" y="5302584"/>
            <a:ext cx="76427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Use it when you have many conditions to check one by one.</a:t>
            </a:r>
            <a:endParaRPr lang="en-US" dirty="0"/>
          </a:p>
          <a:p>
            <a:r>
              <a:rPr lang="en-US" dirty="0"/>
              <a:t>Think: “</a:t>
            </a:r>
            <a:r>
              <a:rPr lang="en-US" b="1" dirty="0"/>
              <a:t>If this, do this. Else if that, do that. Else, do something else.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65878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2A8B8F-88FD-69CA-F707-D6D615192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2900D-137B-BFED-8415-1D9EB9902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880F734-33B5-0156-979D-9A476A285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131" y="2069065"/>
            <a:ext cx="15440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Switch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Case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5C174F-5EE6-9D17-3112-599F670AC2FD}"/>
              </a:ext>
            </a:extLst>
          </p:cNvPr>
          <p:cNvSpPr txBox="1"/>
          <p:nvPr/>
        </p:nvSpPr>
        <p:spPr>
          <a:xfrm>
            <a:off x="5547264" y="3629531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Switch case will take one input and check all cases, if the input does not match to any cases, it will print the default message.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2FBC3B-DE7B-D87E-9697-4922A694BD1F}"/>
              </a:ext>
            </a:extLst>
          </p:cNvPr>
          <p:cNvSpPr txBox="1"/>
          <p:nvPr/>
        </p:nvSpPr>
        <p:spPr>
          <a:xfrm>
            <a:off x="5547264" y="2522021"/>
            <a:ext cx="54747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Use it when you have one variable and many fixed values to check.</a:t>
            </a:r>
            <a:endParaRPr lang="en-US" dirty="0"/>
          </a:p>
          <a:p>
            <a:r>
              <a:rPr lang="en-US" dirty="0"/>
              <a:t>Think: “</a:t>
            </a:r>
            <a:r>
              <a:rPr lang="en-US" b="1" dirty="0"/>
              <a:t>If it is this case, do that.</a:t>
            </a:r>
            <a:r>
              <a:rPr lang="en-US" dirty="0"/>
              <a:t>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5BCAE2-93A2-2444-3A90-D2E8CFE9B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62"/>
          <a:stretch>
            <a:fillRect/>
          </a:stretch>
        </p:blipFill>
        <p:spPr>
          <a:xfrm>
            <a:off x="1569382" y="2438397"/>
            <a:ext cx="3813323" cy="349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457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D6DAE-3670-2AFC-C908-A950A9366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</a:t>
            </a:r>
            <a:r>
              <a:rPr lang="en-US" b="1" dirty="0"/>
              <a:t>Java</a:t>
            </a:r>
            <a:r>
              <a:rPr lang="en-US" dirty="0"/>
              <a:t> in 2025?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D8D3AA6-960E-3CE9-1F42-FCB377D27B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4311" y="2336393"/>
            <a:ext cx="1028034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tabLst/>
            </a:pPr>
            <a:r>
              <a:rPr lang="en-US" altLang="en-US" sz="2000" dirty="0"/>
              <a:t>✅ Still one of the most used languages in the world (used by millions of developers).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sz="2000" dirty="0"/>
              <a:t>📱 Used to build Android apps, which dominate the mobile market.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sz="2000" dirty="0"/>
              <a:t>🏢 Preferred by big companies for enterprise software (e.g., banks, insurance, e-commerce).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sz="2000" dirty="0"/>
              <a:t>🌐 Runs on any platform – “Write Once, Run Anywhere” (Windows, Mac, Linux).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sz="2000" dirty="0"/>
              <a:t>💼 High demand for Java developers in job markets across the globe.</a:t>
            </a:r>
          </a:p>
        </p:txBody>
      </p:sp>
    </p:spTree>
    <p:extLst>
      <p:ext uri="{BB962C8B-B14F-4D97-AF65-F5344CB8AC3E}">
        <p14:creationId xmlns:p14="http://schemas.microsoft.com/office/powerpoint/2010/main" val="17400566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3026D-CDB9-4D8A-7232-21FEFCBF0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Loops</a:t>
            </a:r>
            <a:r>
              <a:rPr lang="en-US" dirty="0"/>
              <a:t> – Repeat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CCB32-D21E-7119-DEF3-80B840D19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2725133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loop</a:t>
            </a:r>
            <a:r>
              <a:rPr lang="en-US" dirty="0"/>
              <a:t> is used to execute a block of code </a:t>
            </a:r>
            <a:r>
              <a:rPr lang="en-US" b="1" dirty="0"/>
              <a:t>multiple times</a:t>
            </a:r>
            <a:r>
              <a:rPr lang="en-US" dirty="0"/>
              <a:t> based on a condition.</a:t>
            </a:r>
          </a:p>
          <a:p>
            <a:r>
              <a:rPr lang="en-US" dirty="0"/>
              <a:t>A loop helps you </a:t>
            </a:r>
            <a:r>
              <a:rPr lang="en-US" b="1" dirty="0"/>
              <a:t>do something again and again</a:t>
            </a:r>
            <a:r>
              <a:rPr lang="en-US" dirty="0"/>
              <a:t> automatically in your program until a specific condition is met.</a:t>
            </a:r>
          </a:p>
          <a:p>
            <a:r>
              <a:rPr lang="en-US" dirty="0"/>
              <a:t>If you want to print "Hello" 5 times without writing the same line 5 times, you use a loop.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6035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2ECC9-F887-29EB-ED45-9ED326ADF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11443"/>
          </a:xfrm>
        </p:spPr>
        <p:txBody>
          <a:bodyPr/>
          <a:lstStyle/>
          <a:p>
            <a:r>
              <a:rPr lang="en-US" b="1" dirty="0"/>
              <a:t>For</a:t>
            </a:r>
            <a:r>
              <a:rPr lang="en-US" dirty="0"/>
              <a:t> Loop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F55FD26-C6C2-A007-5651-402B3F034C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4311" y="1993070"/>
            <a:ext cx="10018713" cy="1351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tabLst/>
            </a:pPr>
            <a:r>
              <a:rPr lang="en-US" altLang="en-US" dirty="0"/>
              <a:t>A for loop runs a set of instructions again and again until a given condition is false. 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dirty="0"/>
              <a:t>It is best when the number of repetitions is known.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212B84-79D9-6335-5C56-0F33E1053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987" y="3513792"/>
            <a:ext cx="6563360" cy="11114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A6574B5D-30CC-2B39-C4CB-37603C707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880" y="4847306"/>
            <a:ext cx="10018712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fontAlgn="base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altLang="en-US" sz="2000" dirty="0"/>
              <a:t>initialization – starting point (e.g., int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= 1)</a:t>
            </a:r>
          </a:p>
          <a:p>
            <a:pPr marL="285750" indent="-285750" fontAlgn="base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altLang="en-US" sz="2000" dirty="0"/>
              <a:t>condition – the loop continues while this is true (e.g.,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&lt;= 5)</a:t>
            </a:r>
          </a:p>
          <a:p>
            <a:pPr marL="285750" indent="-285750" fontAlgn="base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altLang="en-US" sz="2000" dirty="0"/>
              <a:t>update – changes the value in each loop (e.g.,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++)</a:t>
            </a:r>
          </a:p>
        </p:txBody>
      </p:sp>
    </p:spTree>
    <p:extLst>
      <p:ext uri="{BB962C8B-B14F-4D97-AF65-F5344CB8AC3E}">
        <p14:creationId xmlns:p14="http://schemas.microsoft.com/office/powerpoint/2010/main" val="9017929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369D0-A28B-79F7-9B42-B7E0D8E98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19851"/>
          </a:xfrm>
        </p:spPr>
        <p:txBody>
          <a:bodyPr/>
          <a:lstStyle/>
          <a:p>
            <a:r>
              <a:rPr lang="en-US" b="1" dirty="0"/>
              <a:t>For</a:t>
            </a:r>
            <a:r>
              <a:rPr lang="en-US" dirty="0"/>
              <a:t> Loop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2264A4-5877-073B-3EBB-D8DDF791E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240" y="2003376"/>
            <a:ext cx="6320837" cy="16426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45491A-E1A7-2B97-2B28-ED600D26CA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240" y="3755975"/>
            <a:ext cx="5098222" cy="17908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742787-187C-805D-BD31-5AF2C7F9C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2334" y="2003376"/>
            <a:ext cx="2710690" cy="40660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0240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319C9-985E-8A88-7F51-605099EFE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While</a:t>
            </a:r>
            <a:r>
              <a:rPr lang="en-US" dirty="0"/>
              <a:t> Loop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54EBB03-C1CE-14C2-35A4-09A6008921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4311" y="1926612"/>
            <a:ext cx="1001871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/>
              <a:t>A while loop in Java is used to repeat a block of code as long as a given condition is true.</a:t>
            </a:r>
            <a:br>
              <a:rPr lang="en-US" altLang="en-US" dirty="0"/>
            </a:br>
            <a:r>
              <a:rPr lang="en-US" altLang="en-US" dirty="0"/>
              <a:t>It checks the condition before each execution, so it might run zero or more times.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/>
              <a:t>It is an entry-controlled loop.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/>
              <a:t>It is used when the condition is important.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/>
              <a:t>If the condition is </a:t>
            </a:r>
            <a:r>
              <a:rPr lang="en-US" b="1" dirty="0"/>
              <a:t>false at the beginning</a:t>
            </a:r>
            <a:r>
              <a:rPr lang="en-US" dirty="0"/>
              <a:t>, the loop won’t run at all.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515088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17D0D-C1D4-E241-1608-86312E710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C78215-266A-A3C7-10B5-39236D67F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48" y="2269955"/>
            <a:ext cx="4632646" cy="9478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02C38E-8CCB-7DFA-668E-56015472FC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48" y="3429000"/>
            <a:ext cx="4328535" cy="1150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E196B9-07E8-35FA-F1A5-20636D75E7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48" y="4790958"/>
            <a:ext cx="3711262" cy="12116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3320F934-3951-7AB7-AF9D-C66D7CDE1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1657" y="3402540"/>
            <a:ext cx="501183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/>
              <a:t>Imagine you're filling bottles with water until the tank is empty.</a:t>
            </a:r>
            <a:br>
              <a:rPr lang="en-US" altLang="en-US" dirty="0"/>
            </a:br>
            <a:r>
              <a:rPr lang="en-US" altLang="en-US" dirty="0"/>
              <a:t>You don’t know how many bottles you'll fill — so a while loop fits this case. </a:t>
            </a:r>
          </a:p>
        </p:txBody>
      </p:sp>
    </p:spTree>
    <p:extLst>
      <p:ext uri="{BB962C8B-B14F-4D97-AF65-F5344CB8AC3E}">
        <p14:creationId xmlns:p14="http://schemas.microsoft.com/office/powerpoint/2010/main" val="25254606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AF909-07AE-0B7C-7701-301C1B55B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224023"/>
          </a:xfrm>
        </p:spPr>
        <p:txBody>
          <a:bodyPr/>
          <a:lstStyle/>
          <a:p>
            <a:r>
              <a:rPr lang="en-US" b="1" dirty="0"/>
              <a:t>do-while</a:t>
            </a:r>
            <a:r>
              <a:rPr lang="en-US" dirty="0"/>
              <a:t> Loop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9E130DF-AD5E-58FF-EF62-090486706E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27888" y="2021113"/>
            <a:ext cx="973155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/>
              <a:t>A do-while loop runs the code first, then checks the condition. So, it always runs at least one time, even if the condition is false.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/>
              <a:t>It is an exit-controlled loop.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/>
              <a:t>It is used when the data is important.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713A30-32D2-45CF-09A8-880A6CA7E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862" y="3960105"/>
            <a:ext cx="7507610" cy="15539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07213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EE23F-B1E8-F84A-7BF5-E16CDF66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do-while</a:t>
            </a:r>
            <a:r>
              <a:rPr lang="en-US" dirty="0"/>
              <a:t> Loop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EADFC17-5176-E41A-4D5C-6A3F2C1678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2198996"/>
            <a:ext cx="6195951" cy="16206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E94DFC-45CC-8FEC-6F44-B749CD3F76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4050946"/>
            <a:ext cx="4813663" cy="14894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297D5D81-1276-DB1D-37AB-DAD0E4EF7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8040" y="4195518"/>
            <a:ext cx="491924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You try a new dish at least once, and then continue eating only if you like it.</a:t>
            </a:r>
            <a:br>
              <a:rPr lang="en-US" altLang="en-US" dirty="0"/>
            </a:br>
            <a:r>
              <a:rPr lang="en-US" altLang="en-US" dirty="0"/>
              <a:t>Even if you dislike it, you already tried it — just like do-while. </a:t>
            </a:r>
          </a:p>
        </p:txBody>
      </p:sp>
    </p:spTree>
    <p:extLst>
      <p:ext uri="{BB962C8B-B14F-4D97-AF65-F5344CB8AC3E}">
        <p14:creationId xmlns:p14="http://schemas.microsoft.com/office/powerpoint/2010/main" val="2017255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4A6CE-1312-AA68-BA0C-4381EA003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</a:t>
            </a:r>
            <a:r>
              <a:rPr lang="en-US" b="1" dirty="0"/>
              <a:t>Array</a:t>
            </a:r>
            <a:r>
              <a:rPr lang="en-US" dirty="0"/>
              <a:t> in Java?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C1290BD-82D8-D53B-81E4-31F048C85C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40129" y="2930842"/>
            <a:ext cx="523022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/>
              <a:t>An array is a collection of similar data items stored at contiguous (side-by-side) memory locations.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2000" dirty="0"/>
          </a:p>
        </p:txBody>
      </p:sp>
      <p:pic>
        <p:nvPicPr>
          <p:cNvPr id="1027" name="Picture 3" descr="Creating Arrays in Your Programs - Dev.java">
            <a:extLst>
              <a:ext uri="{FF2B5EF4-FFF2-40B4-BE49-F238E27FC236}">
                <a16:creationId xmlns:a16="http://schemas.microsoft.com/office/drawing/2014/main" id="{D6FE1C46-3FA1-3098-B1DB-BA719B0E0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171" y="2647369"/>
            <a:ext cx="4532671" cy="18903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2805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ows Lockers Vectors - Download Free High-Quality Vectors from Freepik |  Freepik">
            <a:extLst>
              <a:ext uri="{FF2B5EF4-FFF2-40B4-BE49-F238E27FC236}">
                <a16:creationId xmlns:a16="http://schemas.microsoft.com/office/drawing/2014/main" id="{B4FDE3BC-25DC-5BA3-A1D4-1270318763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68"/>
          <a:stretch>
            <a:fillRect/>
          </a:stretch>
        </p:blipFill>
        <p:spPr bwMode="auto">
          <a:xfrm>
            <a:off x="6096000" y="2119489"/>
            <a:ext cx="5362882" cy="26190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81490A-8732-4F73-53B0-4A2272EA7BF4}"/>
              </a:ext>
            </a:extLst>
          </p:cNvPr>
          <p:cNvSpPr txBox="1"/>
          <p:nvPr/>
        </p:nvSpPr>
        <p:spPr>
          <a:xfrm>
            <a:off x="1474840" y="2967335"/>
            <a:ext cx="44146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/>
              <a:t>Think of it like a row of lockers. Each locker (box) holds a value, and you can access it using its number (index).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1A2714-DACA-02EA-9894-C52E11BCA835}"/>
              </a:ext>
            </a:extLst>
          </p:cNvPr>
          <p:cNvSpPr txBox="1"/>
          <p:nvPr/>
        </p:nvSpPr>
        <p:spPr>
          <a:xfrm>
            <a:off x="3048000" y="87721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What is an </a:t>
            </a:r>
            <a:r>
              <a:rPr lang="en-US" sz="3600" b="1" dirty="0"/>
              <a:t>Array</a:t>
            </a:r>
            <a:r>
              <a:rPr lang="en-US" sz="3600" dirty="0"/>
              <a:t> in Java?</a:t>
            </a:r>
          </a:p>
        </p:txBody>
      </p:sp>
    </p:spTree>
    <p:extLst>
      <p:ext uri="{BB962C8B-B14F-4D97-AF65-F5344CB8AC3E}">
        <p14:creationId xmlns:p14="http://schemas.microsoft.com/office/powerpoint/2010/main" val="31668557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402CDE-1B2F-117F-45DB-92F9ADBEB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CB7893-CFC0-60FF-9E90-F54E4EE8733C}"/>
              </a:ext>
            </a:extLst>
          </p:cNvPr>
          <p:cNvSpPr txBox="1"/>
          <p:nvPr/>
        </p:nvSpPr>
        <p:spPr>
          <a:xfrm>
            <a:off x="1474839" y="2119489"/>
            <a:ext cx="44146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dirty="0"/>
              <a:t>To store </a:t>
            </a:r>
            <a:r>
              <a:rPr lang="en-US" b="1" dirty="0"/>
              <a:t>multiple values</a:t>
            </a:r>
            <a:r>
              <a:rPr lang="en-US" dirty="0"/>
              <a:t> of the </a:t>
            </a:r>
            <a:r>
              <a:rPr lang="en-US" b="1" dirty="0"/>
              <a:t>same type</a:t>
            </a:r>
            <a:r>
              <a:rPr lang="en-US" dirty="0"/>
              <a:t> (e.g., all integers or all strings)</a:t>
            </a: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dirty="0"/>
              <a:t>Instead of writing:</a:t>
            </a:r>
            <a:endParaRPr lang="en-US" alt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DA2E81-ADDF-E5F9-D7D6-C5715C8688C6}"/>
              </a:ext>
            </a:extLst>
          </p:cNvPr>
          <p:cNvSpPr txBox="1"/>
          <p:nvPr/>
        </p:nvSpPr>
        <p:spPr>
          <a:xfrm>
            <a:off x="3048000" y="87721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Why Use </a:t>
            </a:r>
            <a:r>
              <a:rPr lang="en-US" sz="3600" b="1" dirty="0"/>
              <a:t>Arrays</a:t>
            </a:r>
            <a:r>
              <a:rPr lang="en-US" sz="3600" dirty="0"/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B0E0D4-72A4-86F0-3A8F-1E8088038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219" y="3065353"/>
            <a:ext cx="3536455" cy="6742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6D5947-EDB9-B1A2-A52C-DD9920BFC9E0}"/>
              </a:ext>
            </a:extLst>
          </p:cNvPr>
          <p:cNvSpPr txBox="1"/>
          <p:nvPr/>
        </p:nvSpPr>
        <p:spPr>
          <a:xfrm>
            <a:off x="1474839" y="3815182"/>
            <a:ext cx="44146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dirty="0"/>
              <a:t>You can just write:</a:t>
            </a:r>
            <a:endParaRPr lang="en-US" alt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292F73-F474-94C8-8D97-A0D56C652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219" y="4260078"/>
            <a:ext cx="4144947" cy="646330"/>
          </a:xfrm>
          <a:prstGeom prst="rect">
            <a:avLst/>
          </a:prstGeom>
        </p:spPr>
      </p:pic>
      <p:pic>
        <p:nvPicPr>
          <p:cNvPr id="3074" name="Picture 2" descr="What are Arrays in Java? - UseMyNotes">
            <a:extLst>
              <a:ext uri="{FF2B5EF4-FFF2-40B4-BE49-F238E27FC236}">
                <a16:creationId xmlns:a16="http://schemas.microsoft.com/office/drawing/2014/main" id="{E569366A-0CE5-6B60-92B4-A392FB1CB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658" y="1970920"/>
            <a:ext cx="4414684" cy="32280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6804AFB-3EB3-BF75-D0D9-8DFE20C7366E}"/>
              </a:ext>
            </a:extLst>
          </p:cNvPr>
          <p:cNvSpPr txBox="1"/>
          <p:nvPr/>
        </p:nvSpPr>
        <p:spPr>
          <a:xfrm>
            <a:off x="1744983" y="5198990"/>
            <a:ext cx="44146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dirty="0"/>
              <a:t>Int num [] = {2,6,3,9,7,0}</a:t>
            </a:r>
          </a:p>
        </p:txBody>
      </p:sp>
    </p:spTree>
    <p:extLst>
      <p:ext uri="{BB962C8B-B14F-4D97-AF65-F5344CB8AC3E}">
        <p14:creationId xmlns:p14="http://schemas.microsoft.com/office/powerpoint/2010/main" val="2200980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BA9A2-4115-DF83-0813-0032BDECA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Java</a:t>
            </a:r>
            <a:r>
              <a:rPr lang="en-US" dirty="0"/>
              <a:t>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75389-B3AF-D7F4-1EC9-482228769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659509"/>
            <a:ext cx="10018713" cy="3124201"/>
          </a:xfrm>
        </p:spPr>
        <p:txBody>
          <a:bodyPr/>
          <a:lstStyle/>
          <a:p>
            <a:r>
              <a:rPr lang="en-US" dirty="0"/>
              <a:t>Syntax = set of rules to write Java code.</a:t>
            </a:r>
          </a:p>
          <a:p>
            <a:r>
              <a:rPr lang="en-US" dirty="0"/>
              <a:t>Every Java Program must have a </a:t>
            </a:r>
            <a:r>
              <a:rPr lang="en-US" b="1" dirty="0"/>
              <a:t>main() </a:t>
            </a:r>
            <a:r>
              <a:rPr lang="en-US" dirty="0"/>
              <a:t>method</a:t>
            </a:r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CBDDFC-0CF9-3CD9-0C64-C97D04934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839" y="3127343"/>
            <a:ext cx="5703123" cy="22969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3007A2-2FDE-74CD-7BA3-8E114B8689CE}"/>
              </a:ext>
            </a:extLst>
          </p:cNvPr>
          <p:cNvSpPr txBox="1"/>
          <p:nvPr/>
        </p:nvSpPr>
        <p:spPr>
          <a:xfrm>
            <a:off x="1720437" y="5572753"/>
            <a:ext cx="9539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Real-life analogy:</a:t>
            </a:r>
            <a:r>
              <a:rPr lang="en-US" dirty="0"/>
              <a:t> Like grammar in English – syntax ensures code is understood by the computer.</a:t>
            </a:r>
          </a:p>
        </p:txBody>
      </p:sp>
      <p:sp>
        <p:nvSpPr>
          <p:cNvPr id="13" name="Thought Bubble: Cloud 12">
            <a:extLst>
              <a:ext uri="{FF2B5EF4-FFF2-40B4-BE49-F238E27FC236}">
                <a16:creationId xmlns:a16="http://schemas.microsoft.com/office/drawing/2014/main" id="{28589177-1812-7449-9528-D57B0C3A5007}"/>
              </a:ext>
            </a:extLst>
          </p:cNvPr>
          <p:cNvSpPr/>
          <p:nvPr/>
        </p:nvSpPr>
        <p:spPr>
          <a:xfrm>
            <a:off x="8399282" y="642592"/>
            <a:ext cx="3469064" cy="2033834"/>
          </a:xfrm>
          <a:prstGeom prst="cloudCallout">
            <a:avLst>
              <a:gd name="adj1" fmla="val -21920"/>
              <a:gd name="adj2" fmla="val 6898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Every coder starts from ‘Hello, World!’ — so keep practicing and stay curious.</a:t>
            </a:r>
          </a:p>
        </p:txBody>
      </p:sp>
    </p:spTree>
    <p:extLst>
      <p:ext uri="{BB962C8B-B14F-4D97-AF65-F5344CB8AC3E}">
        <p14:creationId xmlns:p14="http://schemas.microsoft.com/office/powerpoint/2010/main" val="3355104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7E1B3-2D79-8F35-B768-1E6B932FF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 b="1" dirty="0"/>
              <a:t>Arrays</a:t>
            </a:r>
            <a:r>
              <a:rPr lang="en-US" dirty="0"/>
              <a:t>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1156F-8D45-D3AC-EB52-20EBD1C23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480037"/>
            <a:ext cx="5717768" cy="1752599"/>
          </a:xfrm>
        </p:spPr>
        <p:txBody>
          <a:bodyPr/>
          <a:lstStyle/>
          <a:p>
            <a:r>
              <a:rPr lang="en-US" b="1" dirty="0"/>
              <a:t>1D Array</a:t>
            </a:r>
            <a:r>
              <a:rPr lang="en-US" dirty="0"/>
              <a:t> – Like a list of items</a:t>
            </a:r>
          </a:p>
          <a:p>
            <a:r>
              <a:rPr lang="en-US" b="1" dirty="0"/>
              <a:t>2D Array</a:t>
            </a:r>
            <a:r>
              <a:rPr lang="en-US" dirty="0"/>
              <a:t> – Like a table (rows and columns)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658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9284E-2D4D-2EB9-474A-9EEE6F2AD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One-Dimensional Array</a:t>
            </a:r>
          </a:p>
        </p:txBody>
      </p:sp>
      <p:pic>
        <p:nvPicPr>
          <p:cNvPr id="4098" name="Picture 2" descr="One Dimensional Array In Java | Operations &amp; More (+Examples) // Unstop">
            <a:extLst>
              <a:ext uri="{FF2B5EF4-FFF2-40B4-BE49-F238E27FC236}">
                <a16:creationId xmlns:a16="http://schemas.microsoft.com/office/drawing/2014/main" id="{19833918-F23C-A13D-FAAD-7B864794B8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8"/>
          <a:stretch>
            <a:fillRect/>
          </a:stretch>
        </p:blipFill>
        <p:spPr bwMode="auto">
          <a:xfrm>
            <a:off x="6872140" y="2552830"/>
            <a:ext cx="4562092" cy="26609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37E6E9-3FDB-21DC-4EF1-F9EFB8D159AB}"/>
              </a:ext>
            </a:extLst>
          </p:cNvPr>
          <p:cNvSpPr txBox="1"/>
          <p:nvPr/>
        </p:nvSpPr>
        <p:spPr>
          <a:xfrm>
            <a:off x="1612940" y="3082813"/>
            <a:ext cx="48807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+mj-lt"/>
              </a:rPr>
              <a:t>One of the most commonly used types of arrays is the one-dimensional array. It represents a simple list of elements where each item can be accessed using a single index.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36143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B2098D-B809-7377-E691-0ECE69543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EC8F6-CC9B-00D1-05CC-522420FA9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One-Dimensional Array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8900D0-C7A7-EA44-A7E8-BF0A97A0EC68}"/>
              </a:ext>
            </a:extLst>
          </p:cNvPr>
          <p:cNvSpPr txBox="1"/>
          <p:nvPr/>
        </p:nvSpPr>
        <p:spPr>
          <a:xfrm>
            <a:off x="1744916" y="2274838"/>
            <a:ext cx="478786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How to Declare an Array</a:t>
            </a:r>
            <a:endParaRPr lang="en-US" b="1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int[] numbers;  // Recommended way</a:t>
            </a:r>
          </a:p>
          <a:p>
            <a:r>
              <a:rPr lang="en-US" dirty="0">
                <a:latin typeface="+mj-lt"/>
              </a:rPr>
              <a:t>// or</a:t>
            </a:r>
          </a:p>
          <a:p>
            <a:r>
              <a:rPr lang="en-US" dirty="0">
                <a:latin typeface="+mj-lt"/>
              </a:rPr>
              <a:t>int numbers[];</a:t>
            </a:r>
            <a:r>
              <a:rPr lang="en-US" dirty="0"/>
              <a:t> </a:t>
            </a:r>
          </a:p>
          <a:p>
            <a:endParaRPr lang="en-US" dirty="0">
              <a:latin typeface="+mj-lt"/>
            </a:endParaRPr>
          </a:p>
          <a:p>
            <a:r>
              <a:rPr lang="en-US" b="1" dirty="0"/>
              <a:t>How to Create an Array</a:t>
            </a:r>
          </a:p>
          <a:p>
            <a:r>
              <a:rPr lang="en-US" dirty="0">
                <a:latin typeface="+mj-lt"/>
              </a:rPr>
              <a:t>numbers = new int[5];  // Creates array of size 5</a:t>
            </a:r>
          </a:p>
          <a:p>
            <a:endParaRPr lang="en-US" dirty="0">
              <a:latin typeface="+mj-lt"/>
            </a:endParaRPr>
          </a:p>
          <a:p>
            <a:r>
              <a:rPr lang="en-US" b="1" dirty="0"/>
              <a:t>How to Initialize an Array</a:t>
            </a:r>
          </a:p>
          <a:p>
            <a:r>
              <a:rPr lang="en-US" dirty="0">
                <a:latin typeface="+mj-lt"/>
              </a:rPr>
              <a:t>int[] numbers = {10, 20, 30, 40, 50};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62E727-64C9-291B-9B72-70F37D1F8AA9}"/>
              </a:ext>
            </a:extLst>
          </p:cNvPr>
          <p:cNvSpPr txBox="1"/>
          <p:nvPr/>
        </p:nvSpPr>
        <p:spPr>
          <a:xfrm>
            <a:off x="6532775" y="2274838"/>
            <a:ext cx="543926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Access Elements in an Array</a:t>
            </a:r>
            <a:endParaRPr lang="en-US" dirty="0">
              <a:latin typeface="+mj-lt"/>
            </a:endParaRPr>
          </a:p>
          <a:p>
            <a:r>
              <a:rPr lang="en-US" dirty="0" err="1">
                <a:latin typeface="+mj-lt"/>
              </a:rPr>
              <a:t>System.out.println</a:t>
            </a:r>
            <a:r>
              <a:rPr lang="en-US" dirty="0">
                <a:latin typeface="+mj-lt"/>
              </a:rPr>
              <a:t>(numbers[0]);  // Output: 10</a:t>
            </a:r>
          </a:p>
          <a:p>
            <a:endParaRPr lang="en-US" dirty="0">
              <a:latin typeface="+mj-lt"/>
            </a:endParaRPr>
          </a:p>
          <a:p>
            <a:r>
              <a:rPr lang="en-US" b="1" dirty="0"/>
              <a:t>Update Elements in an Array</a:t>
            </a:r>
          </a:p>
          <a:p>
            <a:r>
              <a:rPr lang="en-US" dirty="0">
                <a:latin typeface="+mj-lt"/>
              </a:rPr>
              <a:t>numbers[2] = 100;  // Changes the 3rd element to 100</a:t>
            </a:r>
          </a:p>
          <a:p>
            <a:endParaRPr lang="en-US" dirty="0">
              <a:latin typeface="+mj-lt"/>
            </a:endParaRPr>
          </a:p>
          <a:p>
            <a:r>
              <a:rPr lang="en-US" b="1" dirty="0"/>
              <a:t>Length of Array</a:t>
            </a:r>
          </a:p>
          <a:p>
            <a:r>
              <a:rPr lang="en-US" dirty="0">
                <a:latin typeface="+mj-lt"/>
              </a:rPr>
              <a:t>int[] numbers = {10, 20, 30, 40, 50};</a:t>
            </a:r>
          </a:p>
          <a:p>
            <a:r>
              <a:rPr lang="en-US" dirty="0" err="1">
                <a:latin typeface="+mj-lt"/>
              </a:rPr>
              <a:t>System.out.println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numbers.length</a:t>
            </a:r>
            <a:r>
              <a:rPr lang="en-US" dirty="0">
                <a:latin typeface="+mj-lt"/>
              </a:rPr>
              <a:t>);  // Output: 5</a:t>
            </a:r>
          </a:p>
          <a:p>
            <a:endParaRPr lang="en-US" dirty="0">
              <a:latin typeface="+mj-lt"/>
            </a:endParaRPr>
          </a:p>
          <a:p>
            <a:r>
              <a:rPr lang="en-US" b="1" dirty="0"/>
              <a:t>Loop Through an Array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for (int 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 = 0; 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 &lt; </a:t>
            </a:r>
            <a:r>
              <a:rPr lang="en-US" dirty="0" err="1">
                <a:latin typeface="+mj-lt"/>
              </a:rPr>
              <a:t>numbers.length</a:t>
            </a:r>
            <a:r>
              <a:rPr lang="en-US" dirty="0">
                <a:latin typeface="+mj-lt"/>
              </a:rPr>
              <a:t>; 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++) {</a:t>
            </a:r>
          </a:p>
          <a:p>
            <a:r>
              <a:rPr lang="en-US" dirty="0">
                <a:latin typeface="+mj-lt"/>
              </a:rPr>
              <a:t>    </a:t>
            </a:r>
            <a:r>
              <a:rPr lang="en-US" dirty="0" err="1">
                <a:latin typeface="+mj-lt"/>
              </a:rPr>
              <a:t>System.out.println</a:t>
            </a:r>
            <a:r>
              <a:rPr lang="en-US" dirty="0">
                <a:latin typeface="+mj-lt"/>
              </a:rPr>
              <a:t>(numbers[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]);</a:t>
            </a:r>
          </a:p>
          <a:p>
            <a:r>
              <a:rPr lang="en-US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32028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3B7D7-5836-B267-1EAD-EF7D0E7CC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2296C-6439-E6DA-6B35-47E225FF0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Two-Dimensional Array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4485C-42E8-07BF-511F-2B2479F1B4B4}"/>
              </a:ext>
            </a:extLst>
          </p:cNvPr>
          <p:cNvSpPr txBox="1"/>
          <p:nvPr/>
        </p:nvSpPr>
        <p:spPr>
          <a:xfrm>
            <a:off x="1612940" y="2432000"/>
            <a:ext cx="488072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2D array (two-dimensional array)</a:t>
            </a:r>
            <a:r>
              <a:rPr lang="en-US" dirty="0"/>
              <a:t> in Java is like a </a:t>
            </a:r>
            <a:r>
              <a:rPr lang="en-US" b="1" dirty="0"/>
              <a:t>table</a:t>
            </a:r>
            <a:r>
              <a:rPr lang="en-US" dirty="0"/>
              <a:t> or a </a:t>
            </a:r>
            <a:r>
              <a:rPr lang="en-US" b="1" dirty="0"/>
              <a:t>grid</a:t>
            </a:r>
            <a:r>
              <a:rPr lang="en-US" dirty="0"/>
              <a:t> with </a:t>
            </a:r>
            <a:r>
              <a:rPr lang="en-US" b="1" dirty="0"/>
              <a:t>rows and columns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It's like an array of arrays.</a:t>
            </a:r>
          </a:p>
          <a:p>
            <a:endParaRPr lang="en-US" dirty="0"/>
          </a:p>
          <a:p>
            <a:r>
              <a:rPr lang="en-US" dirty="0"/>
              <a:t>Think of it like a </a:t>
            </a:r>
            <a:r>
              <a:rPr lang="en-US" b="1" dirty="0"/>
              <a:t>matrix</a:t>
            </a:r>
            <a:r>
              <a:rPr lang="en-US" dirty="0"/>
              <a:t> in math: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int[][] numbers = {</a:t>
            </a:r>
          </a:p>
          <a:p>
            <a:r>
              <a:rPr lang="en-US" dirty="0">
                <a:latin typeface="+mj-lt"/>
              </a:rPr>
              <a:t>    {1, 2, 3},</a:t>
            </a:r>
          </a:p>
          <a:p>
            <a:r>
              <a:rPr lang="en-US" dirty="0">
                <a:latin typeface="+mj-lt"/>
              </a:rPr>
              <a:t>    {4, 5, 6},</a:t>
            </a:r>
          </a:p>
          <a:p>
            <a:r>
              <a:rPr lang="en-US" dirty="0">
                <a:latin typeface="+mj-lt"/>
              </a:rPr>
              <a:t>    {7, 8, 9}</a:t>
            </a:r>
          </a:p>
          <a:p>
            <a:r>
              <a:rPr lang="en-US" dirty="0">
                <a:latin typeface="+mj-lt"/>
              </a:rPr>
              <a:t>}; </a:t>
            </a:r>
          </a:p>
          <a:p>
            <a:r>
              <a:rPr lang="en-US" dirty="0"/>
              <a:t>This is a </a:t>
            </a:r>
            <a:r>
              <a:rPr lang="en-US" b="1" dirty="0"/>
              <a:t>3x3</a:t>
            </a:r>
            <a:r>
              <a:rPr lang="en-US" dirty="0"/>
              <a:t> 2D array (3 rows and 3 columns).</a:t>
            </a:r>
            <a:endParaRPr lang="en-US" dirty="0">
              <a:latin typeface="+mj-lt"/>
            </a:endParaRPr>
          </a:p>
        </p:txBody>
      </p:sp>
      <p:pic>
        <p:nvPicPr>
          <p:cNvPr id="1026" name="Picture 2" descr="Java Multi-Dimensional Arrays - GeeksforGeeks">
            <a:extLst>
              <a:ext uri="{FF2B5EF4-FFF2-40B4-BE49-F238E27FC236}">
                <a16:creationId xmlns:a16="http://schemas.microsoft.com/office/drawing/2014/main" id="{A3EF05E7-83C4-6CBA-CD45-BC6D7E6CD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967" y="3076166"/>
            <a:ext cx="4880727" cy="18599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959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3DB99-5449-5C8C-7FA4-58A12FB84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Arrays (Matrix)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A19B1-04F7-6DA6-E559-FE2F373C0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73110"/>
            <a:ext cx="10018713" cy="3124201"/>
          </a:xfrm>
        </p:spPr>
        <p:txBody>
          <a:bodyPr/>
          <a:lstStyle/>
          <a:p>
            <a:r>
              <a:rPr lang="en-US" dirty="0"/>
              <a:t>Syntax: - int[][] </a:t>
            </a:r>
            <a:r>
              <a:rPr lang="en-US" dirty="0" err="1"/>
              <a:t>arrayName</a:t>
            </a:r>
            <a:r>
              <a:rPr lang="en-US" dirty="0"/>
              <a:t> = new int[rows][columns];</a:t>
            </a:r>
          </a:p>
          <a:p>
            <a:r>
              <a:rPr lang="en-US" dirty="0"/>
              <a:t>Example - int[][] marks = new int[2][3];  // 2 rows, 3 columns</a:t>
            </a:r>
          </a:p>
          <a:p>
            <a:r>
              <a:rPr lang="en-US" dirty="0"/>
              <a:t>Access Elements - marks[0][0] = 10;  // first row, first column</a:t>
            </a:r>
          </a:p>
          <a:p>
            <a:r>
              <a:rPr lang="en-US" dirty="0"/>
              <a:t>marks[1][2] = 20;  // second row, third column</a:t>
            </a:r>
          </a:p>
        </p:txBody>
      </p:sp>
    </p:spTree>
    <p:extLst>
      <p:ext uri="{BB962C8B-B14F-4D97-AF65-F5344CB8AC3E}">
        <p14:creationId xmlns:p14="http://schemas.microsoft.com/office/powerpoint/2010/main" val="40409904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D33FA-A7FE-AA6F-D423-3BB6BE007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Arrays (Matrix)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33E3F-3CBB-FE29-2C9E-BA08EA194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Looping through a 2D Array:</a:t>
            </a:r>
          </a:p>
          <a:p>
            <a:pPr marL="0" indent="0">
              <a:buNone/>
            </a:pPr>
            <a:r>
              <a:rPr lang="en-US" dirty="0"/>
              <a:t>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2;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    for (int j = 0; j &lt; 3; </a:t>
            </a:r>
            <a:r>
              <a:rPr lang="en-US" dirty="0" err="1"/>
              <a:t>j++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</a:t>
            </a:r>
            <a:r>
              <a:rPr lang="en-US" dirty="0"/>
              <a:t>(marks[</a:t>
            </a:r>
            <a:r>
              <a:rPr lang="en-US" dirty="0" err="1"/>
              <a:t>i</a:t>
            </a:r>
            <a:r>
              <a:rPr lang="en-US" dirty="0"/>
              <a:t>][j] + " ");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70515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85963-FBE8-5BCE-7659-529802A96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41680"/>
          </a:xfrm>
        </p:spPr>
        <p:txBody>
          <a:bodyPr/>
          <a:lstStyle/>
          <a:p>
            <a:r>
              <a:rPr lang="en-US" dirty="0"/>
              <a:t>3x3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36F7D27-8A5F-1BBC-35FF-89925A110C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9176169"/>
              </p:ext>
            </p:extLst>
          </p:nvPr>
        </p:nvGraphicFramePr>
        <p:xfrm>
          <a:off x="4445490" y="2170129"/>
          <a:ext cx="3982073" cy="25177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250">
                  <a:extLst>
                    <a:ext uri="{9D8B030D-6E8A-4147-A177-3AD203B41FA5}">
                      <a16:colId xmlns:a16="http://schemas.microsoft.com/office/drawing/2014/main" val="1177926539"/>
                    </a:ext>
                  </a:extLst>
                </a:gridCol>
                <a:gridCol w="1310326">
                  <a:extLst>
                    <a:ext uri="{9D8B030D-6E8A-4147-A177-3AD203B41FA5}">
                      <a16:colId xmlns:a16="http://schemas.microsoft.com/office/drawing/2014/main" val="2175611303"/>
                    </a:ext>
                  </a:extLst>
                </a:gridCol>
                <a:gridCol w="1159497">
                  <a:extLst>
                    <a:ext uri="{9D8B030D-6E8A-4147-A177-3AD203B41FA5}">
                      <a16:colId xmlns:a16="http://schemas.microsoft.com/office/drawing/2014/main" val="1701740571"/>
                    </a:ext>
                  </a:extLst>
                </a:gridCol>
              </a:tblGrid>
              <a:tr h="839247">
                <a:tc>
                  <a:txBody>
                    <a:bodyPr/>
                    <a:lstStyle/>
                    <a:p>
                      <a:r>
                        <a:rPr lang="en-US" sz="4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988235"/>
                  </a:ext>
                </a:extLst>
              </a:tr>
              <a:tr h="839247">
                <a:tc>
                  <a:txBody>
                    <a:bodyPr/>
                    <a:lstStyle/>
                    <a:p>
                      <a:r>
                        <a:rPr lang="en-US" sz="4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51260"/>
                  </a:ext>
                </a:extLst>
              </a:tr>
              <a:tr h="839247">
                <a:tc>
                  <a:txBody>
                    <a:bodyPr/>
                    <a:lstStyle/>
                    <a:p>
                      <a:r>
                        <a:rPr lang="en-US" sz="4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62360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DE7C6E3-7337-98E3-5800-E3036A4D3BE2}"/>
              </a:ext>
            </a:extLst>
          </p:cNvPr>
          <p:cNvSpPr txBox="1"/>
          <p:nvPr/>
        </p:nvSpPr>
        <p:spPr>
          <a:xfrm>
            <a:off x="2883724" y="2438399"/>
            <a:ext cx="148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=Row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8C8847-5142-D0F4-FC1C-D618BE3E02A7}"/>
              </a:ext>
            </a:extLst>
          </p:cNvPr>
          <p:cNvSpPr txBox="1"/>
          <p:nvPr/>
        </p:nvSpPr>
        <p:spPr>
          <a:xfrm>
            <a:off x="2883724" y="3292181"/>
            <a:ext cx="148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= Row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6350F7-DCCD-5A28-1BBB-73A525E39739}"/>
              </a:ext>
            </a:extLst>
          </p:cNvPr>
          <p:cNvSpPr txBox="1"/>
          <p:nvPr/>
        </p:nvSpPr>
        <p:spPr>
          <a:xfrm>
            <a:off x="2883724" y="4142947"/>
            <a:ext cx="148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= Row 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81D2D1-CD22-57A3-174E-04E8A3287F98}"/>
              </a:ext>
            </a:extLst>
          </p:cNvPr>
          <p:cNvSpPr txBox="1"/>
          <p:nvPr/>
        </p:nvSpPr>
        <p:spPr>
          <a:xfrm>
            <a:off x="5942951" y="1842253"/>
            <a:ext cx="148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J=Column 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523F0B-A8C0-0A42-38DB-BA5BC087CD09}"/>
              </a:ext>
            </a:extLst>
          </p:cNvPr>
          <p:cNvSpPr txBox="1"/>
          <p:nvPr/>
        </p:nvSpPr>
        <p:spPr>
          <a:xfrm>
            <a:off x="4462943" y="1852617"/>
            <a:ext cx="148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 =Column 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CD13DB-3744-8768-FB31-08174AA48978}"/>
              </a:ext>
            </a:extLst>
          </p:cNvPr>
          <p:cNvSpPr txBox="1"/>
          <p:nvPr/>
        </p:nvSpPr>
        <p:spPr>
          <a:xfrm>
            <a:off x="7269910" y="1862981"/>
            <a:ext cx="148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J=Column  2</a:t>
            </a:r>
          </a:p>
        </p:txBody>
      </p:sp>
    </p:spTree>
    <p:extLst>
      <p:ext uri="{BB962C8B-B14F-4D97-AF65-F5344CB8AC3E}">
        <p14:creationId xmlns:p14="http://schemas.microsoft.com/office/powerpoint/2010/main" val="889192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70E70-EBD4-2146-4489-90018EC8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Practice?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C87CB24-C477-1546-B6B7-B7455137B2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33540" y="2619883"/>
            <a:ext cx="8724919" cy="173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/>
            <a:r>
              <a:rPr lang="en-US" altLang="en-US" sz="2000" dirty="0"/>
              <a:t>✅ </a:t>
            </a:r>
            <a:r>
              <a:rPr lang="en-US" altLang="en-US" sz="2000" b="1" dirty="0"/>
              <a:t>Online IDE </a:t>
            </a:r>
            <a:r>
              <a:rPr lang="en-US" altLang="en-US" sz="2000" dirty="0"/>
              <a:t>– no setup needed</a:t>
            </a:r>
          </a:p>
          <a:p>
            <a:pPr fontAlgn="base"/>
            <a:r>
              <a:rPr lang="en-US" altLang="en-US" sz="2000" dirty="0"/>
              <a:t>👨‍🏫 Great for beginners and teachers</a:t>
            </a:r>
          </a:p>
          <a:p>
            <a:pPr fontAlgn="base"/>
            <a:r>
              <a:rPr lang="en-US" altLang="en-US" sz="2000" dirty="0"/>
              <a:t>🧪 You can run and share Java code instantly</a:t>
            </a:r>
          </a:p>
          <a:p>
            <a:pPr fontAlgn="base"/>
            <a:r>
              <a:rPr lang="en-US" altLang="en-US" sz="2000" dirty="0"/>
              <a:t>💡 Perfect for classroom-style learning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A044F4-9F2C-EF52-EB1E-3DA335CDA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720" t="24314" b="29742"/>
          <a:stretch>
            <a:fillRect/>
          </a:stretch>
        </p:blipFill>
        <p:spPr>
          <a:xfrm>
            <a:off x="7372815" y="4540305"/>
            <a:ext cx="3326607" cy="11117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7377AC-B202-F40B-DD91-386D40056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4171"/>
          <a:stretch>
            <a:fillRect/>
          </a:stretch>
        </p:blipFill>
        <p:spPr>
          <a:xfrm>
            <a:off x="7372814" y="2317695"/>
            <a:ext cx="3326607" cy="19018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7348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1BA57-9203-BBA7-1AB9-273654409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32541-8E80-854B-C509-EE0B35B16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66900"/>
            <a:ext cx="10018713" cy="2224334"/>
          </a:xfrm>
        </p:spPr>
        <p:txBody>
          <a:bodyPr/>
          <a:lstStyle/>
          <a:p>
            <a:r>
              <a:rPr lang="en-US" b="1" dirty="0"/>
              <a:t>Two types:</a:t>
            </a:r>
          </a:p>
          <a:p>
            <a:pPr lvl="1"/>
            <a:r>
              <a:rPr lang="en-US" b="1" dirty="0"/>
              <a:t>Primitive</a:t>
            </a:r>
            <a:r>
              <a:rPr lang="en-US" dirty="0"/>
              <a:t> (int, float, char, </a:t>
            </a:r>
            <a:r>
              <a:rPr lang="en-US" dirty="0" err="1"/>
              <a:t>boolean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Non-primitive</a:t>
            </a:r>
            <a:r>
              <a:rPr lang="en-US" dirty="0"/>
              <a:t> (String, Arrays, Objects)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CA1793-1B0E-674A-F1E4-1AD0A5BDC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489" y="3520210"/>
            <a:ext cx="6622354" cy="2651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9428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E52565C-4D49-8D24-B73E-D8FBB3AA5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431670"/>
              </p:ext>
            </p:extLst>
          </p:nvPr>
        </p:nvGraphicFramePr>
        <p:xfrm>
          <a:off x="1791092" y="1253765"/>
          <a:ext cx="9982985" cy="411988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5261651">
                  <a:extLst>
                    <a:ext uri="{9D8B030D-6E8A-4147-A177-3AD203B41FA5}">
                      <a16:colId xmlns:a16="http://schemas.microsoft.com/office/drawing/2014/main" val="2778703751"/>
                    </a:ext>
                  </a:extLst>
                </a:gridCol>
                <a:gridCol w="4721334">
                  <a:extLst>
                    <a:ext uri="{9D8B030D-6E8A-4147-A177-3AD203B41FA5}">
                      <a16:colId xmlns:a16="http://schemas.microsoft.com/office/drawing/2014/main" val="10583952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Primitive Data Types (Simple Data)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Non-Primitive Data Types (Complex Data)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96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These are the </a:t>
                      </a:r>
                      <a:r>
                        <a:rPr lang="en-US" b="1" dirty="0"/>
                        <a:t>basic building blocks</a:t>
                      </a:r>
                      <a:r>
                        <a:rPr lang="en-US" dirty="0"/>
                        <a:t> in Java.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These are </a:t>
                      </a:r>
                      <a:r>
                        <a:rPr lang="en-US" b="1" dirty="0"/>
                        <a:t>more advanced types</a:t>
                      </a:r>
                      <a:r>
                        <a:rPr lang="en-US" dirty="0"/>
                        <a:t> created using classes.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836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They store </a:t>
                      </a:r>
                      <a:r>
                        <a:rPr lang="en-US" b="1" dirty="0"/>
                        <a:t>simple values</a:t>
                      </a:r>
                      <a:r>
                        <a:rPr lang="en-US" dirty="0"/>
                        <a:t> like numbers, letters, or true/false.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They store </a:t>
                      </a:r>
                      <a:r>
                        <a:rPr lang="en-US" b="1" dirty="0"/>
                        <a:t>multiple values or complex information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520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They do </a:t>
                      </a:r>
                      <a:r>
                        <a:rPr lang="en-US" b="1" dirty="0"/>
                        <a:t>not have any functions or features</a:t>
                      </a:r>
                      <a:r>
                        <a:rPr lang="en-US" dirty="0"/>
                        <a:t>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They can </a:t>
                      </a:r>
                      <a:r>
                        <a:rPr lang="en-US" b="1" dirty="0"/>
                        <a:t>do things</a:t>
                      </a:r>
                      <a:r>
                        <a:rPr lang="en-US" dirty="0"/>
                        <a:t> using built-in </a:t>
                      </a:r>
                      <a:r>
                        <a:rPr lang="en-US" b="1" dirty="0"/>
                        <a:t>methods/functions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777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You can think of them like plain boxes</a:t>
                      </a:r>
                      <a:r>
                        <a:rPr lang="en-US" dirty="0"/>
                        <a:t> holding values.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You can think of them like smart containers</a:t>
                      </a:r>
                      <a:r>
                        <a:rPr lang="en-US" dirty="0"/>
                        <a:t> with tools inside.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156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 → for whole numbers (int age = 20;)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 → for text (String name = "Amit";)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078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230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Data Types in Java | Java Tutorial - Software Testing Material">
            <a:extLst>
              <a:ext uri="{FF2B5EF4-FFF2-40B4-BE49-F238E27FC236}">
                <a16:creationId xmlns:a16="http://schemas.microsoft.com/office/drawing/2014/main" id="{D6FA91CD-52B7-B2E7-95F8-D91B3B5DD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872" b="98128" l="1388" r="99306">
                        <a14:foregroundMark x1="27525" y1="52005" x2="27525" y2="52005"/>
                        <a14:foregroundMark x1="49113" y1="48797" x2="49113" y2="48797"/>
                        <a14:foregroundMark x1="67078" y1="50401" x2="67078" y2="50401"/>
                        <a14:foregroundMark x1="68774" y1="66979" x2="68774" y2="66979"/>
                        <a14:foregroundMark x1="51195" y1="64840" x2="51195" y2="64840"/>
                        <a14:foregroundMark x1="30840" y1="65775" x2="30840" y2="65775"/>
                      </a14:backgroundRemoval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298" y="773757"/>
            <a:ext cx="8700941" cy="4901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584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52A6E-E72E-DCFF-FBB5-2B10582AF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B0858-ED67-F45D-9FD7-E5FAA416C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54258"/>
            <a:ext cx="10018713" cy="1857866"/>
          </a:xfrm>
        </p:spPr>
        <p:txBody>
          <a:bodyPr/>
          <a:lstStyle/>
          <a:p>
            <a:r>
              <a:rPr lang="en-US" dirty="0"/>
              <a:t>Variables store data.</a:t>
            </a:r>
          </a:p>
          <a:p>
            <a:r>
              <a:rPr lang="en-US" dirty="0"/>
              <a:t>Think of variables like boxes to store values.</a:t>
            </a:r>
          </a:p>
          <a:p>
            <a:r>
              <a:rPr lang="en-US" dirty="0"/>
              <a:t>Example: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35B83D-2609-E840-3745-C46C8A1DE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143" y="3230251"/>
            <a:ext cx="6240164" cy="21387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29951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555</TotalTime>
  <Words>2138</Words>
  <Application>Microsoft Office PowerPoint</Application>
  <PresentationFormat>Widescreen</PresentationFormat>
  <Paragraphs>268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Arial Unicode MS</vt:lpstr>
      <vt:lpstr>Corbel</vt:lpstr>
      <vt:lpstr>Parallax</vt:lpstr>
      <vt:lpstr>Java Programming</vt:lpstr>
      <vt:lpstr>What is Java?</vt:lpstr>
      <vt:lpstr>Why Learn Java in 2025?</vt:lpstr>
      <vt:lpstr>Java Syntax</vt:lpstr>
      <vt:lpstr>Where to Practice?</vt:lpstr>
      <vt:lpstr>Data Types</vt:lpstr>
      <vt:lpstr>PowerPoint Presentation</vt:lpstr>
      <vt:lpstr>PowerPoint Presentation</vt:lpstr>
      <vt:lpstr>Variables</vt:lpstr>
      <vt:lpstr>Scanner – Input from User</vt:lpstr>
      <vt:lpstr>Real-Life Example of Input</vt:lpstr>
      <vt:lpstr>Operators in Java</vt:lpstr>
      <vt:lpstr>Arithmetic Operators</vt:lpstr>
      <vt:lpstr>Relational (Comparison) Operators</vt:lpstr>
      <vt:lpstr>Logical Operators</vt:lpstr>
      <vt:lpstr>Assignment Operators</vt:lpstr>
      <vt:lpstr>Ternary Operator</vt:lpstr>
      <vt:lpstr>Unary Operators</vt:lpstr>
      <vt:lpstr>Java Code</vt:lpstr>
      <vt:lpstr>Java Code</vt:lpstr>
      <vt:lpstr>Java Code</vt:lpstr>
      <vt:lpstr>What is a Keyword in Java?</vt:lpstr>
      <vt:lpstr>What is a Keyword in Java?</vt:lpstr>
      <vt:lpstr>What is a Keyword in Java?</vt:lpstr>
      <vt:lpstr>Conditional Statements</vt:lpstr>
      <vt:lpstr>Conditional Statements</vt:lpstr>
      <vt:lpstr>Conditional Statements</vt:lpstr>
      <vt:lpstr>Conditional Statements</vt:lpstr>
      <vt:lpstr>Conditional Statements</vt:lpstr>
      <vt:lpstr>Loops – Repeat Tasks</vt:lpstr>
      <vt:lpstr>For Loop</vt:lpstr>
      <vt:lpstr>For Loop</vt:lpstr>
      <vt:lpstr>While Loop</vt:lpstr>
      <vt:lpstr>While Loop</vt:lpstr>
      <vt:lpstr>do-while Loop</vt:lpstr>
      <vt:lpstr>do-while Loop</vt:lpstr>
      <vt:lpstr>What is an Array in Java?</vt:lpstr>
      <vt:lpstr>PowerPoint Presentation</vt:lpstr>
      <vt:lpstr>PowerPoint Presentation</vt:lpstr>
      <vt:lpstr>Types of Arrays in Java</vt:lpstr>
      <vt:lpstr>One-Dimensional Array</vt:lpstr>
      <vt:lpstr>One-Dimensional Array</vt:lpstr>
      <vt:lpstr>Two-Dimensional Array</vt:lpstr>
      <vt:lpstr>2D Arrays (Matrix)</vt:lpstr>
      <vt:lpstr>2D Arrays (Matrix)</vt:lpstr>
      <vt:lpstr>3x3 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shubham reddy</dc:creator>
  <cp:lastModifiedBy>shubham reddy</cp:lastModifiedBy>
  <cp:revision>6</cp:revision>
  <dcterms:created xsi:type="dcterms:W3CDTF">2025-06-06T01:47:17Z</dcterms:created>
  <dcterms:modified xsi:type="dcterms:W3CDTF">2025-06-11T05:11:08Z</dcterms:modified>
</cp:coreProperties>
</file>