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7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2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21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0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8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72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6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9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3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Time &amp; Space Complexity in Java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13E-91B9-A1DF-B7A5-85A75C46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Best, Worst, and Average Case in Time Complexity?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3E319E-D1FF-A1B1-4BDA-9CC25C6B6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584159"/>
              </p:ext>
            </p:extLst>
          </p:nvPr>
        </p:nvGraphicFramePr>
        <p:xfrm>
          <a:off x="3154097" y="2675641"/>
          <a:ext cx="667914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34340">
                  <a:extLst>
                    <a:ext uri="{9D8B030D-6E8A-4147-A177-3AD203B41FA5}">
                      <a16:colId xmlns:a16="http://schemas.microsoft.com/office/drawing/2014/main" val="2101738235"/>
                    </a:ext>
                  </a:extLst>
                </a:gridCol>
                <a:gridCol w="4544800">
                  <a:extLst>
                    <a:ext uri="{9D8B030D-6E8A-4147-A177-3AD203B41FA5}">
                      <a16:colId xmlns:a16="http://schemas.microsoft.com/office/drawing/2014/main" val="475340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93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fastest the algorithm can finish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844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slowest the algorithm can take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161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Average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typical time on random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31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37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3957-849F-9774-F55F-D016D0C9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F010-46DA-2F27-0A10-FFE85A4B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63684"/>
            <a:ext cx="10018713" cy="3124201"/>
          </a:xfrm>
        </p:spPr>
        <p:txBody>
          <a:bodyPr/>
          <a:lstStyle/>
          <a:p>
            <a:r>
              <a:rPr lang="en-US" dirty="0"/>
              <a:t>You're searching for a friend's name in a guest list:</a:t>
            </a:r>
          </a:p>
          <a:p>
            <a:r>
              <a:rPr lang="en-US" b="1" dirty="0"/>
              <a:t>Best Case: </a:t>
            </a:r>
            <a:r>
              <a:rPr lang="en-US" dirty="0"/>
              <a:t>Their name is the first one → Found immediately.</a:t>
            </a:r>
          </a:p>
          <a:p>
            <a:r>
              <a:rPr lang="en-US" b="1" dirty="0"/>
              <a:t>Worst Case: </a:t>
            </a:r>
            <a:r>
              <a:rPr lang="en-US" dirty="0"/>
              <a:t>Their name is the last one → Have to check every name.</a:t>
            </a:r>
          </a:p>
          <a:p>
            <a:r>
              <a:rPr lang="en-US" b="1" dirty="0"/>
              <a:t>Average Case: </a:t>
            </a:r>
            <a:r>
              <a:rPr lang="en-US" dirty="0"/>
              <a:t>Their name is somewhere in the middle.</a:t>
            </a:r>
          </a:p>
        </p:txBody>
      </p:sp>
    </p:spTree>
    <p:extLst>
      <p:ext uri="{BB962C8B-B14F-4D97-AF65-F5344CB8AC3E}">
        <p14:creationId xmlns:p14="http://schemas.microsoft.com/office/powerpoint/2010/main" val="313526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2D55-06AD-E385-8E43-3DF7C09D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Java: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A36CD-43B1-217C-8651-35887FED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264" y="2111605"/>
            <a:ext cx="5637229" cy="41383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say </a:t>
            </a:r>
            <a:r>
              <a:rPr lang="en-US" dirty="0" err="1"/>
              <a:t>arr</a:t>
            </a:r>
            <a:r>
              <a:rPr lang="en-US" dirty="0"/>
              <a:t> = {2, 4, 6, 8, 10} and you're searching for key.</a:t>
            </a:r>
          </a:p>
          <a:p>
            <a:r>
              <a:rPr lang="en-US" b="1" dirty="0"/>
              <a:t>Best Case:</a:t>
            </a:r>
          </a:p>
          <a:p>
            <a:pPr lvl="1"/>
            <a:r>
              <a:rPr lang="en-US" dirty="0"/>
              <a:t>key = 2 (first item)</a:t>
            </a:r>
          </a:p>
          <a:p>
            <a:pPr lvl="1"/>
            <a:r>
              <a:rPr lang="en-US" dirty="0"/>
              <a:t>Only 1 check → Time Complexity = O(1)</a:t>
            </a:r>
          </a:p>
          <a:p>
            <a:r>
              <a:rPr lang="en-US" b="1" dirty="0"/>
              <a:t>Worst Case:</a:t>
            </a:r>
          </a:p>
          <a:p>
            <a:pPr lvl="1"/>
            <a:r>
              <a:rPr lang="en-US" dirty="0"/>
              <a:t>key = 10 (last item)</a:t>
            </a:r>
          </a:p>
          <a:p>
            <a:pPr lvl="1"/>
            <a:r>
              <a:rPr lang="en-US" dirty="0"/>
              <a:t>Must check every item → O(n)</a:t>
            </a:r>
          </a:p>
          <a:p>
            <a:r>
              <a:rPr lang="en-US" b="1" dirty="0"/>
              <a:t>Average Case:</a:t>
            </a:r>
          </a:p>
          <a:p>
            <a:pPr lvl="1"/>
            <a:r>
              <a:rPr lang="en-US" dirty="0"/>
              <a:t>key = 6 (middle or random)</a:t>
            </a:r>
          </a:p>
          <a:p>
            <a:pPr lvl="1"/>
            <a:r>
              <a:rPr lang="en-US" dirty="0"/>
              <a:t>On average, check about n/2 elements → But we write it as O(n)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A7A46-F233-84D4-0E09-58DB28D9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134"/>
          <a:stretch>
            <a:fillRect/>
          </a:stretch>
        </p:blipFill>
        <p:spPr>
          <a:xfrm>
            <a:off x="1352058" y="3147860"/>
            <a:ext cx="4492562" cy="216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01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Time Complexity?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46488"/>
            <a:ext cx="10018713" cy="1424234"/>
          </a:xfrm>
        </p:spPr>
        <p:txBody>
          <a:bodyPr>
            <a:normAutofit/>
          </a:bodyPr>
          <a:lstStyle/>
          <a:p>
            <a:r>
              <a:rPr lang="en-US" sz="1800" dirty="0"/>
              <a:t>Time Complexity is how much time your code takes to run, depending on the size of the input.</a:t>
            </a:r>
            <a:endParaRPr sz="1800" dirty="0"/>
          </a:p>
          <a:p>
            <a:r>
              <a:rPr lang="en-US" sz="1800" dirty="0"/>
              <a:t>You don’t count time in seconds or minutes.</a:t>
            </a:r>
          </a:p>
          <a:p>
            <a:r>
              <a:rPr lang="en-US" sz="1800" dirty="0"/>
              <a:t>You count how many operations the computer does.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10B60-F061-EB85-1B35-34CC5AC9EB04}"/>
              </a:ext>
            </a:extLst>
          </p:cNvPr>
          <p:cNvSpPr txBox="1"/>
          <p:nvPr/>
        </p:nvSpPr>
        <p:spPr>
          <a:xfrm>
            <a:off x="1484311" y="3980470"/>
            <a:ext cx="7527715" cy="165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b="1" dirty="0"/>
              <a:t>Simple Example: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dirty="0"/>
              <a:t>You're looking for your name in a list.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dirty="0"/>
              <a:t>If the list has 5 names, you might find it quickly.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dirty="0"/>
              <a:t>If the list has 5000 names, it takes longer.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 dirty="0"/>
              <a:t>The bigger the list, the longer it takes → This is Time Complexity.</a:t>
            </a:r>
          </a:p>
        </p:txBody>
      </p:sp>
      <p:pic>
        <p:nvPicPr>
          <p:cNvPr id="3074" name="Picture 2" descr="Exploring Various Time Complexities in Algorithms">
            <a:extLst>
              <a:ext uri="{FF2B5EF4-FFF2-40B4-BE49-F238E27FC236}">
                <a16:creationId xmlns:a16="http://schemas.microsoft.com/office/drawing/2014/main" id="{252304AE-1B44-8F68-5032-9F529C77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679" y="2985981"/>
            <a:ext cx="3518345" cy="308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xploring Various Time Complexities in Algorithms">
            <a:extLst>
              <a:ext uri="{FF2B5EF4-FFF2-40B4-BE49-F238E27FC236}">
                <a16:creationId xmlns:a16="http://schemas.microsoft.com/office/drawing/2014/main" id="{F16795DC-8976-416B-0397-FBF26A8A6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30" y="333399"/>
            <a:ext cx="7053383" cy="61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34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F856-5786-DF2F-240F-D82D6C38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38678"/>
            <a:ext cx="10018713" cy="1752599"/>
          </a:xfrm>
        </p:spPr>
        <p:txBody>
          <a:bodyPr/>
          <a:lstStyle/>
          <a:p>
            <a:r>
              <a:rPr lang="en-US" altLang="en-US" dirty="0"/>
              <a:t>How to Check Time Complexity?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0164C9-84F5-B398-C23F-B1EDA5B63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898077"/>
            <a:ext cx="59841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How many times does the loop run?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Does the loop run inside another loop?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Do you divide the input each time?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Is the operation constant (doesn’t depend on input)?</a:t>
            </a:r>
          </a:p>
        </p:txBody>
      </p:sp>
    </p:spTree>
    <p:extLst>
      <p:ext uri="{BB962C8B-B14F-4D97-AF65-F5344CB8AC3E}">
        <p14:creationId xmlns:p14="http://schemas.microsoft.com/office/powerpoint/2010/main" val="242496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4221-4763-951F-E165-BB5B8BA0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Time Complexities Explained One-by-One: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661FD6-2CCC-1438-B959-9B2F4DD8F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506734"/>
              </p:ext>
            </p:extLst>
          </p:nvPr>
        </p:nvGraphicFramePr>
        <p:xfrm>
          <a:off x="2720383" y="1981831"/>
          <a:ext cx="7546568" cy="39380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86642">
                  <a:extLst>
                    <a:ext uri="{9D8B030D-6E8A-4147-A177-3AD203B41FA5}">
                      <a16:colId xmlns:a16="http://schemas.microsoft.com/office/drawing/2014/main" val="1942232036"/>
                    </a:ext>
                  </a:extLst>
                </a:gridCol>
                <a:gridCol w="1886642">
                  <a:extLst>
                    <a:ext uri="{9D8B030D-6E8A-4147-A177-3AD203B41FA5}">
                      <a16:colId xmlns:a16="http://schemas.microsoft.com/office/drawing/2014/main" val="3525589565"/>
                    </a:ext>
                  </a:extLst>
                </a:gridCol>
                <a:gridCol w="1886642">
                  <a:extLst>
                    <a:ext uri="{9D8B030D-6E8A-4147-A177-3AD203B41FA5}">
                      <a16:colId xmlns:a16="http://schemas.microsoft.com/office/drawing/2014/main" val="3058679933"/>
                    </a:ext>
                  </a:extLst>
                </a:gridCol>
                <a:gridCol w="1886642">
                  <a:extLst>
                    <a:ext uri="{9D8B030D-6E8A-4147-A177-3AD203B41FA5}">
                      <a16:colId xmlns:a16="http://schemas.microsoft.com/office/drawing/2014/main" val="3421897767"/>
                    </a:ext>
                  </a:extLst>
                </a:gridCol>
              </a:tblGrid>
              <a:tr h="296595">
                <a:tc>
                  <a:txBody>
                    <a:bodyPr/>
                    <a:lstStyle/>
                    <a:p>
                      <a:r>
                        <a:rPr lang="en-US" sz="1400" dirty="0"/>
                        <a:t>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Simple 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227151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r>
                        <a:rPr lang="en-US" sz="1400"/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Constant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 doesn’t grow with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Accessing arr[0]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4767514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r>
                        <a:rPr lang="en-US" sz="1400"/>
                        <a:t>O(log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Logarithmic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Input is divided each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2230275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r>
                        <a:rPr lang="en-US" sz="1400"/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Linear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grows with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Loop through 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245469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r>
                        <a:rPr lang="en-US" sz="1400"/>
                        <a:t>O(n 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Linearithmic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Fast sorting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Merge Sort, Quick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244721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r>
                        <a:rPr lang="en-US" sz="1400"/>
                        <a:t>O(n²)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Quadratic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Time grows a lot faster with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Nested loops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653970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r>
                        <a:rPr lang="en-US" sz="1400"/>
                        <a:t>O(2ⁿ)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Exponential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Very slow for large inputs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Recursive Fibonacci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8348461"/>
                  </a:ext>
                </a:extLst>
              </a:tr>
              <a:tr h="519041">
                <a:tc>
                  <a:txBody>
                    <a:bodyPr/>
                    <a:lstStyle/>
                    <a:p>
                      <a:r>
                        <a:rPr lang="en-US" sz="1400"/>
                        <a:t>O(n!)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Factorial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Extremely slow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Solving permutation 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14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1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98CF-32ED-6EF3-9EEC-23DC79CB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– Constant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E148-7F76-029B-3090-E0CD173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432927"/>
            <a:ext cx="10018713" cy="2444685"/>
          </a:xfrm>
        </p:spPr>
        <p:txBody>
          <a:bodyPr/>
          <a:lstStyle/>
          <a:p>
            <a:r>
              <a:rPr lang="en-US" dirty="0"/>
              <a:t>Always runs in 1 step, no matter how big the array is.</a:t>
            </a:r>
          </a:p>
          <a:p>
            <a:r>
              <a:rPr lang="en-US" dirty="0"/>
              <a:t>Time Complexity: O(1)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B027C-3885-D8A3-EC5B-DB654C88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02" y="2343441"/>
            <a:ext cx="7349596" cy="1257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59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9739-CC34-DC1C-1AEE-B7385D7D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O(n) – Linear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E062-A5A9-88EA-558E-463C07681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799002"/>
            <a:ext cx="10018713" cy="1992198"/>
          </a:xfrm>
        </p:spPr>
        <p:txBody>
          <a:bodyPr/>
          <a:lstStyle/>
          <a:p>
            <a:r>
              <a:rPr lang="en-US" dirty="0"/>
              <a:t>Runs n times</a:t>
            </a:r>
          </a:p>
          <a:p>
            <a:r>
              <a:rPr lang="en-US" dirty="0"/>
              <a:t>Time increases as input increases</a:t>
            </a:r>
          </a:p>
          <a:p>
            <a:r>
              <a:rPr lang="en-US" dirty="0"/>
              <a:t>Time Complexity: O(n)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BCE02-6271-CD99-E194-06693232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75" y="2266719"/>
            <a:ext cx="6234050" cy="1162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73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A71A-73C7-F012-2BE5-8A576554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O(n²) – Quadratic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BCFC-F664-A7F5-2C6B-B3063BC5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038601"/>
            <a:ext cx="10018713" cy="1752599"/>
          </a:xfrm>
        </p:spPr>
        <p:txBody>
          <a:bodyPr/>
          <a:lstStyle/>
          <a:p>
            <a:r>
              <a:rPr lang="en-US" dirty="0"/>
              <a:t>Nested loops</a:t>
            </a:r>
          </a:p>
          <a:p>
            <a:r>
              <a:rPr lang="en-US" dirty="0"/>
              <a:t>If n = 3, prints 9 times (3x3)</a:t>
            </a:r>
          </a:p>
          <a:p>
            <a:r>
              <a:rPr lang="en-US" dirty="0"/>
              <a:t>Time Complexity: O(n²)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3A1E2-67A8-37DB-E261-AC3CF210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8" y="2176021"/>
            <a:ext cx="6553523" cy="1617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539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4AF-A459-A1A8-C0DC-18C10D42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O(log n) – Logarithmic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A2F2-2F31-7FC2-A315-7AB7252C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733014"/>
            <a:ext cx="10018713" cy="2058186"/>
          </a:xfrm>
        </p:spPr>
        <p:txBody>
          <a:bodyPr/>
          <a:lstStyle/>
          <a:p>
            <a:r>
              <a:rPr lang="en-US" dirty="0"/>
              <a:t>Cuts input in half each time → very fast</a:t>
            </a:r>
          </a:p>
          <a:p>
            <a:r>
              <a:rPr lang="en-US" dirty="0"/>
              <a:t>If n = 16, steps = 4 (16→8→4→2→1)</a:t>
            </a:r>
          </a:p>
          <a:p>
            <a:r>
              <a:rPr lang="en-US" dirty="0"/>
              <a:t>Time Complexity: O(log 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C21BF-E873-5929-552B-F28A32D8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2324258"/>
            <a:ext cx="6144482" cy="1247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2210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71</TotalTime>
  <Words>559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Time &amp; Space Complexity in Java </vt:lpstr>
      <vt:lpstr>What is Time Complexity?</vt:lpstr>
      <vt:lpstr>PowerPoint Presentation</vt:lpstr>
      <vt:lpstr>How to Check Time Complexity?</vt:lpstr>
      <vt:lpstr>Basic Time Complexities Explained One-by-One:</vt:lpstr>
      <vt:lpstr>O(1) – Constant Time</vt:lpstr>
      <vt:lpstr>O(n) – Linear Time</vt:lpstr>
      <vt:lpstr>O(n²) – Quadratic Time</vt:lpstr>
      <vt:lpstr>O(log n) – Logarithmic Time</vt:lpstr>
      <vt:lpstr>What Are Best, Worst, and Average Case in Time Complexity?</vt:lpstr>
      <vt:lpstr>Real-Life Example:</vt:lpstr>
      <vt:lpstr>Example in Java: Linear Search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shubham reddy</cp:lastModifiedBy>
  <cp:revision>2</cp:revision>
  <dcterms:created xsi:type="dcterms:W3CDTF">2013-01-27T09:14:16Z</dcterms:created>
  <dcterms:modified xsi:type="dcterms:W3CDTF">2025-07-02T15:12:51Z</dcterms:modified>
  <cp:category/>
</cp:coreProperties>
</file>