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C0C0C"/>
                </a:solidFill>
                <a:latin typeface="Arial"/>
              </a:rPr>
              <a:t>Click to move the slide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0CE6B727-743B-4C36-A940-B053A42729F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838200"/>
            <a:ext cx="6096000" cy="3429000"/>
          </a:xfrm>
          <a:prstGeom prst="rect">
            <a:avLst/>
          </a:prstGeom>
        </p:spPr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ED2D7EA-B14B-44F1-A3D4-9615527ADDCB}" type="slidenum">
              <a:rPr lang="en-U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79240" y="1463040"/>
            <a:ext cx="536400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79240" y="3882960"/>
            <a:ext cx="536400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79240" y="1463040"/>
            <a:ext cx="261756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328200" y="1463040"/>
            <a:ext cx="261756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79240" y="3882960"/>
            <a:ext cx="261756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328200" y="3882960"/>
            <a:ext cx="261756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79240" y="1463040"/>
            <a:ext cx="172692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392920" y="1463040"/>
            <a:ext cx="172692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206600" y="1463040"/>
            <a:ext cx="172692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79240" y="3882960"/>
            <a:ext cx="172692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2392920" y="3882960"/>
            <a:ext cx="172692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4206600" y="3882960"/>
            <a:ext cx="172692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79240" y="1463040"/>
            <a:ext cx="5364000" cy="463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79240" y="1463040"/>
            <a:ext cx="5364000" cy="463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79240" y="1463040"/>
            <a:ext cx="2617560" cy="463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328200" y="1463040"/>
            <a:ext cx="2617560" cy="463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C0C0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79240" y="304920"/>
            <a:ext cx="11033280" cy="4520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79240" y="1463040"/>
            <a:ext cx="261756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328200" y="1463040"/>
            <a:ext cx="2617560" cy="463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79240" y="3882960"/>
            <a:ext cx="261756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79240" y="1463040"/>
            <a:ext cx="2617560" cy="463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328200" y="1463040"/>
            <a:ext cx="261756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328200" y="3882960"/>
            <a:ext cx="261756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79240" y="1463040"/>
            <a:ext cx="261756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328200" y="1463040"/>
            <a:ext cx="261756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79240" y="3882960"/>
            <a:ext cx="5364000" cy="22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C0C0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6537960"/>
            <a:ext cx="12191760" cy="21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E" sz="850" b="0" strike="noStrike" spc="-1">
                <a:solidFill>
                  <a:srgbClr val="000000"/>
                </a:solidFill>
                <a:latin typeface="Microsoft Sans Serif"/>
              </a:rPr>
              <a:t> </a:t>
            </a:r>
            <a:endParaRPr lang="en-US" sz="850" b="0" strike="noStrike" spc="-1"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4375440" y="6381360"/>
            <a:ext cx="34912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E" sz="1400" b="0" strike="noStrike" spc="-1">
                <a:solidFill>
                  <a:srgbClr val="0C0C0C"/>
                </a:solidFill>
                <a:latin typeface="Arial"/>
              </a:rPr>
              <a:t>ETH XACC School, 11 – 15 January 2021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" name="Picture 8" descr="A picture containing text&#10;&#10;Description automatically generated"/>
          <p:cNvPicPr/>
          <p:nvPr/>
        </p:nvPicPr>
        <p:blipFill>
          <a:blip r:embed="rId14"/>
          <a:stretch/>
        </p:blipFill>
        <p:spPr>
          <a:xfrm>
            <a:off x="479520" y="6237360"/>
            <a:ext cx="1271160" cy="52848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C0C0C"/>
                </a:solidFill>
                <a:latin typeface="Arial"/>
              </a:rPr>
              <a:t>Click to edit Master title style</a:t>
            </a:r>
            <a:endParaRPr lang="en-US" sz="32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79240" y="1463040"/>
            <a:ext cx="5364000" cy="46324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35080" indent="-234720">
              <a:lnSpc>
                <a:spcPct val="100000"/>
              </a:lnSpc>
              <a:spcBef>
                <a:spcPts val="1599"/>
              </a:spcBef>
              <a:buClr>
                <a:srgbClr val="E20000"/>
              </a:buClr>
              <a:buSzPct val="80000"/>
              <a:buFont typeface="Webdings" charset="2"/>
              <a:buChar char=""/>
            </a:pPr>
            <a:r>
              <a:rPr lang="en-US" sz="2400" b="0" strike="noStrike" spc="-1">
                <a:solidFill>
                  <a:srgbClr val="0C0C0C"/>
                </a:solidFill>
                <a:latin typeface="Arial"/>
              </a:rPr>
              <a:t>Click to edit Master text styles</a:t>
            </a:r>
          </a:p>
          <a:p>
            <a:pPr marL="452880" lvl="1" indent="-219960">
              <a:lnSpc>
                <a:spcPct val="95000"/>
              </a:lnSpc>
              <a:spcBef>
                <a:spcPts val="601"/>
              </a:spcBef>
              <a:buClr>
                <a:srgbClr val="E20000"/>
              </a:buClr>
              <a:buSzPct val="80000"/>
              <a:buFont typeface="Wingdings 3" charset="2"/>
              <a:buChar char=""/>
            </a:pPr>
            <a:r>
              <a:rPr lang="en-US" sz="2000" b="0" strike="noStrike" spc="-1">
                <a:solidFill>
                  <a:srgbClr val="0C0C0C"/>
                </a:solidFill>
                <a:latin typeface="Arial"/>
              </a:rPr>
              <a:t>Second level</a:t>
            </a:r>
          </a:p>
          <a:p>
            <a:pPr marL="685800" lvl="2" indent="-232560">
              <a:lnSpc>
                <a:spcPct val="95000"/>
              </a:lnSpc>
              <a:spcBef>
                <a:spcPts val="833"/>
              </a:spcBef>
              <a:buClr>
                <a:srgbClr val="0C0C0C"/>
              </a:buClr>
              <a:buSzPct val="80000"/>
              <a:buFont typeface="Wingdings 3" charset="2"/>
              <a:buChar char=""/>
            </a:pPr>
            <a:r>
              <a:rPr lang="en-US" sz="1600" b="0" strike="noStrike" spc="-1">
                <a:solidFill>
                  <a:srgbClr val="0C0C0C"/>
                </a:solidFill>
                <a:latin typeface="Arial"/>
              </a:rPr>
              <a:t>Third level</a:t>
            </a:r>
          </a:p>
          <a:p>
            <a:pPr marL="916560" lvl="3" indent="-230400">
              <a:lnSpc>
                <a:spcPct val="95000"/>
              </a:lnSpc>
              <a:spcBef>
                <a:spcPts val="833"/>
              </a:spcBef>
              <a:buClr>
                <a:srgbClr val="0C0C0C"/>
              </a:buClr>
              <a:buSzPct val="80000"/>
              <a:buFont typeface="Wingdings 3" charset="2"/>
              <a:buChar char=""/>
            </a:pPr>
            <a:r>
              <a:rPr lang="en-US" sz="1600" b="0" strike="noStrike" spc="-1">
                <a:solidFill>
                  <a:srgbClr val="0C0C0C"/>
                </a:solidFill>
                <a:latin typeface="Arial"/>
              </a:rPr>
              <a:t>Fourth level</a:t>
            </a:r>
          </a:p>
          <a:p>
            <a:pPr marL="1138680" lvl="4" indent="-221760">
              <a:lnSpc>
                <a:spcPct val="95000"/>
              </a:lnSpc>
              <a:spcBef>
                <a:spcPts val="833"/>
              </a:spcBef>
              <a:buClr>
                <a:srgbClr val="0C0C0C"/>
              </a:buClr>
              <a:buSzPct val="80000"/>
              <a:buFont typeface="Wingdings 3" charset="2"/>
              <a:buChar char=""/>
            </a:pPr>
            <a:r>
              <a:rPr lang="en-US" sz="1600" b="0" strike="noStrike" spc="-1">
                <a:solidFill>
                  <a:srgbClr val="0C0C0C"/>
                </a:solidFill>
                <a:latin typeface="Arial"/>
              </a:rPr>
              <a:t>Fifth level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248520" y="1463040"/>
            <a:ext cx="5364000" cy="46324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35080" indent="-234720">
              <a:lnSpc>
                <a:spcPct val="100000"/>
              </a:lnSpc>
              <a:spcBef>
                <a:spcPts val="1599"/>
              </a:spcBef>
              <a:buClr>
                <a:srgbClr val="E20000"/>
              </a:buClr>
              <a:buSzPct val="80000"/>
              <a:buFont typeface="Webdings" charset="2"/>
              <a:buChar char=""/>
            </a:pPr>
            <a:r>
              <a:rPr lang="en-US" sz="2400" b="0" strike="noStrike" spc="-1">
                <a:solidFill>
                  <a:srgbClr val="0C0C0C"/>
                </a:solidFill>
                <a:latin typeface="Arial"/>
              </a:rPr>
              <a:t>Click to edit Master text styles</a:t>
            </a:r>
          </a:p>
          <a:p>
            <a:pPr marL="452880" lvl="1" indent="-219960">
              <a:lnSpc>
                <a:spcPct val="95000"/>
              </a:lnSpc>
              <a:spcBef>
                <a:spcPts val="601"/>
              </a:spcBef>
              <a:buClr>
                <a:srgbClr val="E20000"/>
              </a:buClr>
              <a:buSzPct val="80000"/>
              <a:buFont typeface="Wingdings 3" charset="2"/>
              <a:buChar char=""/>
            </a:pPr>
            <a:r>
              <a:rPr lang="en-US" sz="2000" b="0" strike="noStrike" spc="-1">
                <a:solidFill>
                  <a:srgbClr val="0C0C0C"/>
                </a:solidFill>
                <a:latin typeface="Arial"/>
              </a:rPr>
              <a:t>Second level</a:t>
            </a:r>
          </a:p>
          <a:p>
            <a:pPr marL="685800" lvl="2" indent="-232560">
              <a:lnSpc>
                <a:spcPct val="95000"/>
              </a:lnSpc>
              <a:spcBef>
                <a:spcPts val="833"/>
              </a:spcBef>
              <a:buClr>
                <a:srgbClr val="0C0C0C"/>
              </a:buClr>
              <a:buSzPct val="80000"/>
              <a:buFont typeface="Wingdings 3" charset="2"/>
              <a:buChar char=""/>
            </a:pPr>
            <a:r>
              <a:rPr lang="en-US" sz="1600" b="0" strike="noStrike" spc="-1">
                <a:solidFill>
                  <a:srgbClr val="0C0C0C"/>
                </a:solidFill>
                <a:latin typeface="Arial"/>
              </a:rPr>
              <a:t>Third level</a:t>
            </a:r>
          </a:p>
          <a:p>
            <a:pPr marL="916560" lvl="3" indent="-230400">
              <a:lnSpc>
                <a:spcPct val="95000"/>
              </a:lnSpc>
              <a:spcBef>
                <a:spcPts val="833"/>
              </a:spcBef>
              <a:buClr>
                <a:srgbClr val="0C0C0C"/>
              </a:buClr>
              <a:buSzPct val="80000"/>
              <a:buFont typeface="Wingdings 3" charset="2"/>
              <a:buChar char=""/>
            </a:pPr>
            <a:r>
              <a:rPr lang="en-US" sz="1600" b="0" strike="noStrike" spc="-1">
                <a:solidFill>
                  <a:srgbClr val="0C0C0C"/>
                </a:solidFill>
                <a:latin typeface="Arial"/>
              </a:rPr>
              <a:t>Fourth level</a:t>
            </a:r>
          </a:p>
          <a:p>
            <a:pPr marL="1138680" lvl="4" indent="-221760">
              <a:lnSpc>
                <a:spcPct val="95000"/>
              </a:lnSpc>
              <a:spcBef>
                <a:spcPts val="833"/>
              </a:spcBef>
              <a:buClr>
                <a:srgbClr val="0C0C0C"/>
              </a:buClr>
              <a:buSzPct val="80000"/>
              <a:buFont typeface="Wingdings 3" charset="2"/>
              <a:buChar char=""/>
            </a:pPr>
            <a:r>
              <a:rPr lang="en-US" sz="1600" b="0" strike="noStrike" spc="-1">
                <a:solidFill>
                  <a:srgbClr val="0C0C0C"/>
                </a:solidFill>
                <a:latin typeface="Arial"/>
              </a:rPr>
              <a:t>Fifth level</a:t>
            </a:r>
          </a:p>
        </p:txBody>
      </p:sp>
      <p:sp>
        <p:nvSpPr>
          <p:cNvPr id="6" name="CustomShape 6"/>
          <p:cNvSpPr/>
          <p:nvPr/>
        </p:nvSpPr>
        <p:spPr>
          <a:xfrm>
            <a:off x="0" y="0"/>
            <a:ext cx="12191760" cy="84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79240" y="304920"/>
            <a:ext cx="11033280" cy="974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E" sz="3200" b="1" strike="noStrike" spc="-1">
                <a:solidFill>
                  <a:srgbClr val="0C0C0C"/>
                </a:solidFill>
                <a:latin typeface="Arial"/>
              </a:rPr>
              <a:t>Image Segmentation for COVID-19 Chest X-RAY </a:t>
            </a:r>
            <a:r>
              <a:t/>
            </a:r>
            <a:br/>
            <a:r>
              <a:rPr lang="en-IE" sz="2000" b="1" strike="noStrike" spc="-1">
                <a:solidFill>
                  <a:srgbClr val="0C0C0C"/>
                </a:solidFill>
                <a:latin typeface="Arial"/>
              </a:rPr>
              <a:t>Shubham Rai and Salim Ullah, TU Dresden, Germany GitHub link</a:t>
            </a:r>
            <a:endParaRPr lang="en-US" sz="2000" b="0" strike="noStrike" spc="-1">
              <a:solidFill>
                <a:srgbClr val="0C0C0C"/>
              </a:solid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79240" y="1463040"/>
            <a:ext cx="5364000" cy="2397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10000"/>
          </a:bodyPr>
          <a:lstStyle/>
          <a:p>
            <a:pPr marL="235080" indent="-234720">
              <a:lnSpc>
                <a:spcPct val="100000"/>
              </a:lnSpc>
              <a:spcBef>
                <a:spcPts val="1599"/>
              </a:spcBef>
              <a:buClr>
                <a:srgbClr val="E20000"/>
              </a:buClr>
              <a:buSzPct val="80000"/>
              <a:buFont typeface="Webdings" charset="2"/>
              <a:buChar char=""/>
            </a:pPr>
            <a:r>
              <a:rPr lang="en-IE" sz="2400" b="0" strike="noStrike" spc="-1" dirty="0">
                <a:solidFill>
                  <a:srgbClr val="0C0C0C"/>
                </a:solidFill>
                <a:latin typeface="Arial"/>
              </a:rPr>
              <a:t>Bottom-Up </a:t>
            </a:r>
            <a:r>
              <a:rPr lang="en-IE" sz="2400" b="0" strike="noStrike" spc="-1" dirty="0" smtClean="0">
                <a:solidFill>
                  <a:srgbClr val="0C0C0C"/>
                </a:solidFill>
                <a:latin typeface="Arial"/>
              </a:rPr>
              <a:t>Approach</a:t>
            </a:r>
            <a:endParaRPr lang="en-US" sz="2400" b="0" strike="noStrike" spc="-1" dirty="0">
              <a:solidFill>
                <a:srgbClr val="0C0C0C"/>
              </a:solidFill>
              <a:latin typeface="Arial"/>
            </a:endParaRPr>
          </a:p>
          <a:p>
            <a:pPr marL="452880" lvl="1" indent="-219960">
              <a:lnSpc>
                <a:spcPct val="95000"/>
              </a:lnSpc>
              <a:spcBef>
                <a:spcPts val="601"/>
              </a:spcBef>
              <a:buClr>
                <a:srgbClr val="E20000"/>
              </a:buClr>
              <a:buSzPct val="80000"/>
              <a:buFont typeface="Wingdings 3" charset="2"/>
              <a:buChar char=""/>
            </a:pPr>
            <a:r>
              <a:rPr lang="en-IE" sz="2000" b="0" strike="noStrike" spc="-1" dirty="0">
                <a:solidFill>
                  <a:srgbClr val="0C0C0C"/>
                </a:solidFill>
                <a:latin typeface="Arial"/>
              </a:rPr>
              <a:t> </a:t>
            </a:r>
            <a:r>
              <a:rPr lang="en-IE" sz="2000" b="0" strike="noStrike" spc="-1" dirty="0" smtClean="0">
                <a:solidFill>
                  <a:srgbClr val="0C0C0C"/>
                </a:solidFill>
                <a:latin typeface="Arial"/>
              </a:rPr>
              <a:t>Started off with </a:t>
            </a:r>
            <a:r>
              <a:rPr lang="en-IE" sz="2000" b="0" strike="noStrike" spc="-1" dirty="0" err="1" smtClean="0">
                <a:solidFill>
                  <a:srgbClr val="0C0C0C"/>
                </a:solidFill>
                <a:latin typeface="Arial"/>
              </a:rPr>
              <a:t>cvtColor</a:t>
            </a:r>
            <a:r>
              <a:rPr lang="en-IE" sz="2000" b="0" strike="noStrike" spc="-1" dirty="0" smtClean="0">
                <a:solidFill>
                  <a:srgbClr val="0C0C0C"/>
                </a:solidFill>
                <a:latin typeface="Arial"/>
              </a:rPr>
              <a:t> filter to understand the flow</a:t>
            </a:r>
          </a:p>
          <a:p>
            <a:pPr marL="452880" lvl="1" indent="-219960">
              <a:lnSpc>
                <a:spcPct val="95000"/>
              </a:lnSpc>
              <a:spcBef>
                <a:spcPts val="601"/>
              </a:spcBef>
              <a:buClr>
                <a:srgbClr val="E20000"/>
              </a:buClr>
              <a:buSzPct val="80000"/>
              <a:buFont typeface="Wingdings 3" charset="2"/>
              <a:buChar char=""/>
            </a:pPr>
            <a:r>
              <a:rPr lang="en-US" sz="2000" b="0" strike="noStrike" spc="-1" dirty="0" smtClean="0">
                <a:solidFill>
                  <a:srgbClr val="0C0C0C"/>
                </a:solidFill>
                <a:latin typeface="Arial"/>
              </a:rPr>
              <a:t>Integrated following filters– BGR2GRAY filter, threshold, resize, erode and dilate kernels</a:t>
            </a:r>
          </a:p>
          <a:p>
            <a:pPr marL="452880" lvl="1" indent="-219960">
              <a:lnSpc>
                <a:spcPct val="95000"/>
              </a:lnSpc>
              <a:spcBef>
                <a:spcPts val="601"/>
              </a:spcBef>
              <a:buClr>
                <a:srgbClr val="E20000"/>
              </a:buClr>
              <a:buSzPct val="80000"/>
              <a:buFont typeface="Wingdings 3" charset="2"/>
              <a:buChar char=""/>
            </a:pPr>
            <a:r>
              <a:rPr lang="en-US" sz="2000" b="0" strike="noStrike" spc="-1" dirty="0" smtClean="0">
                <a:solidFill>
                  <a:srgbClr val="0C0C0C"/>
                </a:solidFill>
                <a:latin typeface="Arial"/>
              </a:rPr>
              <a:t>Executed Emu-SW, Emu-HW and Hardware builds </a:t>
            </a:r>
            <a:endParaRPr lang="en-US" sz="2000" b="0" strike="noStrike" spc="-1" dirty="0">
              <a:solidFill>
                <a:srgbClr val="0C0C0C"/>
              </a:solidFill>
              <a:latin typeface="Arial"/>
            </a:endParaRPr>
          </a:p>
          <a:p>
            <a:pPr marL="235080" indent="-234720">
              <a:lnSpc>
                <a:spcPct val="100000"/>
              </a:lnSpc>
              <a:spcBef>
                <a:spcPts val="1599"/>
              </a:spcBef>
              <a:buClr>
                <a:srgbClr val="E20000"/>
              </a:buClr>
              <a:buSzPct val="80000"/>
              <a:buFont typeface="Webdings" charset="2"/>
              <a:buChar char=""/>
            </a:pPr>
            <a:r>
              <a:rPr lang="en-IE" sz="2400" b="0" strike="noStrike" spc="-1" dirty="0">
                <a:solidFill>
                  <a:srgbClr val="0C0C0C"/>
                </a:solidFill>
                <a:latin typeface="Arial"/>
              </a:rPr>
              <a:t>Block diagram?</a:t>
            </a:r>
            <a:endParaRPr lang="en-US" sz="2400" b="0" strike="noStrike" spc="-1" dirty="0">
              <a:solidFill>
                <a:srgbClr val="0C0C0C"/>
              </a:solidFill>
              <a:latin typeface="Arial"/>
            </a:endParaRPr>
          </a:p>
        </p:txBody>
      </p:sp>
      <p:sp>
        <p:nvSpPr>
          <p:cNvPr id="51" name="TextShape 3"/>
          <p:cNvSpPr txBox="1"/>
          <p:nvPr/>
        </p:nvSpPr>
        <p:spPr>
          <a:xfrm>
            <a:off x="6248520" y="1188000"/>
            <a:ext cx="5364000" cy="2469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 marL="235080" indent="-234720">
              <a:lnSpc>
                <a:spcPct val="100000"/>
              </a:lnSpc>
              <a:spcBef>
                <a:spcPts val="1599"/>
              </a:spcBef>
              <a:buClr>
                <a:srgbClr val="E20000"/>
              </a:buClr>
              <a:buSzPct val="80000"/>
              <a:buFont typeface="Webdings" charset="2"/>
              <a:buChar char=""/>
            </a:pPr>
            <a:r>
              <a:rPr lang="en-IE" sz="2400" b="0" strike="noStrike" spc="-1" dirty="0">
                <a:solidFill>
                  <a:srgbClr val="0C0C0C"/>
                </a:solidFill>
                <a:latin typeface="Arial"/>
              </a:rPr>
              <a:t>What did you learn, or what was interesting/difficult?</a:t>
            </a:r>
            <a:endParaRPr lang="en-US" sz="2400" b="0" strike="noStrike" spc="-1" dirty="0">
              <a:solidFill>
                <a:srgbClr val="0C0C0C"/>
              </a:solidFill>
              <a:latin typeface="Arial"/>
            </a:endParaRPr>
          </a:p>
          <a:p>
            <a:pPr marL="4068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E" sz="2400" b="0" strike="noStrike" spc="-1" dirty="0" smtClean="0">
                <a:solidFill>
                  <a:srgbClr val="FF0000"/>
                </a:solidFill>
                <a:latin typeface="Arial"/>
              </a:rPr>
              <a:t>(learning) </a:t>
            </a:r>
            <a:r>
              <a:rPr lang="en-IE" sz="2400" b="0" strike="noStrike" spc="-1" dirty="0" smtClean="0">
                <a:solidFill>
                  <a:srgbClr val="0C0C0C"/>
                </a:solidFill>
                <a:latin typeface="Arial"/>
              </a:rPr>
              <a:t>How </a:t>
            </a:r>
            <a:r>
              <a:rPr lang="en-IE" sz="2400" b="0" strike="noStrike" spc="-1" dirty="0">
                <a:solidFill>
                  <a:srgbClr val="0C0C0C"/>
                </a:solidFill>
                <a:latin typeface="Arial"/>
              </a:rPr>
              <a:t>acceleration works on VITIS </a:t>
            </a:r>
            <a:endParaRPr lang="en-US" sz="2400" b="0" strike="noStrike" spc="-1" dirty="0">
              <a:solidFill>
                <a:srgbClr val="0C0C0C"/>
              </a:solidFill>
              <a:latin typeface="Arial"/>
            </a:endParaRPr>
          </a:p>
          <a:p>
            <a:pPr marL="4068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E" sz="2400" b="0" strike="noStrike" spc="-1" dirty="0">
                <a:solidFill>
                  <a:srgbClr val="FF0000"/>
                </a:solidFill>
                <a:latin typeface="Arial"/>
              </a:rPr>
              <a:t>(difficult) </a:t>
            </a:r>
            <a:r>
              <a:rPr lang="en-IE" sz="2400" b="0" strike="noStrike" spc="-1" dirty="0">
                <a:solidFill>
                  <a:srgbClr val="0C0C0C"/>
                </a:solidFill>
                <a:latin typeface="Arial"/>
              </a:rPr>
              <a:t>Getting used to coding in this host-code </a:t>
            </a:r>
            <a:r>
              <a:rPr lang="en-IE" sz="2400" b="0" strike="noStrike" spc="-1" dirty="0" smtClean="0">
                <a:solidFill>
                  <a:srgbClr val="0C0C0C"/>
                </a:solidFill>
                <a:latin typeface="Arial"/>
              </a:rPr>
              <a:t>(</a:t>
            </a:r>
            <a:r>
              <a:rPr lang="en-IE" sz="2400" b="0" strike="noStrike" spc="-1" dirty="0" err="1" smtClean="0">
                <a:solidFill>
                  <a:srgbClr val="0C0C0C"/>
                </a:solidFill>
                <a:latin typeface="Arial"/>
              </a:rPr>
              <a:t>OpenCL</a:t>
            </a:r>
            <a:r>
              <a:rPr lang="en-IE" sz="2400" b="0" strike="noStrike" spc="-1" dirty="0" smtClean="0">
                <a:solidFill>
                  <a:srgbClr val="0C0C0C"/>
                </a:solidFill>
                <a:latin typeface="Arial"/>
              </a:rPr>
              <a:t> APIs) and </a:t>
            </a:r>
            <a:r>
              <a:rPr lang="en-IE" sz="2400" b="0" strike="noStrike" spc="-1" dirty="0">
                <a:solidFill>
                  <a:srgbClr val="0C0C0C"/>
                </a:solidFill>
                <a:latin typeface="Arial"/>
              </a:rPr>
              <a:t>accelerated environment</a:t>
            </a:r>
            <a:endParaRPr lang="en-US" sz="2400" b="0" strike="noStrike" spc="-1" dirty="0">
              <a:solidFill>
                <a:srgbClr val="0C0C0C"/>
              </a:solidFill>
              <a:latin typeface="Arial"/>
            </a:endParaRPr>
          </a:p>
          <a:p>
            <a:pPr marL="4068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E" sz="2400" b="0" strike="noStrike" spc="-1" dirty="0" smtClean="0">
                <a:solidFill>
                  <a:srgbClr val="FF0000"/>
                </a:solidFill>
                <a:latin typeface="Arial"/>
              </a:rPr>
              <a:t>(interesting) </a:t>
            </a:r>
            <a:r>
              <a:rPr lang="en-IE" sz="2400" b="0" strike="noStrike" spc="-1" dirty="0" smtClean="0">
                <a:solidFill>
                  <a:srgbClr val="0C0C0C"/>
                </a:solidFill>
                <a:latin typeface="Arial"/>
              </a:rPr>
              <a:t>Easy </a:t>
            </a:r>
            <a:r>
              <a:rPr lang="en-IE" sz="2400" b="0" strike="noStrike" spc="-1" dirty="0">
                <a:solidFill>
                  <a:srgbClr val="0C0C0C"/>
                </a:solidFill>
                <a:latin typeface="Arial"/>
              </a:rPr>
              <a:t>to code and reproduce</a:t>
            </a:r>
            <a:endParaRPr lang="en-US" sz="2400" b="0" strike="noStrike" spc="-1" dirty="0">
              <a:solidFill>
                <a:srgbClr val="0C0C0C"/>
              </a:solidFill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6383880" y="4005000"/>
            <a:ext cx="5364000" cy="23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35080" indent="-234720">
              <a:lnSpc>
                <a:spcPct val="100000"/>
              </a:lnSpc>
              <a:spcBef>
                <a:spcPts val="1599"/>
              </a:spcBef>
              <a:buClr>
                <a:srgbClr val="E20000"/>
              </a:buClr>
              <a:buSzPct val="80000"/>
              <a:buFont typeface="Webdings" charset="2"/>
              <a:buChar char=""/>
            </a:pPr>
            <a:r>
              <a:rPr lang="en-IE" sz="2400" b="0" strike="noStrike" spc="-1">
                <a:solidFill>
                  <a:srgbClr val="0C0C0C"/>
                </a:solidFill>
                <a:latin typeface="Arial"/>
              </a:rPr>
              <a:t>Results, Image?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53" name="Picture 5"/>
          <p:cNvPicPr/>
          <p:nvPr/>
        </p:nvPicPr>
        <p:blipFill>
          <a:blip r:embed="rId3"/>
          <a:srcRect t="43102" r="25189"/>
          <a:stretch/>
        </p:blipFill>
        <p:spPr>
          <a:xfrm>
            <a:off x="6311880" y="4725000"/>
            <a:ext cx="2158560" cy="1507320"/>
          </a:xfrm>
          <a:prstGeom prst="rect">
            <a:avLst/>
          </a:prstGeom>
          <a:ln>
            <a:noFill/>
          </a:ln>
        </p:spPr>
      </p:pic>
      <p:sp>
        <p:nvSpPr>
          <p:cNvPr id="54" name="CustomShape 5"/>
          <p:cNvSpPr/>
          <p:nvPr/>
        </p:nvSpPr>
        <p:spPr>
          <a:xfrm>
            <a:off x="967500" y="5085000"/>
            <a:ext cx="719640" cy="71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6"/>
          <p:cNvSpPr/>
          <p:nvPr/>
        </p:nvSpPr>
        <p:spPr>
          <a:xfrm>
            <a:off x="2063520" y="5085360"/>
            <a:ext cx="719640" cy="71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7"/>
          <p:cNvSpPr/>
          <p:nvPr/>
        </p:nvSpPr>
        <p:spPr>
          <a:xfrm>
            <a:off x="3071520" y="5085360"/>
            <a:ext cx="719640" cy="71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8"/>
          <p:cNvSpPr/>
          <p:nvPr/>
        </p:nvSpPr>
        <p:spPr>
          <a:xfrm>
            <a:off x="4151880" y="5085360"/>
            <a:ext cx="719640" cy="71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9"/>
          <p:cNvSpPr/>
          <p:nvPr/>
        </p:nvSpPr>
        <p:spPr>
          <a:xfrm>
            <a:off x="1703520" y="5445360"/>
            <a:ext cx="359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0"/>
          <p:cNvSpPr/>
          <p:nvPr/>
        </p:nvSpPr>
        <p:spPr>
          <a:xfrm>
            <a:off x="2783520" y="5445360"/>
            <a:ext cx="287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1"/>
          <p:cNvSpPr/>
          <p:nvPr/>
        </p:nvSpPr>
        <p:spPr>
          <a:xfrm>
            <a:off x="3791880" y="5445360"/>
            <a:ext cx="359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1" name="Group 12"/>
          <p:cNvGrpSpPr/>
          <p:nvPr/>
        </p:nvGrpSpPr>
        <p:grpSpPr>
          <a:xfrm>
            <a:off x="9241560" y="4459680"/>
            <a:ext cx="2955600" cy="1686960"/>
            <a:chOff x="9241560" y="4459680"/>
            <a:chExt cx="2955600" cy="1686960"/>
          </a:xfrm>
        </p:grpSpPr>
        <p:pic>
          <p:nvPicPr>
            <p:cNvPr id="62" name="Picture 2"/>
            <p:cNvPicPr/>
            <p:nvPr/>
          </p:nvPicPr>
          <p:blipFill>
            <a:blip r:embed="rId4"/>
            <a:stretch/>
          </p:blipFill>
          <p:spPr>
            <a:xfrm>
              <a:off x="9274680" y="4743000"/>
              <a:ext cx="1403640" cy="1403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3" name="Picture 8"/>
            <p:cNvPicPr/>
            <p:nvPr/>
          </p:nvPicPr>
          <p:blipFill>
            <a:blip r:embed="rId5"/>
            <a:stretch/>
          </p:blipFill>
          <p:spPr>
            <a:xfrm>
              <a:off x="10704600" y="4743000"/>
              <a:ext cx="1403640" cy="1403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64" name="CustomShape 13"/>
            <p:cNvSpPr/>
            <p:nvPr/>
          </p:nvSpPr>
          <p:spPr>
            <a:xfrm>
              <a:off x="9241560" y="4459680"/>
              <a:ext cx="13410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C0C0C"/>
                  </a:solidFill>
                  <a:latin typeface="Arial"/>
                </a:rPr>
                <a:t>Original Image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65" name="CustomShape 14"/>
            <p:cNvSpPr/>
            <p:nvPr/>
          </p:nvSpPr>
          <p:spPr>
            <a:xfrm>
              <a:off x="10626120" y="4464000"/>
              <a:ext cx="15710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C0C0C"/>
                  </a:solidFill>
                  <a:latin typeface="Arial"/>
                </a:rPr>
                <a:t>Processed Image</a:t>
              </a:r>
              <a:endParaRPr lang="en-US" sz="14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1C2E"/>
      </a:dk2>
      <a:lt2>
        <a:srgbClr val="5F5F5F"/>
      </a:lt2>
      <a:accent1>
        <a:srgbClr val="E20000"/>
      </a:accent1>
      <a:accent2>
        <a:srgbClr val="282D3F"/>
      </a:accent2>
      <a:accent3>
        <a:srgbClr val="8D919A"/>
      </a:accent3>
      <a:accent4>
        <a:srgbClr val="055C99"/>
      </a:accent4>
      <a:accent5>
        <a:srgbClr val="0D9079"/>
      </a:accent5>
      <a:accent6>
        <a:srgbClr val="00B2BA"/>
      </a:accent6>
      <a:hlink>
        <a:srgbClr val="055C99"/>
      </a:hlink>
      <a:folHlink>
        <a:srgbClr val="5F5F5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1C2E"/>
      </a:dk2>
      <a:lt2>
        <a:srgbClr val="5F5F5F"/>
      </a:lt2>
      <a:accent1>
        <a:srgbClr val="E20000"/>
      </a:accent1>
      <a:accent2>
        <a:srgbClr val="282D3F"/>
      </a:accent2>
      <a:accent3>
        <a:srgbClr val="8D919A"/>
      </a:accent3>
      <a:accent4>
        <a:srgbClr val="055C99"/>
      </a:accent4>
      <a:accent5>
        <a:srgbClr val="0D9079"/>
      </a:accent5>
      <a:accent6>
        <a:srgbClr val="00B2BA"/>
      </a:accent6>
      <a:hlink>
        <a:srgbClr val="055C99"/>
      </a:hlink>
      <a:folHlink>
        <a:srgbClr val="5F5F5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</TotalTime>
  <Words>95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DejaVu Sans</vt:lpstr>
      <vt:lpstr>Microsoft Sans Serif</vt:lpstr>
      <vt:lpstr>Symbol</vt:lpstr>
      <vt:lpstr>Times New Roman</vt:lpstr>
      <vt:lpstr>Webdings</vt:lpstr>
      <vt:lpstr>Wingdings 3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No Markings </cp:keywords>
  <dc:description/>
  <cp:lastModifiedBy>Windows User</cp:lastModifiedBy>
  <cp:revision>3</cp:revision>
  <dcterms:created xsi:type="dcterms:W3CDTF">2021-01-13T09:00:48Z</dcterms:created>
  <dcterms:modified xsi:type="dcterms:W3CDTF">2021-01-15T12:58:05Z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0x010100546B37FA43543848A1392F720DAB8DF3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  <property fmtid="{D5CDD505-2E9C-101B-9397-08002B2CF9AE}" pid="13" name="TitusGUID">
    <vt:lpwstr>9e7197a3-420f-4021-9006-db7c021ec8d9</vt:lpwstr>
  </property>
  <property fmtid="{D5CDD505-2E9C-101B-9397-08002B2CF9AE}" pid="14" name="XilinxAdditional Classifications">
    <vt:lpwstr/>
  </property>
  <property fmtid="{D5CDD505-2E9C-101B-9397-08002B2CF9AE}" pid="15" name="XilinxClassification">
    <vt:lpwstr>No Markings</vt:lpwstr>
  </property>
  <property fmtid="{D5CDD505-2E9C-101B-9397-08002B2CF9AE}" pid="16" name="XilinxDevelopment Projects">
    <vt:lpwstr/>
  </property>
  <property fmtid="{D5CDD505-2E9C-101B-9397-08002B2CF9AE}" pid="17" name="XilinxExport Control">
    <vt:lpwstr/>
  </property>
  <property fmtid="{D5CDD505-2E9C-101B-9397-08002B2CF9AE}" pid="18" name="XilinxNote (Line 2)">
    <vt:lpwstr/>
  </property>
  <property fmtid="{D5CDD505-2E9C-101B-9397-08002B2CF9AE}" pid="19" name="XilinxPublication Year">
    <vt:lpwstr/>
  </property>
  <property fmtid="{D5CDD505-2E9C-101B-9397-08002B2CF9AE}" pid="20" name="XilinxThird Party">
    <vt:lpwstr/>
  </property>
  <property fmtid="{D5CDD505-2E9C-101B-9397-08002B2CF9AE}" pid="21" name="XilinxVisual Markings">
    <vt:lpwstr/>
  </property>
</Properties>
</file>