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C0C0C"/>
                </a:solidFill>
                <a:latin typeface="Arial"/>
              </a:rPr>
              <a:t>Click to move the slide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CE6B727-743B-4C36-A940-B053A42729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D2D7EA-B14B-44F1-A3D4-9615527ADDC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9292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0660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7924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39292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20660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79240" y="304920"/>
            <a:ext cx="11033280" cy="4520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537960"/>
            <a:ext cx="12191760" cy="2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E" sz="850" b="0" strike="noStrike" spc="-1">
                <a:solidFill>
                  <a:srgbClr val="000000"/>
                </a:solidFill>
                <a:latin typeface="Microsoft Sans Serif"/>
              </a:rPr>
              <a:t> </a:t>
            </a:r>
            <a:endParaRPr lang="en-US" sz="850" b="0" strike="noStrike" spc="-1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375440" y="6381360"/>
            <a:ext cx="3491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E" sz="1400" b="0" strike="noStrike" spc="-1">
                <a:solidFill>
                  <a:srgbClr val="0C0C0C"/>
                </a:solidFill>
                <a:latin typeface="Arial"/>
              </a:rPr>
              <a:t>ETH XACC School, 11 – 15 January 2021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8" descr="A picture containing text&#10;&#10;Description automatically generated"/>
          <p:cNvPicPr/>
          <p:nvPr/>
        </p:nvPicPr>
        <p:blipFill>
          <a:blip r:embed="rId14"/>
          <a:stretch/>
        </p:blipFill>
        <p:spPr>
          <a:xfrm>
            <a:off x="479520" y="6237360"/>
            <a:ext cx="1271160" cy="5284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C0C0C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US" sz="2400" b="0" strike="noStrike" spc="-1">
                <a:solidFill>
                  <a:srgbClr val="0C0C0C"/>
                </a:solidFill>
                <a:latin typeface="Arial"/>
              </a:rPr>
              <a:t>Click to edit Master text styles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>
                <a:solidFill>
                  <a:srgbClr val="0C0C0C"/>
                </a:solidFill>
                <a:latin typeface="Arial"/>
              </a:rPr>
              <a:t>Second level</a:t>
            </a:r>
          </a:p>
          <a:p>
            <a:pPr marL="685800" lvl="2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Third level</a:t>
            </a:r>
          </a:p>
          <a:p>
            <a:pPr marL="916560" lvl="3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Fourth level</a:t>
            </a:r>
          </a:p>
          <a:p>
            <a:pPr marL="1138680" lvl="4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Fifth level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24852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US" sz="2400" b="0" strike="noStrike" spc="-1">
                <a:solidFill>
                  <a:srgbClr val="0C0C0C"/>
                </a:solidFill>
                <a:latin typeface="Arial"/>
              </a:rPr>
              <a:t>Click to edit Master text styles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>
                <a:solidFill>
                  <a:srgbClr val="0C0C0C"/>
                </a:solidFill>
                <a:latin typeface="Arial"/>
              </a:rPr>
              <a:t>Second level</a:t>
            </a:r>
          </a:p>
          <a:p>
            <a:pPr marL="685800" lvl="2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Third level</a:t>
            </a:r>
          </a:p>
          <a:p>
            <a:pPr marL="916560" lvl="3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Fourth level</a:t>
            </a:r>
          </a:p>
          <a:p>
            <a:pPr marL="1138680" lvl="4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Fifth level</a:t>
            </a:r>
          </a:p>
        </p:txBody>
      </p:sp>
      <p:sp>
        <p:nvSpPr>
          <p:cNvPr id="6" name="CustomShape 6"/>
          <p:cNvSpPr/>
          <p:nvPr/>
        </p:nvSpPr>
        <p:spPr>
          <a:xfrm>
            <a:off x="0" y="0"/>
            <a:ext cx="12191760" cy="84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amrai26/xacc_project_img_seg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9240" y="304920"/>
            <a:ext cx="11033280" cy="9748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IE" sz="3200" b="1" strike="noStrike" spc="-1" dirty="0">
                <a:solidFill>
                  <a:srgbClr val="0C0C0C"/>
                </a:solidFill>
                <a:latin typeface="Arial"/>
              </a:rPr>
              <a:t>Image Segmentation for COVID-19 Chest X-RAY </a:t>
            </a:r>
            <a:r>
              <a:rPr dirty="0"/>
              <a:t/>
            </a:r>
            <a:br>
              <a:rPr dirty="0"/>
            </a:br>
            <a:r>
              <a:rPr lang="en-IE" sz="2000" b="1" strike="noStrike" spc="-1" dirty="0" err="1">
                <a:solidFill>
                  <a:srgbClr val="0C0C0C"/>
                </a:solidFill>
                <a:latin typeface="Arial"/>
              </a:rPr>
              <a:t>Shubham</a:t>
            </a:r>
            <a:r>
              <a:rPr lang="en-IE" sz="2000" b="1" strike="noStrike" spc="-1" dirty="0">
                <a:solidFill>
                  <a:srgbClr val="0C0C0C"/>
                </a:solidFill>
                <a:latin typeface="Arial"/>
              </a:rPr>
              <a:t> Rai and Salim Ullah, TU Dresden, Germany </a:t>
            </a:r>
            <a:endParaRPr lang="en-IE" sz="2000" b="1" strike="noStrike" spc="-1" dirty="0" smtClean="0">
              <a:solidFill>
                <a:srgbClr val="0C0C0C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hlinkClick r:id="rId3"/>
              </a:rPr>
              <a:t>https://github.com/shubhamrai26/xacc_project_img_segment</a:t>
            </a:r>
            <a:endParaRPr lang="en-US" sz="2000" b="0" strike="noStrike" spc="-1" dirty="0">
              <a:solidFill>
                <a:srgbClr val="0C0C0C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79240" y="1463040"/>
            <a:ext cx="5364000" cy="2397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Bottom-Up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Approach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IE" sz="2000" b="0" strike="noStrike" spc="-1" dirty="0">
                <a:solidFill>
                  <a:srgbClr val="0C0C0C"/>
                </a:solidFill>
                <a:latin typeface="Arial"/>
              </a:rPr>
              <a:t> </a:t>
            </a:r>
            <a:r>
              <a:rPr lang="en-IE" sz="2000" b="0" strike="noStrike" spc="-1" dirty="0" smtClean="0">
                <a:solidFill>
                  <a:srgbClr val="0C0C0C"/>
                </a:solidFill>
                <a:latin typeface="Arial"/>
              </a:rPr>
              <a:t>Started off with </a:t>
            </a:r>
            <a:r>
              <a:rPr lang="en-IE" sz="2000" b="0" strike="noStrike" spc="-1" dirty="0" err="1" smtClean="0">
                <a:solidFill>
                  <a:srgbClr val="0C0C0C"/>
                </a:solidFill>
                <a:latin typeface="Arial"/>
              </a:rPr>
              <a:t>cvtColor</a:t>
            </a:r>
            <a:r>
              <a:rPr lang="en-IE" sz="2000" b="0" strike="noStrike" spc="-1" dirty="0" smtClean="0">
                <a:solidFill>
                  <a:srgbClr val="0C0C0C"/>
                </a:solidFill>
                <a:latin typeface="Arial"/>
              </a:rPr>
              <a:t> filter to understand the flow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Integrated following filters– BGR2GRAY filter, threshold, resize, erode and dilate kernels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Executed Emu-SW, Emu-HW and Hardware </a:t>
            </a: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builds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spc="-1" dirty="0" smtClean="0">
                <a:solidFill>
                  <a:srgbClr val="0C0C0C"/>
                </a:solidFill>
                <a:latin typeface="Arial"/>
              </a:rPr>
              <a:t>Filters to be added: </a:t>
            </a: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 Canny, Histogram</a:t>
            </a:r>
            <a:endParaRPr lang="en-US" sz="2000" b="0" strike="noStrike" spc="-1" dirty="0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Block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diagram of achieved progress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6248520" y="1463040"/>
            <a:ext cx="5364000" cy="2469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What did you learn, or what was interesting/difficult?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 smtClean="0">
                <a:solidFill>
                  <a:srgbClr val="FF0000"/>
                </a:solidFill>
                <a:latin typeface="Arial"/>
              </a:rPr>
              <a:t>(learning)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How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acceleration works on VITIS 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>
                <a:solidFill>
                  <a:srgbClr val="FF0000"/>
                </a:solidFill>
                <a:latin typeface="Arial"/>
              </a:rPr>
              <a:t>(difficult)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Getting used to coding in this host-code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(</a:t>
            </a:r>
            <a:r>
              <a:rPr lang="en-IE" sz="2400" b="0" strike="noStrike" spc="-1" dirty="0" err="1" smtClean="0">
                <a:solidFill>
                  <a:srgbClr val="0C0C0C"/>
                </a:solidFill>
                <a:latin typeface="Arial"/>
              </a:rPr>
              <a:t>OpenCL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 APIs) and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accelerated environment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 smtClean="0">
                <a:solidFill>
                  <a:srgbClr val="FF0000"/>
                </a:solidFill>
                <a:latin typeface="Arial"/>
              </a:rPr>
              <a:t>(interesting)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Easy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to code and reproduce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6383880" y="4005000"/>
            <a:ext cx="5364000" cy="23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Image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61" name="Group 12"/>
          <p:cNvGrpSpPr/>
          <p:nvPr/>
        </p:nvGrpSpPr>
        <p:grpSpPr>
          <a:xfrm>
            <a:off x="7738764" y="4459680"/>
            <a:ext cx="2955600" cy="1686960"/>
            <a:chOff x="9241560" y="4459680"/>
            <a:chExt cx="2955600" cy="1686960"/>
          </a:xfrm>
        </p:grpSpPr>
        <p:pic>
          <p:nvPicPr>
            <p:cNvPr id="62" name="Picture 2"/>
            <p:cNvPicPr/>
            <p:nvPr/>
          </p:nvPicPr>
          <p:blipFill>
            <a:blip r:embed="rId4"/>
            <a:stretch/>
          </p:blipFill>
          <p:spPr>
            <a:xfrm>
              <a:off x="9274680" y="4743000"/>
              <a:ext cx="1403640" cy="140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8"/>
            <p:cNvPicPr/>
            <p:nvPr/>
          </p:nvPicPr>
          <p:blipFill>
            <a:blip r:embed="rId5"/>
            <a:stretch/>
          </p:blipFill>
          <p:spPr>
            <a:xfrm>
              <a:off x="10704600" y="4743000"/>
              <a:ext cx="1403640" cy="140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13"/>
            <p:cNvSpPr/>
            <p:nvPr/>
          </p:nvSpPr>
          <p:spPr>
            <a:xfrm>
              <a:off x="9241560" y="4459680"/>
              <a:ext cx="1341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C0C0C"/>
                  </a:solidFill>
                  <a:latin typeface="Arial"/>
                </a:rPr>
                <a:t>Original Image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5" name="CustomShape 14"/>
            <p:cNvSpPr/>
            <p:nvPr/>
          </p:nvSpPr>
          <p:spPr>
            <a:xfrm>
              <a:off x="10626120" y="4464000"/>
              <a:ext cx="1571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C0C0C"/>
                  </a:solidFill>
                  <a:latin typeface="Arial"/>
                </a:rPr>
                <a:t>Processed Image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2084" y="3890637"/>
            <a:ext cx="1188388" cy="854668"/>
            <a:chOff x="967499" y="4949972"/>
            <a:chExt cx="1188388" cy="854668"/>
          </a:xfrm>
        </p:grpSpPr>
        <p:sp>
          <p:nvSpPr>
            <p:cNvPr id="54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TextBox 1"/>
            <p:cNvSpPr txBox="1"/>
            <p:nvPr/>
          </p:nvSpPr>
          <p:spPr>
            <a:xfrm>
              <a:off x="1055474" y="5028873"/>
              <a:ext cx="11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Image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52762" y="3880338"/>
            <a:ext cx="1175816" cy="854668"/>
            <a:chOff x="967499" y="4949972"/>
            <a:chExt cx="1175816" cy="854668"/>
          </a:xfrm>
        </p:grpSpPr>
        <p:sp>
          <p:nvSpPr>
            <p:cNvPr id="22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TextBox 22"/>
            <p:cNvSpPr txBox="1"/>
            <p:nvPr/>
          </p:nvSpPr>
          <p:spPr>
            <a:xfrm>
              <a:off x="1042902" y="5157074"/>
              <a:ext cx="110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Resize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52240" y="5052335"/>
            <a:ext cx="1175816" cy="854668"/>
            <a:chOff x="967499" y="4949972"/>
            <a:chExt cx="1175816" cy="854668"/>
          </a:xfrm>
        </p:grpSpPr>
        <p:sp>
          <p:nvSpPr>
            <p:cNvPr id="25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TextBox 25"/>
            <p:cNvSpPr txBox="1"/>
            <p:nvPr/>
          </p:nvSpPr>
          <p:spPr>
            <a:xfrm>
              <a:off x="1042902" y="5157074"/>
              <a:ext cx="110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Erode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24973" y="3856306"/>
            <a:ext cx="1100413" cy="923330"/>
            <a:chOff x="947462" y="4925940"/>
            <a:chExt cx="1100413" cy="923330"/>
          </a:xfrm>
        </p:grpSpPr>
        <p:sp>
          <p:nvSpPr>
            <p:cNvPr id="28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TextBox 28"/>
            <p:cNvSpPr txBox="1"/>
            <p:nvPr/>
          </p:nvSpPr>
          <p:spPr>
            <a:xfrm>
              <a:off x="947462" y="4925940"/>
              <a:ext cx="1100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CvtColor</a:t>
              </a:r>
              <a:endParaRPr lang="en-US" dirty="0" smtClean="0"/>
            </a:p>
            <a:p>
              <a:r>
                <a:rPr lang="en-US" dirty="0" smtClean="0"/>
                <a:t>BGR2</a:t>
              </a:r>
            </a:p>
            <a:p>
              <a:r>
                <a:rPr lang="en-US" dirty="0" smtClean="0"/>
                <a:t>GRAY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74024" y="5052335"/>
            <a:ext cx="1232966" cy="854668"/>
            <a:chOff x="967499" y="4949972"/>
            <a:chExt cx="1232966" cy="854668"/>
          </a:xfrm>
        </p:grpSpPr>
        <p:sp>
          <p:nvSpPr>
            <p:cNvPr id="31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Box 31"/>
            <p:cNvSpPr txBox="1"/>
            <p:nvPr/>
          </p:nvSpPr>
          <p:spPr>
            <a:xfrm>
              <a:off x="1100052" y="5157074"/>
              <a:ext cx="110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Dilate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7441" y="5052335"/>
            <a:ext cx="1175816" cy="854668"/>
            <a:chOff x="967499" y="4949972"/>
            <a:chExt cx="1175816" cy="854668"/>
          </a:xfrm>
        </p:grpSpPr>
        <p:sp>
          <p:nvSpPr>
            <p:cNvPr id="34" name="CustomShape 5"/>
            <p:cNvSpPr/>
            <p:nvPr/>
          </p:nvSpPr>
          <p:spPr>
            <a:xfrm>
              <a:off x="967499" y="4949972"/>
              <a:ext cx="995636" cy="8546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TextBox 34"/>
            <p:cNvSpPr txBox="1"/>
            <p:nvPr/>
          </p:nvSpPr>
          <p:spPr>
            <a:xfrm>
              <a:off x="1042902" y="5061824"/>
              <a:ext cx="11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</a:p>
            <a:p>
              <a:r>
                <a:rPr lang="en-US" dirty="0" smtClean="0"/>
                <a:t>Image</a:t>
              </a:r>
              <a:endParaRPr lang="en-US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1947720" y="4187636"/>
            <a:ext cx="577253" cy="20351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560607" y="4195264"/>
            <a:ext cx="577253" cy="20351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569660" y="5389761"/>
            <a:ext cx="561740" cy="19987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1983270" y="5327954"/>
            <a:ext cx="561740" cy="19987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112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DejaVu Sans</vt:lpstr>
      <vt:lpstr>Microsoft Sans Serif</vt:lpstr>
      <vt:lpstr>Symbol</vt:lpstr>
      <vt:lpstr>Times New Roman</vt:lpstr>
      <vt:lpstr>Webdings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No Markings </cp:keywords>
  <dc:description/>
  <cp:lastModifiedBy>Windows User</cp:lastModifiedBy>
  <cp:revision>8</cp:revision>
  <dcterms:created xsi:type="dcterms:W3CDTF">2021-01-13T09:00:48Z</dcterms:created>
  <dcterms:modified xsi:type="dcterms:W3CDTF">2021-01-15T13:55:11Z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0x010100546B37FA43543848A1392F720DAB8DF3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TitusGUID">
    <vt:lpwstr>9e7197a3-420f-4021-9006-db7c021ec8d9</vt:lpwstr>
  </property>
  <property fmtid="{D5CDD505-2E9C-101B-9397-08002B2CF9AE}" pid="14" name="XilinxAdditional Classifications">
    <vt:lpwstr/>
  </property>
  <property fmtid="{D5CDD505-2E9C-101B-9397-08002B2CF9AE}" pid="15" name="XilinxClassification">
    <vt:lpwstr>No Markings</vt:lpwstr>
  </property>
  <property fmtid="{D5CDD505-2E9C-101B-9397-08002B2CF9AE}" pid="16" name="XilinxDevelopment Projects">
    <vt:lpwstr/>
  </property>
  <property fmtid="{D5CDD505-2E9C-101B-9397-08002B2CF9AE}" pid="17" name="XilinxExport Control">
    <vt:lpwstr/>
  </property>
  <property fmtid="{D5CDD505-2E9C-101B-9397-08002B2CF9AE}" pid="18" name="XilinxNote (Line 2)">
    <vt:lpwstr/>
  </property>
  <property fmtid="{D5CDD505-2E9C-101B-9397-08002B2CF9AE}" pid="19" name="XilinxPublication Year">
    <vt:lpwstr/>
  </property>
  <property fmtid="{D5CDD505-2E9C-101B-9397-08002B2CF9AE}" pid="20" name="XilinxThird Party">
    <vt:lpwstr/>
  </property>
  <property fmtid="{D5CDD505-2E9C-101B-9397-08002B2CF9AE}" pid="21" name="XilinxVisual Markings">
    <vt:lpwstr/>
  </property>
</Properties>
</file>