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  <p:sldMasterId id="2147483664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45A932-80CD-4EAD-8BC6-9640C81741E9}">
  <a:tblStyle styleId="{A745A932-80CD-4EAD-8BC6-9640C81741E9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465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www.gravity.co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id=,J8&amp;picked=prox&amp;cfid=510616610&amp;cftoken=4125134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x.doi.org/10.1145/563932.563930" TargetMode="External"/><Relationship Id="rId4" Type="http://schemas.openxmlformats.org/officeDocument/2006/relationships/hyperlink" Target="http://dl.acm.org/citation.cfm?id=563932&amp;picked=prox&amp;cfid=510616610&amp;cftoken=41251342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machine-learning-databases/reuters21578-mld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2" name="Shape 1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32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Shape 1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5" name="Shape 1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(total number of correctly classified documents) / (total number of documents) </a:t>
            </a:r>
          </a:p>
        </p:txBody>
      </p:sp>
    </p:spTree>
    <p:extLst>
      <p:ext uri="{BB962C8B-B14F-4D97-AF65-F5344CB8AC3E}">
        <p14:creationId xmlns:p14="http://schemas.microsoft.com/office/powerpoint/2010/main" val="30612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1" name="Shape 1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Naive bayes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Logistic Regression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Random decision trees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SVM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26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Shape 15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1" name="Shape 1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50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52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Shape 16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4" name="Shape 16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Osmar R. Za\&amp;\#239;ane and Maria-Luiza Antonie. 2002. Classifying text documents by associating terms with text categories. </a:t>
            </a:r>
            <a:r>
              <a:rPr lang="en" sz="1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Aust. Comput. Sci. Commun.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24, 2 (January 2002), 215-222. DOI=10.1145/563932.563930 http://dx.doi.org/10.1145/563932.563930</a:t>
            </a:r>
          </a:p>
        </p:txBody>
      </p:sp>
    </p:spTree>
    <p:extLst>
      <p:ext uri="{BB962C8B-B14F-4D97-AF65-F5344CB8AC3E}">
        <p14:creationId xmlns:p14="http://schemas.microsoft.com/office/powerpoint/2010/main" val="94493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8" name="Shape 1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7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www.gravity.com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63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39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Published in:</a:t>
            </a:r>
          </a:p>
          <a:p>
            <a:pPr rtl="0"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· Proceeding</a:t>
            </a:r>
          </a:p>
          <a:p>
            <a:pPr rtl="0"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ADC '02 Proceedings of the 13th Australasian database conference - Volume 5 </a:t>
            </a:r>
            <a:r>
              <a:rPr lang="en" sz="700" u="sng">
                <a:solidFill>
                  <a:srgbClr val="990033"/>
                </a:solidFill>
                <a:hlinkClick r:id="rId3"/>
              </a:rPr>
              <a:t>archive</a:t>
            </a:r>
          </a:p>
          <a:p>
            <a:pPr rtl="0"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Pages 215-222 </a:t>
            </a:r>
          </a:p>
          <a:p>
            <a:pPr rtl="0">
              <a:spcBef>
                <a:spcPts val="0"/>
              </a:spcBef>
              <a:buNone/>
            </a:pPr>
            <a:r>
              <a:rPr lang="en" sz="800"/>
              <a:t>Australian Computer Society, Inc.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Darlinghurst, Australia, Australia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©2002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ISBN:0-909925-83-6</a:t>
            </a:r>
          </a:p>
          <a:p>
            <a:pPr rtl="0"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· Journal</a:t>
            </a:r>
          </a:p>
          <a:p>
            <a:pPr rtl="0"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Australian Computer Science Communications </a:t>
            </a:r>
            <a:r>
              <a:rPr lang="en" sz="700" u="sng">
                <a:solidFill>
                  <a:srgbClr val="990033"/>
                </a:solidFill>
                <a:hlinkClick r:id="rId3"/>
              </a:rPr>
              <a:t>archive</a:t>
            </a:r>
          </a:p>
          <a:p>
            <a:pPr rtl="0"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Volume 24 Issue 2, January-February 2002 </a:t>
            </a:r>
          </a:p>
          <a:p>
            <a:pPr rtl="0"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Pages 215 - 222 </a:t>
            </a:r>
          </a:p>
          <a:p>
            <a:pPr rtl="0">
              <a:spcBef>
                <a:spcPts val="0"/>
              </a:spcBef>
              <a:buNone/>
            </a:pPr>
            <a:r>
              <a:rPr lang="en" sz="800"/>
              <a:t>IEEE Computer Society Press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Los Alamitos, CA, USA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700" u="sng">
                <a:solidFill>
                  <a:srgbClr val="990033"/>
                </a:solidFill>
                <a:hlinkClick r:id="rId4"/>
              </a:rPr>
              <a:t>table of contents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doi&gt;</a:t>
            </a:r>
            <a:r>
              <a:rPr lang="en" sz="700" u="sng">
                <a:solidFill>
                  <a:srgbClr val="990033"/>
                </a:solidFill>
                <a:hlinkClick r:id="rId5"/>
              </a:rPr>
              <a:t>10.1145/563932.563930</a:t>
            </a:r>
          </a:p>
          <a:p>
            <a:pPr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52726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1" name="Shape 1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66666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555555"/>
                </a:solidFill>
              </a:rPr>
              <a:t>The Reuters collection can be obtained from </a:t>
            </a:r>
            <a:r>
              <a:rPr lang="en" sz="900">
                <a:solidFill>
                  <a:srgbClr val="008DCF"/>
                </a:solidFill>
                <a:hlinkClick r:id="rId3"/>
              </a:rPr>
              <a:t>http://archive.ics.uci.edu/ml/machine-learning-databases/reuters21578-mld/</a:t>
            </a:r>
            <a:r>
              <a:rPr lang="en" sz="900">
                <a:solidFill>
                  <a:srgbClr val="555555"/>
                </a:solidFill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68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2" name="Shape 1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PARSE XML DOCUMENTS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TOKENIZE DOCUMENTS USING STEMMER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CREATE DICTIONARY OF TERMS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COMPUTE IDF FOR TERMS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VECTORIZE USING TF-IDF SCORES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TRAIN THE CLASSIFIERS USING RELEVANT TECHNIQUE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CLASSIFY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1045281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0" name="Shape 1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06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8" name="Shape 1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66666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555555"/>
                </a:solidFill>
              </a:rPr>
              <a:t>idf(term, docs) = log[(number of documents) / (number of documents containing term)]</a:t>
            </a:r>
            <a:br>
              <a:rPr lang="en" sz="900">
                <a:solidFill>
                  <a:srgbClr val="555555"/>
                </a:solidFill>
              </a:rPr>
            </a:br>
            <a:r>
              <a:rPr lang="en" sz="900">
                <a:solidFill>
                  <a:srgbClr val="555555"/>
                </a:solidFill>
              </a:rPr>
              <a:t> vectorize each document by computing the TF-IDF score for each term they contain: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555555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53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41" name="Shape 541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42" name="Shape 54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90" name="Shape 59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2" name="Shape 672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4" name="Shape 674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5" name="Shape 675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9" name="Shape 679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80" name="Shape 68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3" name="Shape 68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85" name="Shape 68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86" name="Shape 68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2" name="Shape 69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94" name="Shape 69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03" name="Shape 70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0" name="Shape 710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11" name="Shape 711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712" name="Shape 71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9" name="Shape 759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0" name="Shape 760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1" name="Shape 761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2" name="Shape 762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763" name="Shape 763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64" name="Shape 76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6" name="Shape 766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767" name="Shape 767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68" name="Shape 76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6" name="Shape 776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77" name="Shape 77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1" name="Shape 781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82" name="Shape 782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4" name="Shape 864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5" name="Shape 865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6" name="Shape 866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7" name="Shape 867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869" name="Shape 869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70" name="Shape 87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6" name="Shape 876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0" name="Shape 880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1" name="Shape 881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82" name="Shape 882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83" name="Shape 883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0" name="Shape 930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1" name="Shape 931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2" name="Shape 932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3" name="Shape 933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34" name="Shape 934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35" name="Shape 93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7" name="Shape 937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38" name="Shape 93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39" name="Shape 9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7" name="Shape 94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48" name="Shape 9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954" name="Shape 954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55" name="Shape 955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02" name="Shape 1002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3" name="Shape 1003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4" name="Shape 1004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06" name="Shape 100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007" name="Shape 100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09" name="Shape 1009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10" name="Shape 1010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011" name="Shape 10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19" name="Shape 1019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020" name="Shape 102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24" name="Shape 1024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25" name="Shape 1025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07" name="Shape 1107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8" name="Shape 1108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9" name="Shape 1109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0" name="Shape 1110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1" name="Shape 1111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112" name="Shape 1112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113" name="Shape 111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19" name="Shape 1119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  <p:grpSp>
        <p:nvGrpSpPr>
          <p:cNvPr id="1122" name="Shape 1122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1123" name="Shape 1123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70" name="Shape 1170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1" name="Shape 1171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2" name="Shape 1172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3" name="Shape 1173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174" name="Shape 1174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175" name="Shape 117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77" name="Shape 1177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178" name="Shape 117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179" name="Shape 117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87" name="Shape 118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188" name="Shape 118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92" name="Shape 1192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193" name="Shape 1193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75" name="Shape 1275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6" name="Shape 1276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7" name="Shape 1277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8" name="Shape 1278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9" name="Shape 1279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280" name="Shape 128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81" name="Shape 128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87" name="Shape 1287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Shape 1289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90" name="Shape 129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37" name="Shape 133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8" name="Shape 1338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9" name="Shape 1339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0" name="Shape 1340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341" name="Shape 1341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42" name="Shape 1342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24" name="Shape 1424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5" name="Shape 1425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6" name="Shape 1426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7" name="Shape 1427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35" name="Shape 35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86" name="Shape 8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87" name="Shape 8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0" name="Shape 9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91" name="Shape 9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100" name="Shape 10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4" name="Shape 104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105" name="Shape 105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7" name="Shape 187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2" name="Shape 192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93" name="Shape 19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9" name="Shape 199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3600"/>
            </a:lvl1pPr>
            <a:lvl2pPr rtl="0">
              <a:spcBef>
                <a:spcPts val="0"/>
              </a:spcBef>
              <a:buSzPct val="100000"/>
              <a:defRPr sz="3600"/>
            </a:lvl2pPr>
            <a:lvl3pPr rtl="0">
              <a:spcBef>
                <a:spcPts val="0"/>
              </a:spcBef>
              <a:buSzPct val="100000"/>
              <a:defRPr sz="3600"/>
            </a:lvl3pPr>
            <a:lvl4pPr rtl="0">
              <a:spcBef>
                <a:spcPts val="0"/>
              </a:spcBef>
              <a:buSzPct val="100000"/>
              <a:defRPr sz="3600"/>
            </a:lvl4pPr>
            <a:lvl5pPr rtl="0">
              <a:spcBef>
                <a:spcPts val="0"/>
              </a:spcBef>
              <a:buSzPct val="100000"/>
              <a:defRPr sz="3600"/>
            </a:lvl5pPr>
            <a:lvl6pPr rtl="0">
              <a:spcBef>
                <a:spcPts val="0"/>
              </a:spcBef>
              <a:buSzPct val="100000"/>
              <a:defRPr sz="3600"/>
            </a:lvl6pPr>
            <a:lvl7pPr rtl="0">
              <a:spcBef>
                <a:spcPts val="0"/>
              </a:spcBef>
              <a:buSzPct val="100000"/>
              <a:defRPr sz="3600"/>
            </a:lvl7pPr>
            <a:lvl8pPr rtl="0">
              <a:spcBef>
                <a:spcPts val="0"/>
              </a:spcBef>
              <a:buSzPct val="100000"/>
              <a:defRPr sz="3600"/>
            </a:lvl8pPr>
            <a:lvl9pPr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203" name="Shape 203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204" name="Shape 204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1" name="Shape 251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55" name="Shape 255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56" name="Shape 25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59" name="Shape 259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60" name="Shape 26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69" name="Shape 26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3" name="Shape 273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74" name="Shape 274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6" name="Shape 356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61" name="Shape 361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62" name="Shape 3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8" name="Shape 368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371" name="Shape 371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72" name="Shape 3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9" name="Shape 419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23" name="Shape 423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24" name="Shape 42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6" name="Shape 426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27" name="Shape 427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28" name="Shape 42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37" name="Shape 4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42" name="Shape 442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7" name="Shape 527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29" name="Shape 529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30" name="Shape 53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6" name="Shape 536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1.2.0/mllib-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dx.doi.org/10.1145/563932.563930" TargetMode="External"/><Relationship Id="rId4" Type="http://schemas.openxmlformats.org/officeDocument/2006/relationships/hyperlink" Target="https://github.com/GravityLabs/goo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763200" cy="1393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Classification of</a:t>
            </a:r>
            <a:r>
              <a:rPr lang="en" dirty="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Text Documents</a:t>
            </a:r>
            <a:endParaRPr lang="en" sz="3600" dirty="0"/>
          </a:p>
          <a:p>
            <a:pPr lvl="0" rtl="0">
              <a:spcBef>
                <a:spcPts val="0"/>
              </a:spcBef>
              <a:buNone/>
            </a:pPr>
            <a:r>
              <a:rPr lang="en" sz="3600" dirty="0"/>
              <a:t>using Spark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 txBox="1">
            <a:spLocks noGrp="1"/>
          </p:cNvSpPr>
          <p:nvPr>
            <p:ph type="title"/>
          </p:nvPr>
        </p:nvSpPr>
        <p:spPr>
          <a:xfrm>
            <a:off x="1536000" y="595500"/>
            <a:ext cx="6446999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Evaluating the Classifiers </a:t>
            </a:r>
          </a:p>
        </p:txBody>
      </p:sp>
      <p:sp>
        <p:nvSpPr>
          <p:cNvPr id="1551" name="Shape 1551"/>
          <p:cNvSpPr txBox="1">
            <a:spLocks noGrp="1"/>
          </p:cNvSpPr>
          <p:nvPr>
            <p:ph type="body" idx="1"/>
          </p:nvPr>
        </p:nvSpPr>
        <p:spPr>
          <a:xfrm>
            <a:off x="2186400" y="2218300"/>
            <a:ext cx="5796599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Total Number of Correctly Classified Documents _____________________________________________________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Total Number of Documents</a:t>
            </a:r>
          </a:p>
        </p:txBody>
      </p:sp>
      <p:sp>
        <p:nvSpPr>
          <p:cNvPr id="1552" name="Shape 1552"/>
          <p:cNvSpPr txBox="1"/>
          <p:nvPr/>
        </p:nvSpPr>
        <p:spPr>
          <a:xfrm>
            <a:off x="675950" y="2441500"/>
            <a:ext cx="1865400" cy="86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Accuracy =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Shape 155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Results</a:t>
            </a:r>
          </a:p>
        </p:txBody>
      </p:sp>
      <p:graphicFrame>
        <p:nvGraphicFramePr>
          <p:cNvPr id="1558" name="Shape 1558"/>
          <p:cNvGraphicFramePr/>
          <p:nvPr>
            <p:extLst>
              <p:ext uri="{D42A27DB-BD31-4B8C-83A1-F6EECF244321}">
                <p14:modId xmlns:p14="http://schemas.microsoft.com/office/powerpoint/2010/main" val="2306612585"/>
              </p:ext>
            </p:extLst>
          </p:nvPr>
        </p:nvGraphicFramePr>
        <p:xfrm>
          <a:off x="1732700" y="1753231"/>
          <a:ext cx="4741050" cy="3182925"/>
        </p:xfrm>
        <a:graphic>
          <a:graphicData uri="http://schemas.openxmlformats.org/drawingml/2006/table">
            <a:tbl>
              <a:tblPr>
                <a:noFill/>
                <a:tableStyleId>{A745A932-80CD-4EAD-8BC6-9640C81741E9}</a:tableStyleId>
              </a:tblPr>
              <a:tblGrid>
                <a:gridCol w="2370525"/>
                <a:gridCol w="2370525"/>
              </a:tblGrid>
              <a:tr h="584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Result</a:t>
                      </a:r>
                    </a:p>
                  </a:txBody>
                  <a:tcPr marL="91425" marR="91425" marT="68575" marB="68575" anchor="ctr">
                    <a:lnL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3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Naive </a:t>
                      </a:r>
                      <a:r>
                        <a:rPr lang="en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Bayes(Additive Smoothing)</a:t>
                      </a:r>
                      <a:endParaRPr lang="en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66.12%</a:t>
                      </a:r>
                      <a:endParaRPr lang="en"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</a:tr>
              <a:tr h="7149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Logistic </a:t>
                      </a:r>
                      <a:r>
                        <a:rPr lang="en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Regression(BFGS)</a:t>
                      </a:r>
                      <a:endParaRPr lang="en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68.44%</a:t>
                      </a:r>
                      <a:endParaRPr lang="en"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9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Random Decision </a:t>
                      </a:r>
                      <a:r>
                        <a:rPr lang="en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Trees(30 Trees)</a:t>
                      </a:r>
                      <a:endParaRPr lang="en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45.49%</a:t>
                      </a:r>
                      <a:endParaRPr lang="en"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</a:tr>
              <a:tr h="5843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Gradient Boosted Trees</a:t>
                      </a:r>
                      <a:endParaRPr lang="en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61.47%</a:t>
                      </a:r>
                      <a:endParaRPr lang="en"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6" y="1794680"/>
            <a:ext cx="7423699" cy="33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493"/>
            <a:ext cx="7704161" cy="349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/>
          <p:nvPr/>
        </p:nvSpPr>
        <p:spPr>
          <a:xfrm>
            <a:off x="3619500" y="358925"/>
            <a:ext cx="5039912" cy="392111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4" name="Shape 1564"/>
          <p:cNvSpPr/>
          <p:nvPr/>
        </p:nvSpPr>
        <p:spPr>
          <a:xfrm>
            <a:off x="3830404" y="567156"/>
            <a:ext cx="4618199" cy="29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Demo Time</a:t>
            </a:r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457200" y="1476375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9BBD5"/>
                </a:solidFill>
              </a:rPr>
              <a:t>Demo Slide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We will now run our demo. </a:t>
            </a:r>
          </a:p>
        </p:txBody>
      </p:sp>
      <p:grpSp>
        <p:nvGrpSpPr>
          <p:cNvPr id="1566" name="Shape 1566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567" name="Shape 156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Shape 1573"/>
          <p:cNvSpPr txBox="1">
            <a:spLocks noGrp="1"/>
          </p:cNvSpPr>
          <p:nvPr>
            <p:ph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/>
              <a:t>Thanks!</a:t>
            </a:r>
          </a:p>
        </p:txBody>
      </p:sp>
      <p:sp>
        <p:nvSpPr>
          <p:cNvPr id="1574" name="Shape 1574"/>
          <p:cNvSpPr txBox="1">
            <a:spLocks noGrp="1"/>
          </p:cNvSpPr>
          <p:nvPr>
            <p:ph type="body" idx="1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You can reach us at:</a:t>
            </a:r>
          </a:p>
          <a:p>
            <a:pPr marL="457200" lvl="0" indent="-3175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dirty="0"/>
              <a:t>nxc141130@utd.edu</a:t>
            </a:r>
          </a:p>
          <a:p>
            <a:pPr marL="457200" lvl="0" indent="-3175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dirty="0"/>
              <a:t>vxd140730@utd.edu</a:t>
            </a:r>
          </a:p>
          <a:p>
            <a:pPr marL="457200" lvl="0" indent="-3175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dirty="0"/>
              <a:t>sxm133730@utd.edu</a:t>
            </a:r>
          </a:p>
          <a:p>
            <a:pPr marL="457200" lvl="0" indent="-3175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dirty="0"/>
              <a:t>sbp140130@utd.edu</a:t>
            </a:r>
          </a:p>
          <a:p>
            <a:pPr marL="457200" lvl="0" indent="-3175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dirty="0"/>
              <a:t>pxp140730@utd.edu</a:t>
            </a:r>
          </a:p>
          <a:p>
            <a:pPr marL="457200" lvl="0" indent="-3175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dirty="0"/>
              <a:t>scr130130@utd.edu</a:t>
            </a:r>
          </a:p>
          <a:p>
            <a:pPr marL="457200" lvl="0" indent="-3175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dirty="0"/>
              <a:t>aas081000@utd.edu</a:t>
            </a:r>
          </a:p>
        </p:txBody>
      </p:sp>
      <p:grpSp>
        <p:nvGrpSpPr>
          <p:cNvPr id="1575" name="Shape 1575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576" name="Shape 157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23" name="Shape 1623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 txBox="1">
            <a:spLocks noGrp="1"/>
          </p:cNvSpPr>
          <p:nvPr>
            <p:ph type="ctrTitle"/>
          </p:nvPr>
        </p:nvSpPr>
        <p:spPr>
          <a:xfrm>
            <a:off x="3057650" y="999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Sources</a:t>
            </a:r>
          </a:p>
        </p:txBody>
      </p:sp>
      <p:sp>
        <p:nvSpPr>
          <p:cNvPr id="1629" name="Shape 1629"/>
          <p:cNvSpPr txBox="1">
            <a:spLocks noGrp="1"/>
          </p:cNvSpPr>
          <p:nvPr>
            <p:ph type="body" idx="1"/>
          </p:nvPr>
        </p:nvSpPr>
        <p:spPr>
          <a:xfrm>
            <a:off x="3057642" y="1341000"/>
            <a:ext cx="4562099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https://spark.apache.org/docs/1.2.0/mllib-guide.html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https://github.com/GravityLabs/goose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http://</a:t>
            </a:r>
            <a:r>
              <a:rPr lang="en" u="sng" dirty="0" smtClean="0">
                <a:solidFill>
                  <a:schemeClr val="hlink"/>
                </a:solidFill>
                <a:hlinkClick r:id="rId5"/>
              </a:rPr>
              <a:t>dx.doi.org/10.1145/563932.563930</a:t>
            </a:r>
          </a:p>
          <a:p>
            <a:pPr rtl="0">
              <a:spcBef>
                <a:spcPts val="0"/>
              </a:spcBef>
              <a:buNone/>
            </a:pPr>
            <a:endParaRPr lang="en" u="sng" dirty="0">
              <a:solidFill>
                <a:schemeClr val="hlink"/>
              </a:solidFill>
              <a:hlinkClick r:id="rId5"/>
            </a:endParaRPr>
          </a:p>
          <a:p>
            <a:r>
              <a:rPr lang="en-IN" u="sng" dirty="0">
                <a:solidFill>
                  <a:schemeClr val="hlink"/>
                </a:solidFill>
                <a:hlinkClick r:id="rId5"/>
              </a:rPr>
              <a:t>https://archive.ics.uci.edu/ml/datasets/Reuters-21578+Text+Categorization+Collection</a:t>
            </a:r>
            <a:endParaRPr lang="en" u="sng" dirty="0">
              <a:solidFill>
                <a:schemeClr val="hlink"/>
              </a:solidFill>
              <a:hlinkClick r:id="rId5"/>
            </a:endParaRP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30" name="Shape 1630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31" name="Shape 163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78" name="Shape 1678"/>
          <p:cNvGrpSpPr/>
          <p:nvPr/>
        </p:nvGrpSpPr>
        <p:grpSpPr>
          <a:xfrm>
            <a:off x="1480244" y="1070762"/>
            <a:ext cx="1002500" cy="1063192"/>
            <a:chOff x="584925" y="922575"/>
            <a:chExt cx="415200" cy="502525"/>
          </a:xfrm>
        </p:grpSpPr>
        <p:sp>
          <p:nvSpPr>
            <p:cNvPr id="1679" name="Shape 167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Shape 1434"/>
          <p:cNvSpPr txBox="1">
            <a:spLocks noGrp="1"/>
          </p:cNvSpPr>
          <p:nvPr>
            <p:ph type="ctrTitle"/>
          </p:nvPr>
        </p:nvSpPr>
        <p:spPr>
          <a:xfrm>
            <a:off x="844850" y="1354750"/>
            <a:ext cx="68699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Our Team</a:t>
            </a:r>
          </a:p>
        </p:txBody>
      </p:sp>
      <p:sp>
        <p:nvSpPr>
          <p:cNvPr id="1435" name="Shape 1435"/>
          <p:cNvSpPr txBox="1">
            <a:spLocks noGrp="1"/>
          </p:cNvSpPr>
          <p:nvPr>
            <p:ph type="body" idx="1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Nipun Chawla (nxc141130)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Venkata Kranthi Kumar (vxd140730)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Swetha Maradana (sxm133730)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Sonakshi Pandey (sbp140130)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Pooja Purushothaman (pxp140730)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Shubham Rai (scr130130)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Adil Shaikh (aas081000)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 txBox="1">
            <a:spLocks noGrp="1"/>
          </p:cNvSpPr>
          <p:nvPr>
            <p:ph type="ctrTitle"/>
          </p:nvPr>
        </p:nvSpPr>
        <p:spPr>
          <a:xfrm>
            <a:off x="2476575" y="118150"/>
            <a:ext cx="5638800" cy="64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441" name="Shape 1441"/>
          <p:cNvSpPr txBox="1">
            <a:spLocks noGrp="1"/>
          </p:cNvSpPr>
          <p:nvPr>
            <p:ph type="subTitle" idx="1"/>
          </p:nvPr>
        </p:nvSpPr>
        <p:spPr>
          <a:xfrm>
            <a:off x="2462325" y="904025"/>
            <a:ext cx="5667299" cy="349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Goal: Classification of </a:t>
            </a:r>
            <a:r>
              <a:rPr lang="en" dirty="0" smtClean="0"/>
              <a:t>Reuters news </a:t>
            </a:r>
            <a:r>
              <a:rPr lang="en" dirty="0"/>
              <a:t>articles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We implement the following classifiers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b="1" dirty="0"/>
              <a:t>Naive bayes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Logistic Regression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 dirty="0"/>
              <a:t>Random decision trees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 dirty="0" smtClean="0"/>
              <a:t>Gradient Boosted Trees</a:t>
            </a:r>
            <a:endParaRPr lang="en" sz="2400" b="1" dirty="0"/>
          </a:p>
        </p:txBody>
      </p:sp>
      <p:sp>
        <p:nvSpPr>
          <p:cNvPr id="1442" name="Shape 144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>
            <a:spLocks noGrp="1"/>
          </p:cNvSpPr>
          <p:nvPr>
            <p:ph type="ctrTitle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Classification and Evaluation</a:t>
            </a:r>
          </a:p>
        </p:txBody>
      </p:sp>
      <p:sp>
        <p:nvSpPr>
          <p:cNvPr id="1448" name="Shape 1448"/>
          <p:cNvSpPr txBox="1">
            <a:spLocks noGrp="1"/>
          </p:cNvSpPr>
          <p:nvPr>
            <p:ph type="subTitle" idx="1"/>
          </p:nvPr>
        </p:nvSpPr>
        <p:spPr>
          <a:xfrm>
            <a:off x="3829050" y="2617204"/>
            <a:ext cx="43337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See percent accuracy of each of these classifiers using our method. </a:t>
            </a:r>
          </a:p>
        </p:txBody>
      </p:sp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899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05" name="Shape 1505"/>
          <p:cNvSpPr/>
          <p:nvPr/>
        </p:nvSpPr>
        <p:spPr>
          <a:xfrm>
            <a:off x="2657037" y="21145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6" name="Shape 1506"/>
          <p:cNvSpPr/>
          <p:nvPr/>
        </p:nvSpPr>
        <p:spPr>
          <a:xfrm rot="2327380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7" name="Shape 1507"/>
          <p:cNvSpPr/>
          <p:nvPr/>
        </p:nvSpPr>
        <p:spPr>
          <a:xfrm rot="2327012">
            <a:off x="2870272" y="1771645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2134275" y="2006050"/>
            <a:ext cx="6282299" cy="80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“...categorization is a necessity due to the very large amount of text documents that we have to deal with daily.”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Shape 1517"/>
          <p:cNvSpPr txBox="1">
            <a:spLocks noGrp="1"/>
          </p:cNvSpPr>
          <p:nvPr>
            <p:ph type="title"/>
          </p:nvPr>
        </p:nvSpPr>
        <p:spPr>
          <a:xfrm>
            <a:off x="1732700" y="1014550"/>
            <a:ext cx="5534399" cy="719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Training/Test Data</a:t>
            </a:r>
          </a:p>
        </p:txBody>
      </p:sp>
      <p:sp>
        <p:nvSpPr>
          <p:cNvPr id="1518" name="Shape 1518"/>
          <p:cNvSpPr txBox="1">
            <a:spLocks noGrp="1"/>
          </p:cNvSpPr>
          <p:nvPr>
            <p:ph type="body" idx="1"/>
          </p:nvPr>
        </p:nvSpPr>
        <p:spPr>
          <a:xfrm>
            <a:off x="1732700" y="1878600"/>
            <a:ext cx="4944300" cy="26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dirty="0"/>
              <a:t>Reuters 21578 collections of document used as a training </a:t>
            </a:r>
            <a:r>
              <a:rPr lang="en" dirty="0" smtClean="0"/>
              <a:t>set and taken from UCI machine learning repository</a:t>
            </a:r>
            <a:endParaRPr lang="en" dirty="0"/>
          </a:p>
          <a:p>
            <a:pPr marL="457200" lvl="0" indent="-3175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dirty="0"/>
              <a:t>Comes from business stories from Reuters published in the 1980s</a:t>
            </a:r>
          </a:p>
          <a:p>
            <a:pPr marL="457200" lvl="0" indent="-3175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dirty="0"/>
              <a:t>Collection contains 123 categories</a:t>
            </a:r>
          </a:p>
          <a:p>
            <a:pPr marL="457200" lvl="0" indent="-3175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dirty="0"/>
              <a:t>6</a:t>
            </a:r>
            <a:r>
              <a:rPr lang="en" dirty="0" smtClean="0"/>
              <a:t>0/40 </a:t>
            </a:r>
            <a:r>
              <a:rPr lang="en" dirty="0"/>
              <a:t>- Using </a:t>
            </a:r>
            <a:r>
              <a:rPr lang="en" dirty="0" smtClean="0"/>
              <a:t>60</a:t>
            </a:r>
            <a:r>
              <a:rPr lang="en" dirty="0"/>
              <a:t>% as a training data and </a:t>
            </a:r>
            <a:r>
              <a:rPr lang="en" dirty="0" smtClean="0"/>
              <a:t>40</a:t>
            </a:r>
            <a:r>
              <a:rPr lang="en" dirty="0"/>
              <a:t>% as the test data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Shape 1523"/>
          <p:cNvSpPr txBox="1">
            <a:spLocks noGrp="1"/>
          </p:cNvSpPr>
          <p:nvPr>
            <p:ph type="title"/>
          </p:nvPr>
        </p:nvSpPr>
        <p:spPr>
          <a:xfrm>
            <a:off x="1504100" y="821200"/>
            <a:ext cx="7909199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Classifying HTML Documents</a:t>
            </a:r>
          </a:p>
        </p:txBody>
      </p:sp>
      <p:sp>
        <p:nvSpPr>
          <p:cNvPr id="1524" name="Shape 1524"/>
          <p:cNvSpPr/>
          <p:nvPr/>
        </p:nvSpPr>
        <p:spPr>
          <a:xfrm>
            <a:off x="1523686" y="1896325"/>
            <a:ext cx="2038499" cy="1176900"/>
          </a:xfrm>
          <a:prstGeom prst="homePlate">
            <a:avLst>
              <a:gd name="adj" fmla="val 30129"/>
            </a:avLst>
          </a:prstGeom>
          <a:noFill/>
          <a:ln w="114300" cap="flat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Parse XML (SAX)</a:t>
            </a:r>
          </a:p>
        </p:txBody>
      </p:sp>
      <p:sp>
        <p:nvSpPr>
          <p:cNvPr id="1525" name="Shape 1525"/>
          <p:cNvSpPr/>
          <p:nvPr/>
        </p:nvSpPr>
        <p:spPr>
          <a:xfrm>
            <a:off x="3358622" y="1896325"/>
            <a:ext cx="2078100" cy="1176900"/>
          </a:xfrm>
          <a:prstGeom prst="chevron">
            <a:avLst>
              <a:gd name="adj" fmla="val 29853"/>
            </a:avLst>
          </a:prstGeom>
          <a:noFill/>
          <a:ln w="114300" cap="flat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Tokenize &amp; Stemming </a:t>
            </a:r>
            <a:r>
              <a:rPr lang="en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Documents</a:t>
            </a:r>
          </a:p>
        </p:txBody>
      </p:sp>
      <p:sp>
        <p:nvSpPr>
          <p:cNvPr id="1526" name="Shape 1526"/>
          <p:cNvSpPr/>
          <p:nvPr/>
        </p:nvSpPr>
        <p:spPr>
          <a:xfrm>
            <a:off x="5232762" y="1896325"/>
            <a:ext cx="2078100" cy="1176900"/>
          </a:xfrm>
          <a:prstGeom prst="chevron">
            <a:avLst>
              <a:gd name="adj" fmla="val 29853"/>
            </a:avLst>
          </a:prstGeom>
          <a:noFill/>
          <a:ln w="114300" cap="flat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Create dictionary of terms</a:t>
            </a:r>
          </a:p>
        </p:txBody>
      </p:sp>
      <p:sp>
        <p:nvSpPr>
          <p:cNvPr id="1527" name="Shape 1527"/>
          <p:cNvSpPr/>
          <p:nvPr/>
        </p:nvSpPr>
        <p:spPr>
          <a:xfrm>
            <a:off x="1504100" y="3322165"/>
            <a:ext cx="2038499" cy="1176900"/>
          </a:xfrm>
          <a:prstGeom prst="homePlate">
            <a:avLst>
              <a:gd name="adj" fmla="val 30129"/>
            </a:avLst>
          </a:prstGeom>
          <a:noFill/>
          <a:ln w="114300" cap="flat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Compute IDF</a:t>
            </a:r>
          </a:p>
        </p:txBody>
      </p:sp>
      <p:sp>
        <p:nvSpPr>
          <p:cNvPr id="1528" name="Shape 1528"/>
          <p:cNvSpPr/>
          <p:nvPr/>
        </p:nvSpPr>
        <p:spPr>
          <a:xfrm>
            <a:off x="3339035" y="3322165"/>
            <a:ext cx="2078100" cy="1176900"/>
          </a:xfrm>
          <a:prstGeom prst="chevron">
            <a:avLst>
              <a:gd name="adj" fmla="val 29853"/>
            </a:avLst>
          </a:prstGeom>
          <a:noFill/>
          <a:ln w="114300" cap="flat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Vectorize using TF-IDF</a:t>
            </a:r>
          </a:p>
        </p:txBody>
      </p:sp>
      <p:sp>
        <p:nvSpPr>
          <p:cNvPr id="1529" name="Shape 1529"/>
          <p:cNvSpPr/>
          <p:nvPr/>
        </p:nvSpPr>
        <p:spPr>
          <a:xfrm>
            <a:off x="5213175" y="3322165"/>
            <a:ext cx="2078100" cy="1176900"/>
          </a:xfrm>
          <a:prstGeom prst="chevron">
            <a:avLst>
              <a:gd name="adj" fmla="val 29853"/>
            </a:avLst>
          </a:prstGeom>
          <a:noFill/>
          <a:ln w="114300" cap="flat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Train classifiers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1535" name="Shape 153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Parse XML Documents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extract the topic and content using a simple SAX XML parser. </a:t>
            </a:r>
          </a:p>
        </p:txBody>
      </p:sp>
      <p:sp>
        <p:nvSpPr>
          <p:cNvPr id="1536" name="Shape 153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Tokenize Documents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Tokenized via using English stemmer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i.e. “meets” and “meeting” becomes “meet”</a:t>
            </a:r>
          </a:p>
        </p:txBody>
      </p:sp>
      <p:sp>
        <p:nvSpPr>
          <p:cNvPr id="1537" name="Shape 153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Dictionary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vectorize the documents by creating a dictionary with all the words from the respective input document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Shape 154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Process</a:t>
            </a:r>
          </a:p>
        </p:txBody>
      </p:sp>
      <p:sp>
        <p:nvSpPr>
          <p:cNvPr id="1543" name="Shape 1543"/>
          <p:cNvSpPr txBox="1">
            <a:spLocks noGrp="1"/>
          </p:cNvSpPr>
          <p:nvPr>
            <p:ph type="body" idx="1"/>
          </p:nvPr>
        </p:nvSpPr>
        <p:spPr>
          <a:xfrm>
            <a:off x="1732700" y="2387724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Compute </a:t>
            </a:r>
            <a:r>
              <a:rPr lang="en" b="1" dirty="0" smtClean="0"/>
              <a:t>IDF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TF = </a:t>
            </a:r>
            <a:r>
              <a:rPr lang="en-IN" dirty="0" smtClean="0"/>
              <a:t> </a:t>
            </a:r>
            <a:r>
              <a:rPr lang="en-IN" dirty="0"/>
              <a:t>(Number of times term t appears in a document) / (Total number of terms in the document).</a:t>
            </a:r>
            <a:endParaRPr lang="en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IDF = 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log[(number </a:t>
            </a:r>
            <a:r>
              <a:rPr lang="en" dirty="0" smtClean="0"/>
              <a:t>of documents) </a:t>
            </a:r>
            <a:r>
              <a:rPr lang="en" dirty="0"/>
              <a:t>/ (number of documents containing </a:t>
            </a:r>
            <a:r>
              <a:rPr lang="en" dirty="0" smtClean="0"/>
              <a:t>term t) ]</a:t>
            </a:r>
            <a:endParaRPr lang="en" dirty="0"/>
          </a:p>
        </p:txBody>
      </p:sp>
      <p:sp>
        <p:nvSpPr>
          <p:cNvPr id="1544" name="Shape 1544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TF-IDF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Vectorize each document by computing TF-IDF score for each term</a:t>
            </a:r>
          </a:p>
        </p:txBody>
      </p:sp>
      <p:sp>
        <p:nvSpPr>
          <p:cNvPr id="1545" name="Shape 1545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Train classifiers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Use the </a:t>
            </a:r>
            <a:r>
              <a:rPr lang="en" dirty="0"/>
              <a:t>m</a:t>
            </a:r>
            <a:r>
              <a:rPr lang="en" dirty="0" smtClean="0"/>
              <a:t>llib </a:t>
            </a:r>
            <a:r>
              <a:rPr lang="en" dirty="0"/>
              <a:t>machine learning library, available in Spark for classification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566</Words>
  <Application>Microsoft Office PowerPoint</Application>
  <PresentationFormat>On-screen Show (16:9)</PresentationFormat>
  <Paragraphs>119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Muli</vt:lpstr>
      <vt:lpstr>Nixie One</vt:lpstr>
      <vt:lpstr>Verdana</vt:lpstr>
      <vt:lpstr>simple-light</vt:lpstr>
      <vt:lpstr>Imogen template</vt:lpstr>
      <vt:lpstr>Classification of  Text Documents using Spark</vt:lpstr>
      <vt:lpstr>Our Team</vt:lpstr>
      <vt:lpstr>Overview</vt:lpstr>
      <vt:lpstr>Classification and Evaluation</vt:lpstr>
      <vt:lpstr>PowerPoint Presentation</vt:lpstr>
      <vt:lpstr>Training/Test Data</vt:lpstr>
      <vt:lpstr>Classifying HTML Documents</vt:lpstr>
      <vt:lpstr>Process</vt:lpstr>
      <vt:lpstr>Process</vt:lpstr>
      <vt:lpstr>Evaluating the Classifiers </vt:lpstr>
      <vt:lpstr>Evaluation Results</vt:lpstr>
      <vt:lpstr>Results</vt:lpstr>
      <vt:lpstr>Results</vt:lpstr>
      <vt:lpstr>PowerPoint Presentation</vt:lpstr>
      <vt:lpstr>Thanks!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 News articles  using Spark</dc:title>
  <cp:lastModifiedBy>kranthi kumar</cp:lastModifiedBy>
  <cp:revision>13</cp:revision>
  <dcterms:modified xsi:type="dcterms:W3CDTF">2015-05-11T17:26:00Z</dcterms:modified>
</cp:coreProperties>
</file>