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97" r:id="rId3"/>
    <p:sldId id="257" r:id="rId4"/>
    <p:sldId id="262" r:id="rId5"/>
    <p:sldId id="258" r:id="rId6"/>
    <p:sldId id="504" r:id="rId7"/>
    <p:sldId id="264" r:id="rId8"/>
    <p:sldId id="271" r:id="rId9"/>
    <p:sldId id="505" r:id="rId10"/>
    <p:sldId id="509" r:id="rId11"/>
    <p:sldId id="507" r:id="rId12"/>
    <p:sldId id="508" r:id="rId13"/>
    <p:sldId id="506" r:id="rId14"/>
    <p:sldId id="322" r:id="rId15"/>
    <p:sldId id="32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99"/>
    <a:srgbClr val="660066"/>
    <a:srgbClr val="0000CC"/>
    <a:srgbClr val="F3C4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9223" autoAdjust="0"/>
  </p:normalViewPr>
  <p:slideViewPr>
    <p:cSldViewPr>
      <p:cViewPr varScale="1">
        <p:scale>
          <a:sx n="73" d="100"/>
          <a:sy n="73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51F70-75EF-4A08-9869-D64F32742B1E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F52A6-6846-4B3A-ADF3-FD26E4FB6D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085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52A6-6846-4B3A-ADF3-FD26E4FB6DF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758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52A6-6846-4B3A-ADF3-FD26E4FB6DF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06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52A6-6846-4B3A-ADF3-FD26E4FB6DFF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2182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R_codes.rt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5899" y="5791200"/>
            <a:ext cx="2142901" cy="67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20000" y="3581400"/>
            <a:ext cx="3217869" cy="76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IN" sz="1900" b="1" i="1" dirty="0" smtClean="0"/>
              <a:t>SHUBHAM RAJESH</a:t>
            </a:r>
            <a:endParaRPr lang="en-IN" sz="1900" b="1" i="1" dirty="0"/>
          </a:p>
          <a:p>
            <a:pPr algn="ctr">
              <a:spcBef>
                <a:spcPts val="800"/>
              </a:spcBef>
            </a:pPr>
            <a:r>
              <a:rPr lang="en-US" b="1" dirty="0"/>
              <a:t>Submitted on 13</a:t>
            </a:r>
            <a:r>
              <a:rPr lang="en-US" b="1" baseline="30000" dirty="0"/>
              <a:t>th</a:t>
            </a:r>
            <a:r>
              <a:rPr lang="en-US" b="1" dirty="0"/>
              <a:t> January 2019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838200"/>
            <a:ext cx="6858000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1200"/>
              </a:spcAft>
            </a:pPr>
            <a:r>
              <a:rPr lang="en-IN" sz="2200" b="1" dirty="0">
                <a:solidFill>
                  <a:srgbClr val="C00000"/>
                </a:solidFill>
              </a:rPr>
              <a:t>Report on</a:t>
            </a:r>
          </a:p>
          <a:p>
            <a:pPr algn="ctr">
              <a:spcBef>
                <a:spcPts val="500"/>
              </a:spcBef>
              <a:spcAft>
                <a:spcPts val="600"/>
              </a:spcAft>
            </a:pPr>
            <a:r>
              <a:rPr lang="en-IN" sz="2800" b="1" dirty="0">
                <a:solidFill>
                  <a:srgbClr val="C00000"/>
                </a:solidFill>
              </a:rPr>
              <a:t>Business Analytics HealthCare Project</a:t>
            </a:r>
          </a:p>
          <a:p>
            <a:pPr algn="ctr">
              <a:spcBef>
                <a:spcPts val="5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C00000"/>
                </a:solidFill>
              </a:rPr>
              <a:t>(Using R)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590800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b="1" dirty="0"/>
              <a:t>Domain –  </a:t>
            </a:r>
            <a:r>
              <a:rPr lang="en-IN" b="1" i="1" dirty="0"/>
              <a:t>Data Science Batch</a:t>
            </a:r>
          </a:p>
          <a:p>
            <a:pPr algn="ctr">
              <a:spcBef>
                <a:spcPts val="600"/>
              </a:spcBef>
            </a:pPr>
            <a:r>
              <a:rPr lang="en-IN" b="1" dirty="0"/>
              <a:t>Project ID : </a:t>
            </a:r>
            <a:r>
              <a:rPr lang="en-IN" b="1" i="1" dirty="0"/>
              <a:t>CP1/ CP2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068799" y="5029200"/>
            <a:ext cx="304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</a:rPr>
              <a:t>Mentor : </a:t>
            </a:r>
            <a:r>
              <a:rPr lang="en-IN" b="1" i="1" dirty="0">
                <a:solidFill>
                  <a:srgbClr val="0000CC"/>
                </a:solidFill>
              </a:rPr>
              <a:t>Mr. </a:t>
            </a:r>
            <a:r>
              <a:rPr lang="en-IN" b="1" i="1" dirty="0" err="1">
                <a:solidFill>
                  <a:srgbClr val="0000CC"/>
                </a:solidFill>
              </a:rPr>
              <a:t>Govinda</a:t>
            </a:r>
            <a:r>
              <a:rPr lang="en-IN" b="1" i="1" dirty="0">
                <a:solidFill>
                  <a:srgbClr val="0000CC"/>
                </a:solidFill>
              </a:rPr>
              <a:t> </a:t>
            </a:r>
            <a:r>
              <a:rPr lang="en-IN" b="1" i="1" dirty="0" err="1">
                <a:solidFill>
                  <a:srgbClr val="0000CC"/>
                </a:solidFill>
              </a:rPr>
              <a:t>Bobade</a:t>
            </a:r>
            <a:endParaRPr lang="en-IN" b="1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3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796" y="864513"/>
            <a:ext cx="86786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400" b="1" dirty="0">
                <a:solidFill>
                  <a:srgbClr val="C00000"/>
                </a:solidFill>
              </a:rPr>
              <a:t>Decision Tree </a:t>
            </a:r>
          </a:p>
          <a:p>
            <a:pPr lvl="0" algn="ctr"/>
            <a:endParaRPr lang="en-IN" sz="2100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E7DBDE2-86D2-4E8A-91D7-72EA5126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4916" y="1219200"/>
            <a:ext cx="6754168" cy="50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40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8600" y="864513"/>
            <a:ext cx="8915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Data Modelling- Random Forest </a:t>
            </a:r>
          </a:p>
          <a:p>
            <a:pPr latinLnBrk="1"/>
            <a:r>
              <a:rPr lang="en-IN" dirty="0"/>
              <a:t>Classification tree:</a:t>
            </a:r>
          </a:p>
          <a:p>
            <a:pPr latinLnBrk="1"/>
            <a:r>
              <a:rPr lang="en-IN" dirty="0"/>
              <a:t>Call: </a:t>
            </a:r>
            <a:r>
              <a:rPr lang="en-IN" dirty="0" err="1"/>
              <a:t>randomForest</a:t>
            </a:r>
            <a:r>
              <a:rPr lang="en-IN" dirty="0"/>
              <a:t>(formula = </a:t>
            </a:r>
            <a:r>
              <a:rPr lang="en-IN" dirty="0" err="1"/>
              <a:t>as.factor</a:t>
            </a:r>
            <a:r>
              <a:rPr lang="en-IN" dirty="0"/>
              <a:t>(Status) ~ ., data = train, </a:t>
            </a:r>
            <a:r>
              <a:rPr lang="en-IN" dirty="0" err="1"/>
              <a:t>mtry</a:t>
            </a:r>
            <a:r>
              <a:rPr lang="en-IN" dirty="0"/>
              <a:t> = 4) </a:t>
            </a:r>
          </a:p>
          <a:p>
            <a:pPr latinLnBrk="1"/>
            <a:r>
              <a:rPr lang="en-IN" dirty="0"/>
              <a:t>               Type of random forest: classification</a:t>
            </a:r>
          </a:p>
          <a:p>
            <a:pPr latinLnBrk="1"/>
            <a:r>
              <a:rPr lang="en-IN" dirty="0"/>
              <a:t>                     Number of trees: 500</a:t>
            </a:r>
          </a:p>
          <a:p>
            <a:pPr latinLnBrk="1"/>
            <a:r>
              <a:rPr lang="en-IN" dirty="0"/>
              <a:t>No. of variables tried at each split: 4</a:t>
            </a:r>
          </a:p>
          <a:p>
            <a:pPr latinLnBrk="1"/>
            <a:r>
              <a:rPr lang="en-IN" dirty="0"/>
              <a:t>         OOB estimate of  error rate: 15.42%</a:t>
            </a:r>
          </a:p>
          <a:p>
            <a:pPr latinLnBrk="1"/>
            <a:r>
              <a:rPr lang="en-IN" dirty="0"/>
              <a:t>Confusion matrix:</a:t>
            </a:r>
          </a:p>
          <a:p>
            <a:pPr latinLnBrk="1"/>
            <a:r>
              <a:rPr lang="en-IN" dirty="0"/>
              <a:t>                Abnormal Normal    </a:t>
            </a:r>
            <a:r>
              <a:rPr lang="en-IN" dirty="0" err="1"/>
              <a:t>class.error</a:t>
            </a:r>
            <a:endParaRPr lang="en-IN" dirty="0"/>
          </a:p>
          <a:p>
            <a:pPr latinLnBrk="1"/>
            <a:r>
              <a:rPr lang="en-IN" dirty="0"/>
              <a:t>Abnormal      133     13            0.0890411</a:t>
            </a:r>
          </a:p>
          <a:p>
            <a:pPr latinLnBrk="1"/>
            <a:r>
              <a:rPr lang="en-IN" dirty="0"/>
              <a:t>Normal           20       48           0.2941176</a:t>
            </a:r>
          </a:p>
          <a:p>
            <a:pPr latinLnBrk="1"/>
            <a:endParaRPr lang="en-IN" dirty="0"/>
          </a:p>
          <a:p>
            <a:pPr latinLnBrk="1"/>
            <a:r>
              <a:rPr lang="en-IN" dirty="0"/>
              <a:t>With Variable important plot</a:t>
            </a:r>
          </a:p>
          <a:p>
            <a:pPr latinLnBrk="1"/>
            <a:endParaRPr lang="en-IN" dirty="0"/>
          </a:p>
          <a:p>
            <a:pPr latinLnBrk="1"/>
            <a:r>
              <a:rPr lang="en-IN" dirty="0" err="1"/>
              <a:t>varImpPlot</a:t>
            </a:r>
            <a:r>
              <a:rPr lang="en-IN" dirty="0"/>
              <a:t>(mod)</a:t>
            </a:r>
          </a:p>
          <a:p>
            <a:pPr lvl="0"/>
            <a:endParaRPr lang="en-IN" sz="2100" b="1" dirty="0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5339BBD-A7EF-4051-A334-1FCFD953D8FC}"/>
              </a:ext>
            </a:extLst>
          </p:cNvPr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F4E95C7-8735-4D23-A98C-26F02F38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3400"/>
            <a:ext cx="4724400" cy="43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5801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796" y="864513"/>
            <a:ext cx="86786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400" b="1" dirty="0">
                <a:solidFill>
                  <a:srgbClr val="C00000"/>
                </a:solidFill>
              </a:rPr>
              <a:t>ROC Curve for Random Forest with Area Under Curve</a:t>
            </a:r>
          </a:p>
          <a:p>
            <a:pPr lvl="0" algn="ctr"/>
            <a:endParaRPr lang="en-IN" sz="2100" b="1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D886BA-56D3-4850-B8E9-4E84B10C7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295400"/>
            <a:ext cx="7826533" cy="4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56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8600" y="864513"/>
            <a:ext cx="8915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100" b="1" dirty="0">
                <a:solidFill>
                  <a:srgbClr val="0000FF"/>
                </a:solidFill>
              </a:rPr>
              <a:t>Data Validation – Prediction on test data, Accuracy, Confusion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5339BBD-A7EF-4051-A334-1FCFD953D8FC}"/>
              </a:ext>
            </a:extLst>
          </p:cNvPr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39FC56-9942-4C07-B8A2-7441E5946D21}"/>
              </a:ext>
            </a:extLst>
          </p:cNvPr>
          <p:cNvSpPr txBox="1"/>
          <p:nvPr/>
        </p:nvSpPr>
        <p:spPr>
          <a:xfrm>
            <a:off x="381000" y="15240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/>
              <a:t>Confusion Matrix: Logistic</a:t>
            </a:r>
          </a:p>
          <a:p>
            <a:pPr lvl="0"/>
            <a:r>
              <a:rPr lang="en-IN" b="1" dirty="0"/>
              <a:t> Prediction     </a:t>
            </a:r>
            <a:r>
              <a:rPr lang="en-IN" dirty="0"/>
              <a:t>FALSE     TRUE</a:t>
            </a:r>
          </a:p>
          <a:p>
            <a:pPr lvl="0"/>
            <a:r>
              <a:rPr lang="en-IN" dirty="0"/>
              <a:t>  Abnormal       52           12</a:t>
            </a:r>
          </a:p>
          <a:p>
            <a:pPr lvl="0"/>
            <a:r>
              <a:rPr lang="en-IN" dirty="0"/>
              <a:t>  Normal           3             29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A6B7C5-C487-4A0A-BCB0-BBAE45764180}"/>
              </a:ext>
            </a:extLst>
          </p:cNvPr>
          <p:cNvSpPr txBox="1"/>
          <p:nvPr/>
        </p:nvSpPr>
        <p:spPr>
          <a:xfrm>
            <a:off x="5105400" y="1524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IN" dirty="0"/>
              <a:t> </a:t>
            </a:r>
            <a:r>
              <a:rPr lang="en-IN" b="1" dirty="0"/>
              <a:t>Confusion Matrix: Decision Tree</a:t>
            </a:r>
            <a:endParaRPr lang="en-IN" dirty="0"/>
          </a:p>
          <a:p>
            <a:pPr latinLnBrk="1"/>
            <a:r>
              <a:rPr lang="en-IN" dirty="0"/>
              <a:t>Prediction     Abnormal     Normal</a:t>
            </a:r>
          </a:p>
          <a:p>
            <a:pPr latinLnBrk="1"/>
            <a:r>
              <a:rPr lang="en-IN" dirty="0"/>
              <a:t>  Abnormal      52                 6</a:t>
            </a:r>
          </a:p>
          <a:p>
            <a:pPr latinLnBrk="1"/>
            <a:r>
              <a:rPr lang="en-IN" dirty="0"/>
              <a:t>  Normal           12                 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22122A-30DA-4ECF-B032-CB31EBABB22A}"/>
              </a:ext>
            </a:extLst>
          </p:cNvPr>
          <p:cNvSpPr txBox="1"/>
          <p:nvPr/>
        </p:nvSpPr>
        <p:spPr>
          <a:xfrm>
            <a:off x="381000" y="584903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Conclusion: </a:t>
            </a:r>
            <a:r>
              <a:rPr lang="en-IN" dirty="0"/>
              <a:t>Considering the above comparison, we can conclude that Logistic regression is the best model with the accuracy 84.37%. </a:t>
            </a:r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498192B-AA75-474C-965B-6E96DF589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6549262"/>
              </p:ext>
            </p:extLst>
          </p:nvPr>
        </p:nvGraphicFramePr>
        <p:xfrm>
          <a:off x="381000" y="4046547"/>
          <a:ext cx="7315201" cy="15706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4269">
                  <a:extLst>
                    <a:ext uri="{9D8B030D-6E8A-4147-A177-3AD203B41FA5}">
                      <a16:colId xmlns:a16="http://schemas.microsoft.com/office/drawing/2014/main" xmlns="" val="3097870249"/>
                    </a:ext>
                  </a:extLst>
                </a:gridCol>
                <a:gridCol w="1351904">
                  <a:extLst>
                    <a:ext uri="{9D8B030D-6E8A-4147-A177-3AD203B41FA5}">
                      <a16:colId xmlns:a16="http://schemas.microsoft.com/office/drawing/2014/main" xmlns="" val="35935688"/>
                    </a:ext>
                  </a:extLst>
                </a:gridCol>
                <a:gridCol w="1116827">
                  <a:extLst>
                    <a:ext uri="{9D8B030D-6E8A-4147-A177-3AD203B41FA5}">
                      <a16:colId xmlns:a16="http://schemas.microsoft.com/office/drawing/2014/main" xmlns="" val="34123415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3202041815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xmlns="" val="1180170459"/>
                    </a:ext>
                  </a:extLst>
                </a:gridCol>
              </a:tblGrid>
              <a:tr h="636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Model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Accuracy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Precision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/>
                        <a:t>Recall</a:t>
                      </a:r>
                      <a:endParaRPr lang="en-IN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/>
                        <a:t>F1 Score</a:t>
                      </a:r>
                      <a:endParaRPr lang="en-IN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54153242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Logistic Regression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84.37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70.73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90.62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b="1" kern="1200" dirty="0"/>
                        <a:t>79.44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5061266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 dirty="0"/>
                        <a:t>Decision Tree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 dirty="0"/>
                        <a:t>81.25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/>
                        <a:t>81.25</a:t>
                      </a:r>
                      <a:endParaRPr lang="en-I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/>
                        <a:t>68.42</a:t>
                      </a:r>
                      <a:endParaRPr lang="en-I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/>
                        <a:t>74.28</a:t>
                      </a:r>
                      <a:endParaRPr lang="en-I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02943763"/>
                  </a:ext>
                </a:extLst>
              </a:tr>
              <a:tr h="311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/>
                        <a:t>Random Forest</a:t>
                      </a:r>
                      <a:endParaRPr lang="en-I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 dirty="0"/>
                        <a:t>81.25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 dirty="0"/>
                        <a:t>78.12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 dirty="0"/>
                        <a:t>69.44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58850" algn="l"/>
                        </a:tabLst>
                      </a:pPr>
                      <a:r>
                        <a:rPr lang="en-IN" sz="1800" kern="1200" dirty="0"/>
                        <a:t>73.52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775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7C2544-2569-4770-A802-EC7CBD4B8673}"/>
              </a:ext>
            </a:extLst>
          </p:cNvPr>
          <p:cNvSpPr txBox="1"/>
          <p:nvPr/>
        </p:nvSpPr>
        <p:spPr>
          <a:xfrm>
            <a:off x="2400300" y="273127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IN" dirty="0"/>
              <a:t> </a:t>
            </a:r>
            <a:r>
              <a:rPr lang="en-IN" b="1" dirty="0"/>
              <a:t>Confusion Matrix: Random Forest</a:t>
            </a:r>
            <a:endParaRPr lang="en-IN" dirty="0"/>
          </a:p>
          <a:p>
            <a:pPr latinLnBrk="1"/>
            <a:r>
              <a:rPr lang="en-IN" dirty="0"/>
              <a:t>Prediction     Abnormal     Normal</a:t>
            </a:r>
          </a:p>
          <a:p>
            <a:pPr latinLnBrk="1"/>
            <a:r>
              <a:rPr lang="en-IN" dirty="0"/>
              <a:t>  Abnormal      53                 7</a:t>
            </a:r>
          </a:p>
          <a:p>
            <a:pPr latinLnBrk="1"/>
            <a:r>
              <a:rPr lang="en-IN" dirty="0"/>
              <a:t>  Normal           11                 25</a:t>
            </a:r>
          </a:p>
        </p:txBody>
      </p:sp>
    </p:spTree>
    <p:extLst>
      <p:ext uri="{BB962C8B-B14F-4D97-AF65-F5344CB8AC3E}">
        <p14:creationId xmlns:p14="http://schemas.microsoft.com/office/powerpoint/2010/main" xmlns="" val="242572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20092" y="76200"/>
            <a:ext cx="427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I. COMPILATION OF R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305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i="1" dirty="0">
                <a:latin typeface="Arial" panose="020B0604020202020204" pitchFamily="34" charset="0"/>
                <a:cs typeface="Arial" panose="020B0604020202020204" pitchFamily="34" charset="0"/>
              </a:rPr>
              <a:t>Put your R code here</a:t>
            </a:r>
          </a:p>
          <a:p>
            <a:r>
              <a:rPr lang="en-IN" sz="1700" i="1" dirty="0">
                <a:latin typeface="Arial" panose="020B0604020202020204" pitchFamily="34" charset="0"/>
                <a:cs typeface="Arial" panose="020B0604020202020204" pitchFamily="34" charset="0"/>
              </a:rPr>
              <a:t>Please follow the link</a:t>
            </a:r>
          </a:p>
          <a:p>
            <a:r>
              <a:rPr lang="en-IN" sz="1700" i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R_codes.rtf</a:t>
            </a:r>
            <a:endParaRPr lang="en-IN" sz="1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90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76400" y="2819400"/>
            <a:ext cx="5257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6609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60534" y="5486400"/>
            <a:ext cx="3440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1. AN INTRODUCTION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9180" y="1041173"/>
            <a:ext cx="35437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Health Care</a:t>
            </a:r>
          </a:p>
          <a:p>
            <a:pPr algn="ctr"/>
            <a:r>
              <a:rPr lang="en-IN" sz="3200" b="1" dirty="0">
                <a:solidFill>
                  <a:srgbClr val="C00000"/>
                </a:solidFill>
              </a:rPr>
              <a:t>On Lower Back Pain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4500" y="76200"/>
            <a:ext cx="7713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HealthCare PROJECT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1DF5B1-A6E4-4B46-B54E-3322A93B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9180" y="2076058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6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41598" y="1155095"/>
            <a:ext cx="83892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1.1 Project Brief</a:t>
            </a:r>
          </a:p>
          <a:p>
            <a:pPr algn="ctr"/>
            <a:endParaRPr lang="en-IN" sz="2100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is on Lower Back pain which is one of the most common reasons people go to the doctor or miss work, and it is a leading cause of disability worldwide. Most people have back pain at least once.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lumbar spine, or low back, is a remarkably well-engineered structure of interconnecting bones, joints, nerves, ligaments, and muscles all working together to provide support, strength, and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b="1" dirty="0">
              <a:solidFill>
                <a:srgbClr val="0000FF"/>
              </a:solidFill>
            </a:endParaRPr>
          </a:p>
          <a:p>
            <a:pPr algn="ctr"/>
            <a:endParaRPr lang="en-IN" sz="21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6105"/>
            <a:ext cx="9072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139117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1346" y="864513"/>
            <a:ext cx="855545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1.2 Objective of the Study</a:t>
            </a:r>
          </a:p>
          <a:p>
            <a:pPr lvl="0" algn="ctr"/>
            <a:endParaRPr lang="en-IN" sz="2100" b="1" dirty="0">
              <a:solidFill>
                <a:srgbClr val="0000FF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100" dirty="0"/>
              <a:t>To develop a model to the client, which can predict the new patients with their </a:t>
            </a:r>
            <a:r>
              <a:rPr lang="en-US" sz="2100" dirty="0"/>
              <a:t>symptom of lower back pain</a:t>
            </a:r>
            <a:r>
              <a:rPr lang="en-IN" sz="2100" dirty="0"/>
              <a:t>, that do they have a normal or abnormal status of lower back.</a:t>
            </a:r>
          </a:p>
        </p:txBody>
      </p:sp>
      <p:sp>
        <p:nvSpPr>
          <p:cNvPr id="8" name="Rectangle 7"/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6609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3718" y="864513"/>
            <a:ext cx="86392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1.3 Approach of the Study</a:t>
            </a:r>
          </a:p>
          <a:p>
            <a:pPr lvl="0" algn="ctr"/>
            <a:endParaRPr lang="en-IN" sz="2100" b="1" dirty="0">
              <a:solidFill>
                <a:srgbClr val="0000FF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Load the dataset as csv in 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Check for Uni Variate Analysis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Check for Bi-variant Analysis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Split into train and test dataset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Apply the Algorithm.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Predict on the test dataset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Check for the accuracy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100" dirty="0"/>
              <a:t>Plot the graphs.</a:t>
            </a:r>
          </a:p>
        </p:txBody>
      </p:sp>
      <p:sp>
        <p:nvSpPr>
          <p:cNvPr id="8" name="Rectangle 7"/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66090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1682" y="812850"/>
            <a:ext cx="86392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0000FF"/>
                </a:solidFill>
              </a:rPr>
              <a:t>Loaded the Data set: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100" dirty="0"/>
              <a:t>Loaded the dataset as read.csv.</a:t>
            </a:r>
          </a:p>
          <a:p>
            <a:endParaRPr lang="en-IN" sz="2100" b="1" dirty="0">
              <a:solidFill>
                <a:srgbClr val="0000FF"/>
              </a:solidFill>
            </a:endParaRPr>
          </a:p>
          <a:p>
            <a:r>
              <a:rPr lang="en-IN" sz="2100" b="1" dirty="0">
                <a:solidFill>
                  <a:srgbClr val="0000FF"/>
                </a:solidFill>
              </a:rPr>
              <a:t>Univariant Analysis Bivariant Analysis: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100" dirty="0"/>
              <a:t>Detecting / Treating missing values: There were no missing values.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100" dirty="0"/>
              <a:t>Detecting / Treating outliers: Using Boxplot, found the outliers and then the outliers were treated </a:t>
            </a:r>
            <a:r>
              <a:rPr lang="en-IN" sz="2100"/>
              <a:t>and capped.</a:t>
            </a:r>
            <a:endParaRPr lang="en-IN" sz="21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100" dirty="0"/>
              <a:t>Checking for the correlation between the variables with corrplot.</a:t>
            </a:r>
          </a:p>
          <a:p>
            <a:endParaRPr lang="en-IN" sz="2100" b="1" dirty="0">
              <a:solidFill>
                <a:srgbClr val="0000FF"/>
              </a:solidFill>
            </a:endParaRPr>
          </a:p>
          <a:p>
            <a:r>
              <a:rPr lang="en-IN" sz="2100" b="1" dirty="0">
                <a:solidFill>
                  <a:srgbClr val="0000FF"/>
                </a:solidFill>
              </a:rPr>
              <a:t>Splitting the dataset: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100" dirty="0"/>
              <a:t>Splitting of Data into 70% train and 30% test data.</a:t>
            </a:r>
          </a:p>
          <a:p>
            <a:endParaRPr lang="en-IN" sz="2100" b="1" dirty="0">
              <a:solidFill>
                <a:srgbClr val="0000FF"/>
              </a:solidFill>
            </a:endParaRPr>
          </a:p>
          <a:p>
            <a:r>
              <a:rPr lang="en-IN" sz="2100" b="1" dirty="0">
                <a:solidFill>
                  <a:srgbClr val="0000FF"/>
                </a:solidFill>
              </a:rPr>
              <a:t>Apply the Algorithm: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100" dirty="0"/>
              <a:t>Spine dataset is a classification problem as dependent variable is binominal/categorical in nature. The dependent variable is either Normal or Abnormal, so could be solved with different algorithms. Here I will be using Logistic Regression, Decision tree and Random Forest technique to build a model.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128935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8600" y="864513"/>
            <a:ext cx="891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Data Modelling- Logistic Regression Modelling</a:t>
            </a:r>
          </a:p>
          <a:p>
            <a:pPr lvl="0"/>
            <a:r>
              <a:rPr lang="en-IN" sz="1600" dirty="0" err="1"/>
              <a:t>glm</a:t>
            </a:r>
            <a:r>
              <a:rPr lang="en-IN" sz="1600" dirty="0"/>
              <a:t>(formula = Status ~ pelvic_incidence + pelvic_tilt + pelvic_radius + degree_spondylolisthesis, family = binomial(), data = train)</a:t>
            </a:r>
          </a:p>
          <a:p>
            <a:pPr lvl="0"/>
            <a:r>
              <a:rPr lang="en-IN" sz="1600" dirty="0"/>
              <a:t>Deviance Residuals: </a:t>
            </a:r>
          </a:p>
          <a:p>
            <a:pPr lvl="0"/>
            <a:r>
              <a:rPr lang="en-IN" sz="1600" dirty="0"/>
              <a:t>    Min       1Q   Median       3Q      Max  </a:t>
            </a:r>
          </a:p>
          <a:p>
            <a:pPr lvl="0"/>
            <a:r>
              <a:rPr lang="en-IN" sz="1600" dirty="0"/>
              <a:t>-1.8209  -0.3772  -0.0307   0.3066   2.7644  </a:t>
            </a:r>
          </a:p>
          <a:p>
            <a:pPr lvl="0"/>
            <a:r>
              <a:rPr lang="en-IN" sz="1600" dirty="0"/>
              <a:t>Coefficients:</a:t>
            </a:r>
          </a:p>
          <a:p>
            <a:pPr lvl="0"/>
            <a:r>
              <a:rPr lang="en-IN" sz="1600" dirty="0"/>
              <a:t>                          	            Estimate 	   Std. Error       z value        </a:t>
            </a:r>
            <a:r>
              <a:rPr lang="en-IN" sz="1600" dirty="0" err="1"/>
              <a:t>Pr</a:t>
            </a:r>
            <a:r>
              <a:rPr lang="en-IN" sz="1600" dirty="0"/>
              <a:t>(&gt;|z|)    </a:t>
            </a:r>
          </a:p>
          <a:p>
            <a:pPr lvl="0"/>
            <a:r>
              <a:rPr lang="en-IN" sz="1600" dirty="0"/>
              <a:t>(Intercept)              	            -18.14769             4.32440        -4.197        2.71e-05 ***</a:t>
            </a:r>
          </a:p>
          <a:p>
            <a:pPr lvl="0"/>
            <a:r>
              <a:rPr lang="en-IN" sz="1600" dirty="0"/>
              <a:t>pelvic_incidence                        0.12789               0.02807         4.556        5.21e-06 ***</a:t>
            </a:r>
          </a:p>
          <a:p>
            <a:pPr lvl="0"/>
            <a:r>
              <a:rPr lang="en-IN" sz="1600" dirty="0"/>
              <a:t>pelvic_tilt                                   -0.21755               0.04803       -4.530        5.91e-06 ***</a:t>
            </a:r>
          </a:p>
          <a:p>
            <a:pPr lvl="0"/>
            <a:r>
              <a:rPr lang="en-IN" sz="1600" dirty="0"/>
              <a:t>pelvic_radius                              0.13256               0.03132         4.232       2.31e-05 ***</a:t>
            </a:r>
          </a:p>
          <a:p>
            <a:pPr lvl="0"/>
            <a:r>
              <a:rPr lang="en-IN" sz="1600" dirty="0"/>
              <a:t>degree_spondylolisthesis       -0.17268               0.02820        -6.124      9.11e-10 ***</a:t>
            </a:r>
          </a:p>
          <a:p>
            <a:pPr lvl="0"/>
            <a:r>
              <a:rPr lang="en-IN" sz="1600" dirty="0"/>
              <a:t>Signif. codes:  0 ‘***’ 0.001 ‘**’ 0.01 ‘*’ 0.05 ‘.’ 0.1 ‘ ’ 1</a:t>
            </a:r>
          </a:p>
          <a:p>
            <a:pPr lvl="0"/>
            <a:endParaRPr lang="en-IN" sz="1600" dirty="0"/>
          </a:p>
          <a:p>
            <a:pPr lvl="0"/>
            <a:r>
              <a:rPr lang="en-IN" sz="1600" dirty="0"/>
              <a:t>(Dispersion parameter for binomial family taken to be 1)</a:t>
            </a:r>
          </a:p>
          <a:p>
            <a:pPr lvl="0"/>
            <a:endParaRPr lang="en-IN" sz="1600" dirty="0"/>
          </a:p>
          <a:p>
            <a:pPr lvl="0"/>
            <a:r>
              <a:rPr lang="en-IN" sz="1600" dirty="0"/>
              <a:t>    Null deviance: 267.57  on 213  degrees of freedom</a:t>
            </a:r>
          </a:p>
          <a:p>
            <a:pPr lvl="0"/>
            <a:r>
              <a:rPr lang="en-IN" sz="1600" dirty="0"/>
              <a:t>Residual deviance: 116.12  on 209  degrees of freedom</a:t>
            </a:r>
          </a:p>
          <a:p>
            <a:pPr lvl="0"/>
            <a:r>
              <a:rPr lang="en-IN" sz="1600" dirty="0"/>
              <a:t>AIC: 126.12</a:t>
            </a:r>
          </a:p>
          <a:p>
            <a:pPr lvl="0"/>
            <a:endParaRPr lang="en-IN" sz="1600" dirty="0"/>
          </a:p>
          <a:p>
            <a:pPr lvl="0"/>
            <a:r>
              <a:rPr lang="en-IN" sz="1600" dirty="0"/>
              <a:t>Number of Fisher Scoring iterations: 7</a:t>
            </a:r>
          </a:p>
          <a:p>
            <a:pPr lvl="0"/>
            <a:endParaRPr lang="en-IN" sz="2100" b="1" dirty="0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5339BBD-A7EF-4051-A334-1FCFD953D8FC}"/>
              </a:ext>
            </a:extLst>
          </p:cNvPr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66090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796" y="864513"/>
            <a:ext cx="86786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400" b="1" dirty="0">
                <a:solidFill>
                  <a:srgbClr val="C00000"/>
                </a:solidFill>
              </a:rPr>
              <a:t>ROC Curve for Logistic Regression with Area Under Curve</a:t>
            </a:r>
          </a:p>
          <a:p>
            <a:pPr lvl="0" algn="ctr"/>
            <a:endParaRPr lang="en-IN" sz="2100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69F8C3-427F-45EB-8C6C-CE8D1B959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55200"/>
            <a:ext cx="9144000" cy="54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90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28600" y="864513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Data Modelling- Decision Tree Algorithm </a:t>
            </a:r>
          </a:p>
          <a:p>
            <a:pPr latinLnBrk="1"/>
            <a:r>
              <a:rPr lang="en-IN" dirty="0"/>
              <a:t>Classification tree:</a:t>
            </a:r>
          </a:p>
          <a:p>
            <a:pPr latinLnBrk="1"/>
            <a:r>
              <a:rPr lang="en-IN" dirty="0" err="1"/>
              <a:t>rpart</a:t>
            </a:r>
            <a:r>
              <a:rPr lang="en-IN" dirty="0"/>
              <a:t>(formula = Status ~ ., data = train, method = "class")</a:t>
            </a:r>
          </a:p>
          <a:p>
            <a:pPr latinLnBrk="1"/>
            <a:r>
              <a:rPr lang="en-IN" dirty="0"/>
              <a:t> </a:t>
            </a:r>
          </a:p>
          <a:p>
            <a:pPr latinLnBrk="1"/>
            <a:r>
              <a:rPr lang="en-IN" dirty="0"/>
              <a:t>Variables actually used in tree construction:</a:t>
            </a:r>
          </a:p>
          <a:p>
            <a:pPr latinLnBrk="1"/>
            <a:r>
              <a:rPr lang="en-IN" dirty="0"/>
              <a:t>[1] degree_spondylolisthesis 		pelvic_radius            sacral_slope            </a:t>
            </a:r>
          </a:p>
          <a:p>
            <a:pPr latinLnBrk="1"/>
            <a:r>
              <a:rPr lang="en-IN" dirty="0"/>
              <a:t> </a:t>
            </a:r>
          </a:p>
          <a:p>
            <a:pPr latinLnBrk="1"/>
            <a:r>
              <a:rPr lang="en-IN" dirty="0"/>
              <a:t>Root node error: 68/214 = 0.31776</a:t>
            </a:r>
          </a:p>
          <a:p>
            <a:pPr latinLnBrk="1"/>
            <a:r>
              <a:rPr lang="en-IN" dirty="0"/>
              <a:t> </a:t>
            </a:r>
          </a:p>
          <a:p>
            <a:pPr latinLnBrk="1"/>
            <a:r>
              <a:rPr lang="en-IN" dirty="0"/>
              <a:t>n= 214 </a:t>
            </a:r>
          </a:p>
          <a:p>
            <a:pPr latinLnBrk="1"/>
            <a:r>
              <a:rPr lang="en-IN" dirty="0"/>
              <a:t> </a:t>
            </a:r>
          </a:p>
          <a:p>
            <a:pPr latinLnBrk="1"/>
            <a:r>
              <a:rPr lang="en-IN" dirty="0"/>
              <a:t>        CP 	   nsplit   rel error    xerror       xstd</a:t>
            </a:r>
          </a:p>
          <a:p>
            <a:pPr latinLnBrk="1"/>
            <a:r>
              <a:rPr lang="en-IN" dirty="0"/>
              <a:t>1 0.323529      0     1.00000    1.00000   0.100165</a:t>
            </a:r>
          </a:p>
          <a:p>
            <a:pPr latinLnBrk="1"/>
            <a:r>
              <a:rPr lang="en-IN" dirty="0"/>
              <a:t>2 0.220588      1     0.67647    0.73529   0.091031</a:t>
            </a:r>
          </a:p>
          <a:p>
            <a:pPr latinLnBrk="1"/>
            <a:r>
              <a:rPr lang="en-IN" dirty="0"/>
              <a:t>3 0.073529      2     0.45588    0.52941   0.080472</a:t>
            </a:r>
          </a:p>
          <a:p>
            <a:pPr latinLnBrk="1"/>
            <a:r>
              <a:rPr lang="en-IN" dirty="0"/>
              <a:t>4 0.010000      4     0.30882    0.63235   0.086202</a:t>
            </a:r>
          </a:p>
          <a:p>
            <a:pPr lvl="0"/>
            <a:endParaRPr lang="en-IN" sz="2100" b="1" dirty="0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5339BBD-A7EF-4051-A334-1FCFD953D8FC}"/>
              </a:ext>
            </a:extLst>
          </p:cNvPr>
          <p:cNvSpPr/>
          <p:nvPr/>
        </p:nvSpPr>
        <p:spPr>
          <a:xfrm>
            <a:off x="-35795" y="76200"/>
            <a:ext cx="915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on Healthcare- Spine PROJECT 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249489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582</Words>
  <Application>Microsoft Office PowerPoint</Application>
  <PresentationFormat>On-screen Show (4:3)</PresentationFormat>
  <Paragraphs>151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</dc:creator>
  <cp:lastModifiedBy>DELL</cp:lastModifiedBy>
  <cp:revision>218</cp:revision>
  <dcterms:created xsi:type="dcterms:W3CDTF">2006-08-16T00:00:00Z</dcterms:created>
  <dcterms:modified xsi:type="dcterms:W3CDTF">2019-05-14T03:24:04Z</dcterms:modified>
</cp:coreProperties>
</file>