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57" r:id="rId3"/>
    <p:sldId id="358" r:id="rId4"/>
    <p:sldId id="400" r:id="rId5"/>
    <p:sldId id="411" r:id="rId6"/>
    <p:sldId id="390" r:id="rId7"/>
    <p:sldId id="413" r:id="rId8"/>
    <p:sldId id="425" r:id="rId9"/>
    <p:sldId id="442" r:id="rId10"/>
    <p:sldId id="405" r:id="rId11"/>
    <p:sldId id="416" r:id="rId12"/>
    <p:sldId id="417" r:id="rId13"/>
    <p:sldId id="408" r:id="rId14"/>
    <p:sldId id="415" r:id="rId15"/>
    <p:sldId id="414" r:id="rId16"/>
    <p:sldId id="440" r:id="rId17"/>
    <p:sldId id="409" r:id="rId18"/>
    <p:sldId id="419" r:id="rId19"/>
    <p:sldId id="420" r:id="rId20"/>
    <p:sldId id="421" r:id="rId21"/>
    <p:sldId id="422" r:id="rId22"/>
    <p:sldId id="423" r:id="rId23"/>
    <p:sldId id="424" r:id="rId24"/>
    <p:sldId id="392" r:id="rId25"/>
  </p:sldIdLst>
  <p:sldSz cx="7556500" cy="5334000"/>
  <p:notesSz cx="7556500" cy="533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7F70800-6CE4-43AF-815F-67C9B662CDAD}">
          <p14:sldIdLst>
            <p14:sldId id="357"/>
            <p14:sldId id="358"/>
            <p14:sldId id="400"/>
            <p14:sldId id="411"/>
            <p14:sldId id="390"/>
            <p14:sldId id="413"/>
            <p14:sldId id="442"/>
            <p14:sldId id="405"/>
            <p14:sldId id="416"/>
            <p14:sldId id="417"/>
            <p14:sldId id="409"/>
            <p14:sldId id="419"/>
            <p14:sldId id="420"/>
            <p14:sldId id="421"/>
            <p14:sldId id="422"/>
            <p14:sldId id="423"/>
            <p14:sldId id="424"/>
            <p14:sldId id="392"/>
            <p14:sldId id="414"/>
            <p14:sldId id="440"/>
            <p14:sldId id="415"/>
            <p14:sldId id="408"/>
            <p14:sldId id="425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CC"/>
    <a:srgbClr val="FFFFCC"/>
    <a:srgbClr val="D2FCD2"/>
    <a:srgbClr val="99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809" autoAdjust="0"/>
    <p:restoredTop sz="90221" autoAdjust="0"/>
  </p:normalViewPr>
  <p:slideViewPr>
    <p:cSldViewPr>
      <p:cViewPr varScale="1">
        <p:scale>
          <a:sx n="94" d="100"/>
          <a:sy n="94" d="100"/>
        </p:scale>
        <p:origin x="-1152" y="-102"/>
      </p:cViewPr>
      <p:guideLst>
        <p:guide orient="horz" pos="2880"/>
        <p:guide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8CAC-4E51-47ED-A7FF-1FC21968A87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666750"/>
            <a:ext cx="2549525" cy="1800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2566988"/>
            <a:ext cx="6045200" cy="21002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06730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506730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5C826-8AF9-4BB0-B2A5-2FF050BD1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6525" y="88007"/>
            <a:ext cx="7229799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2987040"/>
            <a:ext cx="5293995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3672"/>
            <a:ext cx="7561580" cy="59690"/>
          </a:xfrm>
          <a:custGeom>
            <a:avLst/>
            <a:gdLst/>
            <a:ahLst/>
            <a:cxnLst/>
            <a:rect l="l" t="t" r="r" b="b"/>
            <a:pathLst>
              <a:path w="7561580" h="59690">
                <a:moveTo>
                  <a:pt x="0" y="59209"/>
                </a:moveTo>
                <a:lnTo>
                  <a:pt x="7561325" y="59209"/>
                </a:lnTo>
                <a:lnTo>
                  <a:pt x="7561325" y="0"/>
                </a:lnTo>
                <a:lnTo>
                  <a:pt x="0" y="0"/>
                </a:lnTo>
                <a:lnTo>
                  <a:pt x="0" y="592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07954" y="9"/>
            <a:ext cx="1952609" cy="44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9" y="116582"/>
            <a:ext cx="7440731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874" y="866009"/>
            <a:ext cx="7068820" cy="240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4960620"/>
            <a:ext cx="2420112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24" y="1371600"/>
            <a:ext cx="660730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9480">
              <a:lnSpc>
                <a:spcPct val="100000"/>
              </a:lnSpc>
            </a:pPr>
            <a:r>
              <a:rPr lang="en-IN" sz="3400" spc="-5" dirty="0" smtClean="0">
                <a:latin typeface="Calibri" panose="020F0502020204030204"/>
                <a:cs typeface="Calibri" panose="020F0502020204030204"/>
              </a:rPr>
              <a:t>	Term 3 Project</a:t>
            </a:r>
            <a:endParaRPr sz="3400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220" y="2062908"/>
            <a:ext cx="5796915" cy="1270"/>
          </a:xfrm>
          <a:custGeom>
            <a:avLst/>
            <a:gdLst/>
            <a:ahLst/>
            <a:cxnLst/>
            <a:rect l="l" t="t" r="r" b="b"/>
            <a:pathLst>
              <a:path w="5796915" h="1269">
                <a:moveTo>
                  <a:pt x="0" y="0"/>
                </a:moveTo>
                <a:lnTo>
                  <a:pt x="5796905" y="1142"/>
                </a:lnTo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6219" y="134888"/>
            <a:ext cx="1699832" cy="634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568450" y="2057400"/>
            <a:ext cx="480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spc="-5" dirty="0" smtClean="0">
                <a:latin typeface="Calibri" panose="020F0502020204030204"/>
                <a:cs typeface="Calibri" panose="020F0502020204030204"/>
              </a:rPr>
              <a:t>Customer Analytics</a:t>
            </a:r>
            <a:endParaRPr lang="en-IN" sz="3400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9350" y="3352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By:</a:t>
            </a:r>
          </a:p>
          <a:p>
            <a:r>
              <a:rPr lang="en-IN" b="1" dirty="0" err="1" smtClean="0"/>
              <a:t>Shubham</a:t>
            </a:r>
            <a:r>
              <a:rPr lang="en-IN" b="1" dirty="0" smtClean="0"/>
              <a:t> Rajesh</a:t>
            </a:r>
            <a:endParaRPr lang="en-IN" b="1" dirty="0"/>
          </a:p>
          <a:p>
            <a:r>
              <a:rPr lang="en-IN" b="1" dirty="0" smtClean="0"/>
              <a:t>11</a:t>
            </a:r>
            <a:r>
              <a:rPr lang="en-IN" b="1" baseline="30000" dirty="0" smtClean="0"/>
              <a:t>th</a:t>
            </a:r>
            <a:r>
              <a:rPr lang="en-IN" b="1" dirty="0" smtClean="0"/>
              <a:t>  December , 2019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" y="10180"/>
            <a:ext cx="333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pc="-5" dirty="0" smtClean="0">
                <a:cs typeface="Calibri" panose="020F0502020204030204"/>
              </a:rPr>
              <a:t>Problem Statement 2</a:t>
            </a:r>
            <a:endParaRPr lang="en-IN" sz="2800" b="1" spc="-5" dirty="0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678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We also need to know, if their shipments are reaching on time to their best customers who have a :</a:t>
            </a:r>
          </a:p>
          <a:p>
            <a:pPr lvl="1" indent="-285750" algn="just"/>
            <a:endParaRPr lang="en-US" sz="20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Good customer rating. </a:t>
            </a:r>
          </a:p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Good customer score. </a:t>
            </a:r>
          </a:p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recurring orders. </a:t>
            </a:r>
          </a:p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Highest payment buyers</a:t>
            </a:r>
            <a:endParaRPr lang="en-US" sz="20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50" y="685800"/>
            <a:ext cx="66611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 smtClean="0"/>
              <a:t> Selected  those customers for which recency, frequency and monetary score is 4 and 5 based on RFM model. </a:t>
            </a:r>
          </a:p>
          <a:p>
            <a:pPr lv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 smtClean="0"/>
              <a:t> Customer ID is unique so the frequency score for all customer is 1.</a:t>
            </a:r>
          </a:p>
          <a:p>
            <a:pPr lv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 smtClean="0"/>
              <a:t> RFM gives 2101 best customers.</a:t>
            </a:r>
          </a:p>
          <a:p>
            <a:pPr lv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 smtClean="0"/>
              <a:t> Out of 2101 customer, for 1137 customer delivery is reached on time and remaining for 937 customer delivery are not reached on time.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650" y="71735"/>
            <a:ext cx="2644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5" dirty="0" smtClean="0">
                <a:cs typeface="Calibri" panose="020F0502020204030204"/>
              </a:rPr>
              <a:t>RFM Model Results</a:t>
            </a:r>
            <a:endParaRPr lang="en-IN" sz="2400" b="1" spc="-5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" y="635000"/>
            <a:ext cx="7005320" cy="221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96850" y="164068"/>
            <a:ext cx="2021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pc="-5" dirty="0" smtClean="0">
                <a:cs typeface="Calibri" panose="020F0502020204030204"/>
              </a:rPr>
              <a:t>RFM Result Data</a:t>
            </a:r>
            <a:endParaRPr lang="en-IN" b="1" spc="-5" dirty="0">
              <a:cs typeface="Calibri" panose="020F05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0250" y="3655060"/>
            <a:ext cx="3101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Attached Excel file contains the whole customer and their score.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2250" y="3352800"/>
            <a:ext cx="15049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" y="10180"/>
            <a:ext cx="333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pc="-5" dirty="0" smtClean="0">
                <a:cs typeface="Calibri" panose="020F0502020204030204"/>
              </a:rPr>
              <a:t>Problem Statement 3</a:t>
            </a:r>
            <a:endParaRPr lang="en-IN" sz="2800" b="1" spc="-5" dirty="0">
              <a:cs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36550" y="685800"/>
            <a:ext cx="7118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2000" b="1" spc="-5" dirty="0" smtClean="0">
                <a:latin typeface="Times New Roman" panose="02020603050405020304" charset="0"/>
                <a:cs typeface="Times New Roman" panose="02020603050405020304" charset="0"/>
              </a:rPr>
              <a:t>We need to create a customer segmentation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using clustering</a:t>
            </a:r>
            <a:r>
              <a:rPr lang="en-US" sz="2000" b="1" spc="-5" dirty="0" smtClean="0">
                <a:latin typeface="Times New Roman" panose="02020603050405020304" charset="0"/>
                <a:cs typeface="Times New Roman" panose="02020603050405020304" charset="0"/>
              </a:rPr>
              <a:t> algorithm of the customers to whom the shipments are not reaching on time. </a:t>
            </a:r>
            <a:endParaRPr lang="en-US" sz="2000" b="1" spc="-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0650" y="2176780"/>
            <a:ext cx="6548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 order to create customer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segmentation,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used Cluster Analysis.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Used Calinski criterion for optimum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number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of cluster and for the cluster segmentation used hierarchical clustering as well as K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Means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clustering.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" y="1295400"/>
            <a:ext cx="6289675" cy="363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49250" y="609600"/>
            <a:ext cx="5156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-5" dirty="0" smtClean="0">
                <a:cs typeface="Calibri" panose="020F0502020204030204"/>
              </a:rPr>
              <a:t>Plotting Clusters using Kmeans and Calinski Criterion</a:t>
            </a:r>
            <a:endParaRPr lang="en-IN" b="1" spc="-5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" y="543580"/>
            <a:ext cx="3288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pc="-5" dirty="0" smtClean="0">
                <a:cs typeface="Calibri" panose="020F0502020204030204"/>
              </a:rPr>
              <a:t>Cluster Visualization:</a:t>
            </a:r>
            <a:endParaRPr lang="en-IN" sz="2800" b="1" spc="-5" dirty="0">
              <a:cs typeface="Calibri" panose="020F0502020204030204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455" y="1270000"/>
            <a:ext cx="7387590" cy="40728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3"/>
          </p:nvPr>
        </p:nvSpPr>
        <p:spPr>
          <a:xfrm>
            <a:off x="237490" y="959485"/>
            <a:ext cx="6791325" cy="584200"/>
          </a:xfrm>
        </p:spPr>
        <p:txBody>
          <a:bodyPr wrap="square"/>
          <a:lstStyle/>
          <a:p>
            <a:r>
              <a:rPr lang="en-US" dirty="0"/>
              <a:t>Based on the </a:t>
            </a:r>
            <a:r>
              <a:rPr lang="en-US" dirty="0" err="1"/>
              <a:t>calinski</a:t>
            </a:r>
            <a:r>
              <a:rPr lang="en-US" dirty="0"/>
              <a:t> criterion, five clusters are created.</a:t>
            </a:r>
          </a:p>
          <a:p>
            <a:r>
              <a:rPr lang="en-US" dirty="0"/>
              <a:t>Attached Excel file contain the Cluster Analysis Result.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89890" y="2143125"/>
            <a:ext cx="3032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 of the Customers present in different Clusters </a:t>
            </a:r>
          </a:p>
          <a:p>
            <a:endParaRPr lang="en-US" dirty="0"/>
          </a:p>
          <a:p>
            <a:r>
              <a:rPr lang="en-US" dirty="0"/>
              <a:t>Cluster 1 = 2964</a:t>
            </a:r>
          </a:p>
          <a:p>
            <a:r>
              <a:rPr lang="en-US" dirty="0"/>
              <a:t>Cluster 2 = 1855</a:t>
            </a:r>
          </a:p>
          <a:p>
            <a:r>
              <a:rPr lang="en-US" dirty="0"/>
              <a:t>Cluster 3 = 3034</a:t>
            </a:r>
          </a:p>
          <a:p>
            <a:r>
              <a:rPr lang="en-US" dirty="0"/>
              <a:t>Cluster 4 = 1494</a:t>
            </a:r>
          </a:p>
          <a:p>
            <a:r>
              <a:rPr lang="en-US" dirty="0"/>
              <a:t>Cluster 5 = 1652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0" y="2562225"/>
            <a:ext cx="1714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16450" y="3886200"/>
            <a:ext cx="381000" cy="15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" y="10180"/>
            <a:ext cx="333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pc="-5" dirty="0" smtClean="0">
                <a:cs typeface="Calibri" panose="020F0502020204030204"/>
              </a:rPr>
              <a:t>Problem Statement 4</a:t>
            </a:r>
            <a:endParaRPr lang="en-IN" sz="2800" b="1" spc="-5" dirty="0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678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Since, the company also wants to start their operations in India, we need to do a Sentiment analysis(Positive or Negative) of company’s competitors such as: </a:t>
            </a:r>
          </a:p>
          <a:p>
            <a:pPr lvl="1" indent="-285750" algn="just"/>
            <a:endParaRPr lang="en-US" sz="20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Amazon India </a:t>
            </a:r>
          </a:p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Flipkart </a:t>
            </a:r>
          </a:p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Snapdeal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" y="10180"/>
            <a:ext cx="530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5" dirty="0" smtClean="0">
                <a:cs typeface="Calibri" panose="020F0502020204030204"/>
              </a:rPr>
              <a:t>Steps Performed for Sentiment Analysis:</a:t>
            </a:r>
            <a:endParaRPr lang="en-IN" sz="2400" b="1" spc="-5" dirty="0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6781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 Twitter developer account.</a:t>
            </a:r>
          </a:p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Fetch real time data.</a:t>
            </a:r>
          </a:p>
          <a:p>
            <a:pPr marL="628650" lvl="1" indent="-4572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Preprocessing : </a:t>
            </a:r>
          </a:p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	a. Removing Special Characters</a:t>
            </a:r>
          </a:p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	b. Convert all text to lower case.</a:t>
            </a:r>
          </a:p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	c. Replace blank space.</a:t>
            </a:r>
          </a:p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	d. Remove punctuation.</a:t>
            </a:r>
          </a:p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	e. Remove links, etc.</a:t>
            </a:r>
          </a:p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4. Create a Corpus.</a:t>
            </a:r>
          </a:p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5. Calculate sentiment score.</a:t>
            </a:r>
            <a:endParaRPr lang="en-US" sz="1400" dirty="0" smtClean="0"/>
          </a:p>
          <a:p>
            <a:pPr marL="628650" lvl="1" indent="-457200" algn="just"/>
            <a:endParaRPr lang="en-US" sz="1400" dirty="0" smtClean="0"/>
          </a:p>
          <a:p>
            <a:pPr marL="628650" lvl="1" indent="-457200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library("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syuzhet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628650" lvl="1" indent="-457200" algn="just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628650" lvl="1" indent="-457200" algn="just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mysentiment_amazon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get_nrc_sentiment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amazon_text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628650" lvl="1" indent="-457200" algn="just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Sentimentscores_amazon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colSums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mysentiment_amazon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[,]))</a:t>
            </a:r>
          </a:p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" y="10180"/>
            <a:ext cx="530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5" dirty="0" smtClean="0">
                <a:cs typeface="Calibri" panose="020F0502020204030204"/>
              </a:rPr>
              <a:t>Steps Performed for Sentiment Analysis:</a:t>
            </a:r>
            <a:endParaRPr lang="en-IN" sz="2400" b="1" spc="-5" dirty="0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457200" algn="just"/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6. Plot </a:t>
            </a:r>
            <a:r>
              <a:rPr lang="en-US" sz="2000" b="1" dirty="0" smtClean="0"/>
              <a:t>the sentiments scores.</a:t>
            </a: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" y="1066801"/>
            <a:ext cx="70866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50" y="-76200"/>
            <a:ext cx="3276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spc="-5" dirty="0">
                <a:latin typeface="Calibri" panose="020F0502020204030204"/>
                <a:cs typeface="Calibri" panose="020F0502020204030204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50" y="762000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Overview  of the project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 1 – Solution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 2 – Solution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 3 – Solution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 4 – Solution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b="1" spc="-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7359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" y="808155"/>
            <a:ext cx="7359650" cy="429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" y="1524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pc="-5" dirty="0" smtClean="0">
                <a:cs typeface="Calibri" panose="020F0502020204030204"/>
              </a:rPr>
              <a:t>Word Cloud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" y="1207650"/>
            <a:ext cx="3124200" cy="290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6850" y="1295400"/>
            <a:ext cx="3300853" cy="301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01650" y="8382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pc="-5" dirty="0" smtClean="0">
                <a:cs typeface="Calibri" panose="020F0502020204030204"/>
              </a:rPr>
              <a:t>Amazon Word Cloud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2828" y="849868"/>
            <a:ext cx="2078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-5" dirty="0" err="1" smtClean="0">
                <a:cs typeface="Calibri" panose="020F0502020204030204"/>
              </a:rPr>
              <a:t>Flipkart</a:t>
            </a:r>
            <a:r>
              <a:rPr lang="en-IN" b="1" spc="-5" dirty="0" smtClean="0">
                <a:cs typeface="Calibri" panose="020F0502020204030204"/>
              </a:rPr>
              <a:t> Word Cloud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143000"/>
            <a:ext cx="3943350" cy="32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559050" y="762000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-5" dirty="0" smtClean="0">
                <a:cs typeface="Calibri" panose="020F0502020204030204"/>
              </a:rPr>
              <a:t>Snapdeal Word Cloud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650" y="1600200"/>
            <a:ext cx="541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000" b="1" dirty="0" smtClean="0"/>
          </a:p>
          <a:p>
            <a:pPr algn="ctr"/>
            <a:r>
              <a:rPr lang="en-IN" sz="4000" b="1" dirty="0" smtClean="0"/>
              <a:t>Thank </a:t>
            </a:r>
            <a:r>
              <a:rPr lang="en-IN" sz="4000" b="1" dirty="0"/>
              <a:t>you!</a:t>
            </a:r>
          </a:p>
          <a:p>
            <a:pPr algn="ctr"/>
            <a:endParaRPr lang="en-IN" sz="4000" b="1" dirty="0"/>
          </a:p>
          <a:p>
            <a:pPr algn="ctr"/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50" y="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-5" dirty="0">
                <a:latin typeface="Calibri" panose="020F0502020204030204"/>
                <a:cs typeface="Calibri" panose="020F0502020204030204"/>
              </a:rPr>
              <a:t>Overview of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6781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An International E-Commerce company(Electronic goods) wants to use some of the most advanced machine learning techniques to analyze their customers with respect to their services and some important customer success matrix.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20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also have future expansion plans to India.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20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have some specific key insights to be found out from their existing customer database.</a:t>
            </a:r>
            <a:endParaRPr lang="en-IN" sz="20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05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6850" y="914400"/>
          <a:ext cx="7162800" cy="368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366999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18801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IN" sz="1200" b="1" baseline="0" dirty="0" smtClean="0"/>
                        <a:t>Id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 number of the customer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9265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I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Warehouse_block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The company has a big warehouse which is divided in various blocks such as A,B,C,D and so on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9654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IN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Mode_of_Shipment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company ships the products by different modes of transport such as ship, air and road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42929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I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Customer_care_calls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his variable indicates the number of calls made for enquiry of the shipment.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19201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I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Customer_rating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company has rated every customer on various parameters, 1 being the lowest (Worst), 5 being highest (Best) 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29071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I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Cost_of_the_Product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trade value in US Dollars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Prior_purchases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variable indicates the number of prior purchases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0650" y="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spc="-5" dirty="0" smtClean="0">
                <a:cs typeface="Calibri" panose="020F0502020204030204"/>
              </a:rPr>
              <a:t>Data Description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05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6850" y="914400"/>
          <a:ext cx="7162800" cy="304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366999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9770">
                <a:tc>
                  <a:txBody>
                    <a:bodyPr/>
                    <a:lstStyle/>
                    <a:p>
                      <a:pPr marL="0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Product_importance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company has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categorised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products in the range of high, medium and low based on various parameters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64521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alt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Male Or Female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Discount_offered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is the percentage of discount offered on that specific product</a:t>
                      </a:r>
                      <a:r>
                        <a:rPr lang="en-US" alt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442929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I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Weight_in_gms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is the weight in grams</a:t>
                      </a:r>
                    </a:p>
                  </a:txBody>
                  <a:tcPr/>
                </a:tc>
              </a:tr>
              <a:tr h="419201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 </a:t>
                      </a:r>
                      <a:r>
                        <a:rPr lang="en-I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Reached.on.Time_Y.N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is the Y variable, where 1 Indicates that the product has  NOT reached on time and 0 indicates it has reached on  time</a:t>
                      </a:r>
                      <a:r>
                        <a:rPr lang="en-US" alt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0650" y="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spc="-5" dirty="0" smtClean="0">
                <a:cs typeface="Calibri" panose="020F0502020204030204"/>
              </a:rPr>
              <a:t>Data Description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50" y="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-5" dirty="0" smtClean="0">
                <a:latin typeface="Calibri" panose="020F0502020204030204"/>
                <a:cs typeface="Calibri" panose="020F0502020204030204"/>
              </a:rPr>
              <a:t>Problem Statement 1</a:t>
            </a:r>
            <a:endParaRPr lang="en-IN" sz="2800" b="1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6781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As a Data Scientist, we need to build a model to predict if the shipments are or will reach on time or not. For this, we need to use various Logic/Probabilistic techniques with the most accurate model. The main models we need to build and compare the accuracy are: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n-US" sz="20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1" indent="-3429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Regression </a:t>
            </a:r>
          </a:p>
          <a:p>
            <a:pPr marL="514350" lvl="1" indent="-3429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Vector Machines </a:t>
            </a:r>
          </a:p>
          <a:p>
            <a:pPr marL="514350" lvl="1" indent="-342900" algn="just">
              <a:buAutoNum type="arabicPeriod"/>
            </a:pP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 </a:t>
            </a:r>
          </a:p>
          <a:p>
            <a:pPr marL="514350" lvl="1" indent="-342900" algn="just">
              <a:buAutoNum type="arabicPeriod"/>
            </a:pPr>
            <a:r>
              <a:rPr lang="en-US" sz="2000" b="1" spc="-5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or any other boosting technique.</a:t>
            </a:r>
          </a:p>
          <a:p>
            <a:pPr lvl="1" indent="-285750" algn="just"/>
            <a:endParaRPr lang="en-US" sz="20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50" y="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-5" dirty="0" smtClean="0">
                <a:latin typeface="Calibri" panose="020F0502020204030204"/>
                <a:cs typeface="Calibri" panose="020F0502020204030204"/>
              </a:rPr>
              <a:t>Machine Learning Algorithms</a:t>
            </a:r>
            <a:endParaRPr lang="en-IN" sz="2800" b="1" spc="-5" dirty="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050" y="1635367"/>
          <a:ext cx="6858000" cy="2708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2"/>
                <a:gridCol w="1447798"/>
                <a:gridCol w="1714500"/>
                <a:gridCol w="1714500"/>
              </a:tblGrid>
              <a:tr h="38735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677848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65.64 %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86.13 %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54.67%</a:t>
                      </a:r>
                      <a:endParaRPr lang="en-US" dirty="0"/>
                    </a:p>
                  </a:txBody>
                  <a:tcPr/>
                </a:tc>
              </a:tr>
              <a:tr h="425252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66.3   %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74.70 %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56.20 %</a:t>
                      </a:r>
                      <a:endParaRPr lang="en-US" dirty="0"/>
                    </a:p>
                  </a:txBody>
                  <a:tcPr/>
                </a:tc>
              </a:tr>
              <a:tr h="607991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65.61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74.22 %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55.49 %</a:t>
                      </a:r>
                      <a:endParaRPr lang="en-US" dirty="0"/>
                    </a:p>
                  </a:txBody>
                  <a:tcPr/>
                </a:tc>
              </a:tr>
              <a:tr h="5775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67.61 %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84.23 %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56.51 %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6850" y="609600"/>
            <a:ext cx="4880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5" dirty="0" smtClean="0">
                <a:cs typeface="Calibri" panose="020F0502020204030204"/>
              </a:rPr>
              <a:t>Comparative study For Test Data set:</a:t>
            </a:r>
            <a:r>
              <a:rPr lang="en-IN" b="1" spc="-5" dirty="0" smtClean="0">
                <a:cs typeface="Calibri" panose="020F0502020204030204"/>
              </a:rPr>
              <a:t> </a:t>
            </a:r>
            <a:endParaRPr lang="en-IN" b="1" spc="-5" dirty="0"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5050" y="1295400"/>
            <a:ext cx="19519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-5" dirty="0" smtClean="0">
                <a:cs typeface="Calibri" panose="020F0502020204030204"/>
              </a:rPr>
              <a:t>Logistic Regression</a:t>
            </a:r>
            <a:endParaRPr lang="en-IN" b="1" spc="-5" dirty="0">
              <a:cs typeface="Calibri" panose="020F0502020204030204"/>
            </a:endParaRPr>
          </a:p>
        </p:txBody>
      </p:sp>
      <p:pic>
        <p:nvPicPr>
          <p:cNvPr id="7170" name="Picture 2" descr="C:\Users\DELL\Desktop\DS\term 3 ganesh\term3_project\Lg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75" y="533400"/>
            <a:ext cx="3781425" cy="2339026"/>
          </a:xfrm>
          <a:prstGeom prst="rect">
            <a:avLst/>
          </a:prstGeom>
          <a:noFill/>
        </p:spPr>
      </p:pic>
      <p:pic>
        <p:nvPicPr>
          <p:cNvPr id="7171" name="Picture 3" descr="C:\Users\DELL\Desktop\DS\term 3 ganesh\term3_project\XGB_t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3450" y="2761268"/>
            <a:ext cx="4062412" cy="251283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946391" y="3745468"/>
            <a:ext cx="9829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-5" dirty="0" err="1" smtClean="0">
                <a:cs typeface="Calibri" panose="020F0502020204030204"/>
              </a:rPr>
              <a:t>XGBoost</a:t>
            </a:r>
            <a:endParaRPr lang="en-IN" b="1" spc="-5" dirty="0"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25" y="88007"/>
            <a:ext cx="7229799" cy="353695"/>
          </a:xfrm>
        </p:spPr>
        <p:txBody>
          <a:bodyPr/>
          <a:lstStyle/>
          <a:p>
            <a:r>
              <a:rPr lang="en-US"/>
              <a:t>Prediction for test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66370" y="664845"/>
            <a:ext cx="6993255" cy="2192908"/>
          </a:xfrm>
        </p:spPr>
        <p:txBody>
          <a:bodyPr wrap="square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 prediction for test data is done based on the best model.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gives better results as compared to other model.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XGBoost</a:t>
            </a:r>
            <a:r>
              <a:rPr lang="en-US" dirty="0"/>
              <a:t> model prediction is done for test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Attched</a:t>
            </a:r>
            <a:r>
              <a:rPr lang="en-US" dirty="0"/>
              <a:t> Excel file contain the Prediction Result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lnSpc>
                <a:spcPct val="150000"/>
              </a:lnSpc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2924175"/>
            <a:ext cx="14573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788</Words>
  <Application>WPS Presentation</Application>
  <PresentationFormat>Custom</PresentationFormat>
  <Paragraphs>148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Prediction for test data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DELL</cp:lastModifiedBy>
  <cp:revision>233</cp:revision>
  <dcterms:created xsi:type="dcterms:W3CDTF">2016-10-04T08:45:00Z</dcterms:created>
  <dcterms:modified xsi:type="dcterms:W3CDTF">2020-02-20T17:15:00Z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2016-09-14T00:00:00Z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2016-10-04T00:00:00Z</vt:filetime>
  </property>
  <property fmtid="{D5CDD505-2E9C-101B-9397-08002B2CF9AE}" pid="5" name="KSOProductBuildVer">
    <vt:lpwstr>1033-11.2.0.9070</vt:lpwstr>
  </property>
</Properties>
</file>