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57" r:id="rId3"/>
    <p:sldId id="358" r:id="rId4"/>
    <p:sldId id="400" r:id="rId5"/>
    <p:sldId id="401" r:id="rId6"/>
    <p:sldId id="390" r:id="rId7"/>
    <p:sldId id="402" r:id="rId8"/>
    <p:sldId id="403" r:id="rId9"/>
    <p:sldId id="404" r:id="rId10"/>
    <p:sldId id="392" r:id="rId11"/>
  </p:sldIdLst>
  <p:sldSz cx="7556500" cy="5334000"/>
  <p:notesSz cx="7556500" cy="533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77F70800-6CE4-43AF-815F-67C9B662CDAD}">
          <p14:sldIdLst>
            <p14:sldId id="256"/>
            <p14:sldId id="357"/>
            <p14:sldId id="358"/>
            <p14:sldId id="361"/>
            <p14:sldId id="390"/>
            <p14:sldId id="393"/>
            <p14:sldId id="396"/>
            <p14:sldId id="399"/>
            <p14:sldId id="397"/>
            <p14:sldId id="398"/>
            <p14:sldId id="39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FFCC"/>
    <a:srgbClr val="FFFFCC"/>
    <a:srgbClr val="D2FCD2"/>
    <a:srgbClr val="99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809" autoAdjust="0"/>
    <p:restoredTop sz="90221" autoAdjust="0"/>
  </p:normalViewPr>
  <p:slideViewPr>
    <p:cSldViewPr>
      <p:cViewPr varScale="1">
        <p:scale>
          <a:sx n="94" d="100"/>
          <a:sy n="94" d="100"/>
        </p:scale>
        <p:origin x="-115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2667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2667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38CAC-4E51-47ED-A7FF-1FC21968A87D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666750"/>
            <a:ext cx="2549525" cy="1800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2566988"/>
            <a:ext cx="6045200" cy="21002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067300"/>
            <a:ext cx="3275013" cy="2667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5067300"/>
            <a:ext cx="3275013" cy="2667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5C826-8AF9-4BB0-B2A5-2FF050BD1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9013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6525" y="88007"/>
            <a:ext cx="7229799" cy="378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2987040"/>
            <a:ext cx="5293995" cy="133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1226820"/>
            <a:ext cx="3289839" cy="3520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1226820"/>
            <a:ext cx="3289839" cy="3520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73672"/>
            <a:ext cx="7561580" cy="59690"/>
          </a:xfrm>
          <a:custGeom>
            <a:avLst/>
            <a:gdLst/>
            <a:ahLst/>
            <a:cxnLst/>
            <a:rect l="l" t="t" r="r" b="b"/>
            <a:pathLst>
              <a:path w="7561580" h="59690">
                <a:moveTo>
                  <a:pt x="0" y="59209"/>
                </a:moveTo>
                <a:lnTo>
                  <a:pt x="7561325" y="59209"/>
                </a:lnTo>
                <a:lnTo>
                  <a:pt x="7561325" y="0"/>
                </a:lnTo>
                <a:lnTo>
                  <a:pt x="0" y="0"/>
                </a:lnTo>
                <a:lnTo>
                  <a:pt x="0" y="5920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607954" y="9"/>
            <a:ext cx="1952609" cy="449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059" y="116582"/>
            <a:ext cx="7440731" cy="378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1874" y="866009"/>
            <a:ext cx="7068820" cy="2404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4960620"/>
            <a:ext cx="2420112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4960620"/>
            <a:ext cx="1739455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4960620"/>
            <a:ext cx="1739455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shubham5981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24" y="1371600"/>
            <a:ext cx="660730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9480">
              <a:lnSpc>
                <a:spcPct val="100000"/>
              </a:lnSpc>
            </a:pPr>
            <a:r>
              <a:rPr lang="en-IN" sz="3400" spc="-5" dirty="0">
                <a:latin typeface="Calibri"/>
                <a:cs typeface="Calibri"/>
              </a:rPr>
              <a:t>Term 2 Project – Tableau</a:t>
            </a:r>
            <a:endParaRPr sz="3400"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9220" y="2062908"/>
            <a:ext cx="5796915" cy="1270"/>
          </a:xfrm>
          <a:custGeom>
            <a:avLst/>
            <a:gdLst/>
            <a:ahLst/>
            <a:cxnLst/>
            <a:rect l="l" t="t" r="r" b="b"/>
            <a:pathLst>
              <a:path w="5796915" h="1269">
                <a:moveTo>
                  <a:pt x="0" y="0"/>
                </a:moveTo>
                <a:lnTo>
                  <a:pt x="5796905" y="1142"/>
                </a:lnTo>
              </a:path>
            </a:pathLst>
          </a:custGeom>
          <a:ln w="761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6219" y="134888"/>
            <a:ext cx="1699832" cy="634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FF10FF4-1CD7-4C6F-8320-B13C4EF876B9}"/>
              </a:ext>
            </a:extLst>
          </p:cNvPr>
          <p:cNvSpPr txBox="1"/>
          <p:nvPr/>
        </p:nvSpPr>
        <p:spPr>
          <a:xfrm>
            <a:off x="1568450" y="2057400"/>
            <a:ext cx="4800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spc="-5" dirty="0">
                <a:latin typeface="Calibri"/>
                <a:cs typeface="Calibri"/>
              </a:rPr>
              <a:t>Global Trade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D3EFCE9-2241-4DC7-8630-679F9581DFAC}"/>
              </a:ext>
            </a:extLst>
          </p:cNvPr>
          <p:cNvSpPr txBox="1"/>
          <p:nvPr/>
        </p:nvSpPr>
        <p:spPr>
          <a:xfrm>
            <a:off x="4959350" y="33528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By:</a:t>
            </a:r>
          </a:p>
          <a:p>
            <a:r>
              <a:rPr lang="en-IN" b="1" dirty="0" err="1" smtClean="0"/>
              <a:t>Shubham</a:t>
            </a:r>
            <a:r>
              <a:rPr lang="en-IN" b="1" dirty="0" smtClean="0"/>
              <a:t> Rajesh</a:t>
            </a:r>
            <a:endParaRPr lang="en-IN" b="1" dirty="0"/>
          </a:p>
          <a:p>
            <a:r>
              <a:rPr lang="en-IN" b="1" dirty="0" smtClean="0"/>
              <a:t>2</a:t>
            </a:r>
            <a:r>
              <a:rPr lang="en-IN" b="1" baseline="30000" dirty="0" smtClean="0"/>
              <a:t>nd</a:t>
            </a:r>
            <a:r>
              <a:rPr lang="en-IN" b="1" dirty="0" smtClean="0"/>
              <a:t>  October , 2019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DCE8A09-8505-4C16-8C09-49536F88A512}"/>
              </a:ext>
            </a:extLst>
          </p:cNvPr>
          <p:cNvSpPr txBox="1"/>
          <p:nvPr/>
        </p:nvSpPr>
        <p:spPr>
          <a:xfrm>
            <a:off x="882650" y="1600200"/>
            <a:ext cx="541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4000" b="1" dirty="0" smtClean="0"/>
          </a:p>
          <a:p>
            <a:pPr algn="ctr"/>
            <a:r>
              <a:rPr lang="en-IN" sz="4000" b="1" dirty="0" smtClean="0"/>
              <a:t>Thank </a:t>
            </a:r>
            <a:r>
              <a:rPr lang="en-IN" sz="4000" b="1" dirty="0"/>
              <a:t>you!</a:t>
            </a:r>
          </a:p>
          <a:p>
            <a:pPr algn="ctr"/>
            <a:endParaRPr lang="en-IN" sz="4000" b="1" dirty="0"/>
          </a:p>
          <a:p>
            <a:pPr algn="ctr"/>
            <a:endParaRPr lang="en-IN" sz="4000" b="1" dirty="0"/>
          </a:p>
        </p:txBody>
      </p:sp>
    </p:spTree>
    <p:extLst>
      <p:ext uri="{BB962C8B-B14F-4D97-AF65-F5344CB8AC3E}">
        <p14:creationId xmlns="" xmlns:p14="http://schemas.microsoft.com/office/powerpoint/2010/main" val="320048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CFF0D77-400E-4B19-BD0A-4A497CE7DD1E}"/>
              </a:ext>
            </a:extLst>
          </p:cNvPr>
          <p:cNvSpPr txBox="1"/>
          <p:nvPr/>
        </p:nvSpPr>
        <p:spPr>
          <a:xfrm>
            <a:off x="196850" y="-76200"/>
            <a:ext cx="3276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b="1" spc="-5" dirty="0">
                <a:latin typeface="Calibri"/>
                <a:cs typeface="Calibri"/>
              </a:rPr>
              <a:t>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98822D9-8A28-48A2-8A09-09B541141839}"/>
              </a:ext>
            </a:extLst>
          </p:cNvPr>
          <p:cNvSpPr txBox="1"/>
          <p:nvPr/>
        </p:nvSpPr>
        <p:spPr>
          <a:xfrm>
            <a:off x="196850" y="7620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285750">
              <a:buFont typeface="Arial" panose="020B0604020202020204" pitchFamily="34" charset="0"/>
              <a:buChar char="•"/>
            </a:pPr>
            <a:r>
              <a:rPr lang="en-IN" b="1" spc="-5" dirty="0">
                <a:latin typeface="Calibri" panose="020F0502020204030204" pitchFamily="34" charset="0"/>
                <a:cs typeface="Calibri" panose="020F0502020204030204" pitchFamily="34" charset="0"/>
              </a:rPr>
              <a:t>Overview  of the project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IN" b="1" spc="-5" dirty="0">
                <a:latin typeface="Calibri" panose="020F0502020204030204" pitchFamily="34" charset="0"/>
                <a:cs typeface="Calibri" panose="020F0502020204030204" pitchFamily="34" charset="0"/>
              </a:rPr>
              <a:t>Data Description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IN" b="1" spc="-5" dirty="0">
                <a:latin typeface="Calibri" panose="020F0502020204030204" pitchFamily="34" charset="0"/>
                <a:cs typeface="Calibri" panose="020F0502020204030204" pitchFamily="34" charset="0"/>
              </a:rPr>
              <a:t>Data Preparation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IN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Work </a:t>
            </a:r>
            <a:r>
              <a:rPr lang="en-IN" b="1" spc="-5" dirty="0">
                <a:latin typeface="Calibri" panose="020F0502020204030204" pitchFamily="34" charset="0"/>
                <a:cs typeface="Calibri" panose="020F0502020204030204" pitchFamily="34" charset="0"/>
              </a:rPr>
              <a:t>in Tableau Public: Challenges and Steps taken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IN" b="1" spc="-5" dirty="0"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pPr lvl="1" indent="-285750"/>
            <a:r>
              <a:rPr lang="en-IN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spc="-5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b="1" spc="-5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994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F5C9D32-D45B-44E4-B3CD-348CAC7B9E78}"/>
              </a:ext>
            </a:extLst>
          </p:cNvPr>
          <p:cNvSpPr txBox="1"/>
          <p:nvPr/>
        </p:nvSpPr>
        <p:spPr>
          <a:xfrm>
            <a:off x="120650" y="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spc="-5" dirty="0">
                <a:latin typeface="Calibri"/>
                <a:cs typeface="Calibri"/>
              </a:rPr>
              <a:t>Overview of 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BD41C66-41B0-44CE-9FA2-3D758111120E}"/>
              </a:ext>
            </a:extLst>
          </p:cNvPr>
          <p:cNvSpPr txBox="1"/>
          <p:nvPr/>
        </p:nvSpPr>
        <p:spPr>
          <a:xfrm>
            <a:off x="0" y="685800"/>
            <a:ext cx="6781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285750">
              <a:buFont typeface="Arial" panose="020B0604020202020204" pitchFamily="34" charset="0"/>
              <a:buChar char="•"/>
            </a:pPr>
            <a:r>
              <a:rPr lang="en-IN" b="1" spc="-5" dirty="0">
                <a:latin typeface="Calibri" panose="020F0502020204030204" pitchFamily="34" charset="0"/>
                <a:cs typeface="Calibri" panose="020F0502020204030204" pitchFamily="34" charset="0"/>
              </a:rPr>
              <a:t>The objective of the project was to create innovative and interactive Tableau dashboards that focus on potential commodities, countries, year, trade amount and quantity.</a:t>
            </a: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An Indian manufacturing company wants to launch a new business unit, focusing on global trade and logistics, majorly in the countries such as USA, Canada and Australia.</a:t>
            </a:r>
          </a:p>
          <a:p>
            <a:pPr marL="171450" lvl="1"/>
            <a:endParaRPr lang="en-IN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IN" b="1" spc="-5" dirty="0">
                <a:latin typeface="Calibri" panose="020F0502020204030204" pitchFamily="34" charset="0"/>
                <a:cs typeface="Calibri" panose="020F0502020204030204" pitchFamily="34" charset="0"/>
              </a:rPr>
              <a:t>The dataset provided by the client contained 59090 observations of 10 variables.</a:t>
            </a: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IN" b="1" spc="-5" dirty="0">
                <a:latin typeface="Calibri" panose="020F0502020204030204" pitchFamily="34" charset="0"/>
                <a:cs typeface="Calibri" panose="020F0502020204030204" pitchFamily="34" charset="0"/>
              </a:rPr>
              <a:t>Tableau dashboards were created from the cleaned </a:t>
            </a:r>
            <a:r>
              <a:rPr lang="en-IN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dataset.</a:t>
            </a:r>
          </a:p>
          <a:p>
            <a:pPr lvl="1" indent="-285750"/>
            <a:endParaRPr lang="en-IN" b="1" spc="-5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IN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Insights were interpreted from the tableau dashboard for further managerial actions and strategies.</a:t>
            </a: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403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050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6850" y="1066800"/>
          <a:ext cx="7162800" cy="371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3581400"/>
              </a:tblGrid>
              <a:tr h="561975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IN" sz="1200" b="1" dirty="0" smtClean="0"/>
                        <a:t>1.</a:t>
                      </a:r>
                      <a:r>
                        <a:rPr lang="en-IN" sz="1200" b="1" baseline="0" dirty="0" smtClean="0"/>
                        <a:t> </a:t>
                      </a:r>
                      <a:r>
                        <a:rPr lang="en-IN" sz="1200" b="1" dirty="0" smtClean="0"/>
                        <a:t>Country </a:t>
                      </a:r>
                      <a:r>
                        <a:rPr lang="en-IN" sz="1200" b="1" dirty="0"/>
                        <a:t>or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There were three countries – Australia, Canada, and the </a:t>
                      </a:r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USA.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Year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Year variable ranged from 1988 to </a:t>
                      </a:r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2016.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Commodity </a:t>
                      </a:r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commodity code was unique for each commodity. 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/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Example</a:t>
                      </a:r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 10111 for  Horses, live pure bred </a:t>
                      </a:r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Commodity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commodity variable contained various trade commodities that belonged to each of the 12 categories</a:t>
                      </a:r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/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Example : Horses, sheep, fish etc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Flow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This indicates flow of trade. They are Export, Import, Re-Import, and Re-Export.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20650" y="0"/>
            <a:ext cx="37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spc="-5" dirty="0" smtClean="0">
                <a:cs typeface="Calibri"/>
              </a:rPr>
              <a:t>Data Description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6850" y="914400"/>
          <a:ext cx="716280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3581400"/>
              </a:tblGrid>
              <a:tr h="647700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Trade </a:t>
                      </a:r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trade value in US Dollars</a:t>
                      </a:r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 Weight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total weight of the traded commodity in </a:t>
                      </a:r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Kilograms.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 Quantity </a:t>
                      </a:r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Quantity name of the traded commodity</a:t>
                      </a:r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 Quantity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total quantity of the traded commodity</a:t>
                      </a:r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 Category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There were 12 </a:t>
                      </a:r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unique </a:t>
                      </a:r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categories in the data</a:t>
                      </a:r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/>
                      <a:r>
                        <a:rPr lang="en-IN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Example :</a:t>
                      </a:r>
                      <a:r>
                        <a:rPr lang="en-IN" sz="120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Live animals, Cereals , coffee tea  etc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F5C9D32-D45B-44E4-B3CD-348CAC7B9E78}"/>
              </a:ext>
            </a:extLst>
          </p:cNvPr>
          <p:cNvSpPr txBox="1"/>
          <p:nvPr/>
        </p:nvSpPr>
        <p:spPr>
          <a:xfrm>
            <a:off x="120650" y="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spc="-5" dirty="0">
                <a:latin typeface="Calibri"/>
                <a:cs typeface="Calibri"/>
              </a:rPr>
              <a:t>Data Preparation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BD41C66-41B0-44CE-9FA2-3D758111120E}"/>
              </a:ext>
            </a:extLst>
          </p:cNvPr>
          <p:cNvSpPr txBox="1"/>
          <p:nvPr/>
        </p:nvSpPr>
        <p:spPr>
          <a:xfrm>
            <a:off x="0" y="685800"/>
            <a:ext cx="6781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285750">
              <a:buFont typeface="Arial" panose="020B0604020202020204" pitchFamily="34" charset="0"/>
              <a:buChar char="•"/>
            </a:pPr>
            <a:r>
              <a:rPr lang="en-IN" sz="1400" b="1" spc="-5" dirty="0">
                <a:latin typeface="Calibri" panose="020F0502020204030204" pitchFamily="34" charset="0"/>
                <a:cs typeface="Calibri" panose="020F0502020204030204" pitchFamily="34" charset="0"/>
              </a:rPr>
              <a:t>The data was cleaned using the R programming language. </a:t>
            </a:r>
            <a:endParaRPr lang="en-IN" sz="1400" b="1" spc="-5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400" b="1" spc="-5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IN" sz="14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Imported Data into R studio.</a:t>
            </a: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400" b="1" spc="-5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400" b="1" spc="-5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/>
            <a:endParaRPr lang="en-IN" sz="1400" b="1" spc="-5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/>
            <a:endParaRPr lang="en-IN" sz="1400" b="1" spc="-5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IN" sz="14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 exploring </a:t>
            </a:r>
            <a:r>
              <a:rPr lang="en-IN" sz="1400" b="1" spc="-5" dirty="0">
                <a:latin typeface="Calibri" panose="020F0502020204030204" pitchFamily="34" charset="0"/>
                <a:cs typeface="Calibri" panose="020F0502020204030204" pitchFamily="34" charset="0"/>
              </a:rPr>
              <a:t>the dataset, it was found that </a:t>
            </a:r>
            <a:r>
              <a:rPr lang="en-IN" sz="14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were some missing values.</a:t>
            </a: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400" b="1" spc="-5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IN" sz="14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As the NA values were negligible and treating them would cause error in data so I decided to eliminate them.</a:t>
            </a: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400" b="1" spc="-5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400" b="1" spc="-5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4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4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IN" sz="14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Exported Cleaned Data from R Studio for Visualization in Tableau. </a:t>
            </a:r>
            <a:endParaRPr lang="en-IN" sz="14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4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4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4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4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4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4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4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4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4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1"/>
            <a:endParaRPr lang="en-IN" sz="14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1"/>
            <a:endParaRPr lang="en-IN" sz="14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6625" y="3124200"/>
            <a:ext cx="31718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4250" y="1409700"/>
            <a:ext cx="32480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5025" y="4362450"/>
            <a:ext cx="59912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5806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F5C9D32-D45B-44E4-B3CD-348CAC7B9E78}"/>
              </a:ext>
            </a:extLst>
          </p:cNvPr>
          <p:cNvSpPr txBox="1"/>
          <p:nvPr/>
        </p:nvSpPr>
        <p:spPr>
          <a:xfrm>
            <a:off x="120650" y="1018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spc="-5" dirty="0">
                <a:latin typeface="Calibri"/>
                <a:cs typeface="Calibri"/>
              </a:rPr>
              <a:t>Insights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050" y="762000"/>
            <a:ext cx="7010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dk1"/>
                </a:solidFill>
              </a:rPr>
              <a:t>From 1988 to 2016, the Canada has been the largest exporter, importer, and re-exporter of commodities.</a:t>
            </a:r>
          </a:p>
          <a:p>
            <a:pPr marL="285750" indent="-285750"/>
            <a:r>
              <a:rPr lang="en-IN" b="1" dirty="0" smtClean="0">
                <a:solidFill>
                  <a:schemeClr val="dk1"/>
                </a:solidFill>
              </a:rPr>
              <a:t> </a:t>
            </a:r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dk1"/>
                </a:solidFill>
              </a:rPr>
              <a:t>The USA has never re-imported commodities throughout these years.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 smtClean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Canada began re-exporting commodities  from the year 2000.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 smtClean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Australia hasn't re-exported commodities since the year 2000.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 marL="285750" indent="-285750"/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In the year 2016, Canada was the largest re-exporter of commodities.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Canada dominates the re-import trade business.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050" y="914400"/>
            <a:ext cx="7086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Top Products were identified for each country.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Trade Balance was calculated and analyzed. It was observed that all the countries had positive Trade balance from 1988 to 2016. Australia was leading in Trade Surplus.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Top Commodities were identified based on their quantity traded via export, import, re-export, and re-import.</a:t>
            </a:r>
          </a:p>
          <a:p>
            <a:pPr marL="285750" indent="-285750"/>
            <a:endParaRPr lang="en-I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9125" y="1928336"/>
            <a:ext cx="377825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b="1" dirty="0" smtClean="0"/>
              <a:t>Visit my Tableau Public profile to view this project:</a:t>
            </a:r>
          </a:p>
          <a:p>
            <a:pPr algn="ctr"/>
            <a:r>
              <a:rPr lang="en-IN" b="1" dirty="0" smtClean="0">
                <a:hlinkClick r:id="rId2"/>
              </a:rPr>
              <a:t>https://public.tableau.com/profile/shubham5981#!/</a:t>
            </a:r>
            <a:endParaRPr lang="en-IN" b="1" dirty="0" smtClean="0"/>
          </a:p>
          <a:p>
            <a:pPr algn="ctr"/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2765</TotalTime>
  <Words>515</Words>
  <Application>Microsoft Office PowerPoint</Application>
  <PresentationFormat>Custom</PresentationFormat>
  <Paragraphs>99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Family</dc:creator>
  <cp:lastModifiedBy>DELL</cp:lastModifiedBy>
  <cp:revision>206</cp:revision>
  <dcterms:created xsi:type="dcterms:W3CDTF">2016-10-04T08:45:08Z</dcterms:created>
  <dcterms:modified xsi:type="dcterms:W3CDTF">2019-10-01T19:58:12Z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2016-09-14T00:00:00Z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2016-10-04T00:00:00Z</vt:filetime>
  </property>
</Properties>
</file>