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41">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48"/>
      </p:cViewPr>
      <p:guideLst>
        <p:guide orient="horz" pos="2341"/>
        <p:guide pos="3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hubhamrajj/Railway-Reservation-System-Server.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hyperlink" Target="https://github.com/abhishek3110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586975583"/>
              </p:ext>
            </p:extLst>
          </p:nvPr>
        </p:nvGraphicFramePr>
        <p:xfrm>
          <a:off x="9296400" y="1477645"/>
          <a:ext cx="2800985" cy="4663500"/>
        </p:xfrm>
        <a:graphic>
          <a:graphicData uri="http://schemas.openxmlformats.org/drawingml/2006/table">
            <a:tbl>
              <a:tblPr firstRow="1" bandRow="1">
                <a:noFill/>
                <a:tableStyleId>{F3958360-5B90-4246-8843-5B4384386CDC}</a:tableStyleId>
              </a:tblPr>
              <a:tblGrid>
                <a:gridCol w="1315085">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1264920">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dirty="0"/>
                        <a:t>Basics, OOPS, Exception Handling ,Arrays ,Collection and Generics,</a:t>
                      </a:r>
                    </a:p>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dirty="0"/>
                        <a:t>Delegates and Events, File Io and Serialization.</a:t>
                      </a:r>
                    </a:p>
                  </a:txBody>
                  <a:tcPr marL="91450" marR="91450" marT="45725" marB="45725"/>
                </a:tc>
                <a:extLst>
                  <a:ext uri="{0D108BD9-81ED-4DB2-BD59-A6C34878D82A}">
                    <a16:rowId xmlns:a16="http://schemas.microsoft.com/office/drawing/2014/main" val="10000"/>
                  </a:ext>
                </a:extLst>
              </a:tr>
              <a:tr h="76200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76200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JAVA</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u="none" strike="noStrike" cap="none" dirty="0"/>
                        <a:t>Basics, OOPS, Exception Handling, Arrays </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2"/>
                  </a:ext>
                </a:extLst>
              </a:tr>
              <a:tr h="259080">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p>
                  </a:txBody>
                  <a:tcPr marL="91450" marR="91450" marT="45725" marB="45725"/>
                </a:tc>
                <a:extLst>
                  <a:ext uri="{0D108BD9-81ED-4DB2-BD59-A6C34878D82A}">
                    <a16:rowId xmlns:a16="http://schemas.microsoft.com/office/drawing/2014/main" val="10003"/>
                  </a:ext>
                </a:extLst>
              </a:tr>
              <a:tr h="42672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dirty="0">
                          <a:solidFill>
                            <a:schemeClr val="dk1"/>
                          </a:solidFill>
                        </a:rPr>
                        <a:t>GIT, POSTMAN</a:t>
                      </a:r>
                      <a:r>
                        <a:rPr lang="en-IN" altLang="en-US" sz="1100" dirty="0">
                          <a:solidFill>
                            <a:schemeClr val="dk1"/>
                          </a:solidFill>
                        </a:rPr>
                        <a:t>, Swagger</a:t>
                      </a:r>
                    </a:p>
                  </a:txBody>
                  <a:tcPr marL="91450" marR="91450" marT="45725" marB="45725"/>
                </a:tc>
                <a:extLst>
                  <a:ext uri="{0D108BD9-81ED-4DB2-BD59-A6C34878D82A}">
                    <a16:rowId xmlns:a16="http://schemas.microsoft.com/office/drawing/2014/main" val="10004"/>
                  </a:ext>
                </a:extLst>
              </a:tr>
              <a:tr h="42672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HTML5 ,CSS &amp; Angular</a:t>
                      </a:r>
                    </a:p>
                  </a:txBody>
                  <a:tcPr marL="91450" marR="91450" marT="45725" marB="45725"/>
                </a:tc>
                <a:extLst>
                  <a:ext uri="{0D108BD9-81ED-4DB2-BD59-A6C34878D82A}">
                    <a16:rowId xmlns:a16="http://schemas.microsoft.com/office/drawing/2014/main" val="10005"/>
                  </a:ext>
                </a:extLst>
              </a:tr>
              <a:tr h="59436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Communication Skills, Team Management</a:t>
                      </a:r>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898186" y="2895791"/>
            <a:ext cx="4008437" cy="388045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dirty="0">
                <a:latin typeface="Times New Roman" panose="02020603050405020304"/>
                <a:ea typeface="Times New Roman" panose="02020603050405020304"/>
                <a:cs typeface="Times New Roman" panose="02020603050405020304"/>
                <a:sym typeface="Times New Roman" panose="02020603050405020304"/>
              </a:rPr>
              <a:t>Completed case study on </a:t>
            </a:r>
            <a:r>
              <a:rPr lang="en-IN" altLang="en-US" sz="1200" b="1" dirty="0">
                <a:latin typeface="Times New Roman" panose="02020603050405020304"/>
                <a:ea typeface="Times New Roman" panose="02020603050405020304"/>
                <a:cs typeface="Times New Roman" panose="02020603050405020304"/>
                <a:sym typeface="Times New Roman" panose="02020603050405020304"/>
              </a:rPr>
              <a:t>Railway Reservation</a:t>
            </a:r>
            <a:r>
              <a:rPr lang="en-US" sz="1200" b="1" dirty="0">
                <a:latin typeface="Times New Roman" panose="02020603050405020304"/>
                <a:ea typeface="Times New Roman" panose="02020603050405020304"/>
                <a:cs typeface="Times New Roman" panose="02020603050405020304"/>
                <a:sym typeface="Times New Roman" panose="02020603050405020304"/>
              </a:rPr>
              <a:t> </a:t>
            </a:r>
            <a:r>
              <a:rPr lang="en-US" sz="1200" dirty="0">
                <a:latin typeface="Times New Roman" panose="02020603050405020304"/>
                <a:ea typeface="Times New Roman" panose="02020603050405020304"/>
                <a:cs typeface="Times New Roman" panose="02020603050405020304"/>
                <a:sym typeface="Times New Roman" panose="02020603050405020304"/>
              </a:rPr>
              <a:t>which </a:t>
            </a:r>
            <a:r>
              <a:rPr lang="en-US" sz="1200"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is a Web-based System.</a:t>
            </a:r>
            <a:r>
              <a:rPr lang="en-IN" altLang="en-US" sz="1200"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 The traditional way of booking a ticket is very time-consuming and cancellation is also a long process. The existing system has Latency while we search for train details. The existing system also gets crashed many times while booking a ticket. So, we will design a system which will enable the booking in any class, and a maximum of six berths/seats at a time, for a journey between any two stations served by a train.</a:t>
            </a:r>
          </a:p>
          <a:p>
            <a:pPr marL="0" lvl="0" indent="0" algn="l" rtl="0">
              <a:lnSpc>
                <a:spcPct val="100000"/>
              </a:lnSpc>
              <a:spcBef>
                <a:spcPts val="1000"/>
              </a:spcBef>
              <a:spcAft>
                <a:spcPts val="0"/>
              </a:spcAft>
              <a:buClr>
                <a:srgbClr val="242424"/>
              </a:buClr>
              <a:buSzPts val="1200"/>
              <a:buNone/>
            </a:pPr>
            <a:r>
              <a:rPr lang="en-US" sz="1200"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Technologies used:</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ANGULAR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ASP.NET CORE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Microsoft SQL Server</a:t>
            </a:r>
          </a:p>
          <a:p>
            <a:pPr marL="0" lvl="0" indent="228600" algn="just" rtl="0">
              <a:lnSpc>
                <a:spcPct val="100000"/>
              </a:lnSpc>
              <a:spcBef>
                <a:spcPts val="1000"/>
              </a:spcBef>
              <a:spcAft>
                <a:spcPts val="0"/>
              </a:spcAft>
              <a:buClr>
                <a:schemeClr val="dk1"/>
              </a:buClr>
              <a:buSzPts val="1000"/>
              <a:buNone/>
            </a:pPr>
            <a:endPar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0" lvl="0" indent="228600" algn="just" rtl="0">
              <a:lnSpc>
                <a:spcPct val="100000"/>
              </a:lnSpc>
              <a:spcBef>
                <a:spcPts val="1000"/>
              </a:spcBef>
              <a:spcAft>
                <a:spcPts val="0"/>
              </a:spcAft>
              <a:buClr>
                <a:schemeClr val="dk1"/>
              </a:buClr>
              <a:buSzPts val="1000"/>
              <a:buNone/>
            </a:pPr>
            <a:r>
              <a:rPr lang="en-US" dirty="0">
                <a:latin typeface="Verdana" panose="020B0604030504040204"/>
                <a:ea typeface="Verdana" panose="020B0604030504040204"/>
                <a:cs typeface="Verdana" panose="020B0604030504040204"/>
                <a:sym typeface="Verdana" panose="020B0604030504040204"/>
              </a:rPr>
              <a:t> </a:t>
            </a:r>
            <a:r>
              <a:rPr lang="en-US" dirty="0">
                <a:latin typeface="Verdana" panose="020B0604030504040204"/>
                <a:ea typeface="Verdana" panose="020B0604030504040204"/>
                <a:cs typeface="Verdana" panose="020B0604030504040204"/>
                <a:sym typeface="Verdana" panose="020B0604030504040204"/>
                <a:hlinkClick r:id="rId3" action="ppaction://hlinkfile"/>
              </a:rPr>
              <a:t>Link</a:t>
            </a: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b="1" dirty="0"/>
              <a:t> </a:t>
            </a: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dirty="0"/>
              <a:t>https://github.com/sdsameer07</a:t>
            </a:r>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lang="en-US" dirty="0"/>
          </a:p>
        </p:txBody>
      </p:sp>
      <p:sp>
        <p:nvSpPr>
          <p:cNvPr id="218" name="Google Shape;218;p1"/>
          <p:cNvSpPr txBox="1">
            <a:spLocks noGrp="1"/>
          </p:cNvSpPr>
          <p:nvPr>
            <p:ph type="body" idx="3"/>
          </p:nvPr>
        </p:nvSpPr>
        <p:spPr>
          <a:xfrm>
            <a:off x="2468563" y="827088"/>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dirty="0"/>
              <a:t>Analyst/Software Engineer</a:t>
            </a: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altLang="en-US" dirty="0"/>
              <a:t>shubham.raj@capgemini.com</a:t>
            </a:r>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a:t>
            </a:r>
            <a:r>
              <a:rPr lang="en-IN" altLang="en-US"/>
              <a:t>8521209760</a:t>
            </a:r>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Understanding of </a:t>
            </a:r>
            <a:r>
              <a:rPr lang="en-US" b="1" dirty="0"/>
              <a:t>RDBMS</a:t>
            </a:r>
            <a:r>
              <a:rPr lang="en-US" dirty="0"/>
              <a:t> concepts using </a:t>
            </a:r>
            <a:r>
              <a:rPr lang="en-US"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Hands on experience in developing applications using </a:t>
            </a:r>
            <a:r>
              <a:rPr lang="en-US" b="1" dirty="0"/>
              <a:t>.NET Framework</a:t>
            </a:r>
            <a:r>
              <a:rPr lang="en-US" dirty="0"/>
              <a:t>, </a:t>
            </a:r>
            <a:r>
              <a:rPr lang="en-US" b="1" dirty="0"/>
              <a:t>ADO.NET Core</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b="1" dirty="0"/>
              <a:t>Good understanding concepts of Data structure (Linked List ,BST ,stack ,queue)</a:t>
            </a:r>
            <a:endParaRPr b="1" dirty="0"/>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Understanding of </a:t>
            </a:r>
            <a:r>
              <a:rPr lang="en-US" b="1" dirty="0"/>
              <a:t>HTML5</a:t>
            </a:r>
            <a:r>
              <a:rPr lang="en-US" dirty="0"/>
              <a:t>, </a:t>
            </a:r>
            <a:r>
              <a:rPr lang="en-US" b="1" dirty="0"/>
              <a:t>CSS </a:t>
            </a:r>
            <a:r>
              <a:rPr lang="en-US" dirty="0"/>
              <a:t>and</a:t>
            </a:r>
            <a:r>
              <a:rPr lang="en-US" b="1" dirty="0"/>
              <a:t> Angular CLI.</a:t>
            </a:r>
          </a:p>
          <a:p>
            <a:pPr marL="171450" lvl="0" indent="-107950" algn="l" rtl="0">
              <a:lnSpc>
                <a:spcPct val="114000"/>
              </a:lnSpc>
              <a:spcBef>
                <a:spcPts val="1000"/>
              </a:spcBef>
              <a:spcAft>
                <a:spcPts val="0"/>
              </a:spcAft>
              <a:buClr>
                <a:schemeClr val="dk1"/>
              </a:buClr>
              <a:buSzPts val="1000"/>
              <a:buFont typeface="Arial" panose="020B0604020202020204"/>
              <a:buNone/>
            </a:pPr>
            <a:endParaRPr lang="en-US" b="1" dirty="0"/>
          </a:p>
          <a:p>
            <a:pPr marL="171450" lvl="0" indent="-107950" algn="l" rtl="0">
              <a:lnSpc>
                <a:spcPct val="114000"/>
              </a:lnSpc>
              <a:spcBef>
                <a:spcPts val="1000"/>
              </a:spcBef>
              <a:spcAft>
                <a:spcPts val="0"/>
              </a:spcAft>
              <a:buClr>
                <a:schemeClr val="dk1"/>
              </a:buClr>
              <a:buSzPts val="1000"/>
              <a:buFont typeface="Arial" panose="020B0604020202020204"/>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p:txBody>
      </p:sp>
      <p:sp>
        <p:nvSpPr>
          <p:cNvPr id="222" name="Google Shape;222;p1"/>
          <p:cNvSpPr txBox="1">
            <a:spLocks noGrp="1"/>
          </p:cNvSpPr>
          <p:nvPr>
            <p:ph type="body" idx="2"/>
          </p:nvPr>
        </p:nvSpPr>
        <p:spPr>
          <a:xfrm>
            <a:off x="2468563" y="38576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altLang="en-US" dirty="0"/>
              <a:t>Shubham Raj</a:t>
            </a:r>
          </a:p>
        </p:txBody>
      </p:sp>
      <p:pic>
        <p:nvPicPr>
          <p:cNvPr id="223" name="Google Shape;223;p1">
            <a:hlinkClick r:id="rId4"/>
          </p:cNvPr>
          <p:cNvPicPr preferRelativeResize="0"/>
          <p:nvPr/>
        </p:nvPicPr>
        <p:blipFill rotWithShape="1">
          <a:blip r:embed="rId5"/>
          <a:srcRect l="23582" t="2057" r="24331" b="4875"/>
          <a:stretch>
            <a:fillRect/>
          </a:stretch>
        </p:blipFill>
        <p:spPr>
          <a:xfrm>
            <a:off x="4603432" y="5768987"/>
            <a:ext cx="441007" cy="471488"/>
          </a:xfrm>
          <a:prstGeom prst="rect">
            <a:avLst/>
          </a:prstGeom>
          <a:noFill/>
          <a:ln>
            <a:noFill/>
          </a:ln>
        </p:spPr>
      </p:pic>
      <p:sp>
        <p:nvSpPr>
          <p:cNvPr id="224" name="Google Shape;224;p1"/>
          <p:cNvSpPr txBox="1"/>
          <p:nvPr/>
        </p:nvSpPr>
        <p:spPr>
          <a:xfrm>
            <a:off x="3076576" y="1978183"/>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rPr>
              <a:t>A4</a:t>
            </a:r>
          </a:p>
        </p:txBody>
      </p:sp>
      <p:sp>
        <p:nvSpPr>
          <p:cNvPr id="225" name="Google Shape;225;p1"/>
          <p:cNvSpPr/>
          <p:nvPr/>
        </p:nvSpPr>
        <p:spPr>
          <a:xfrm>
            <a:off x="9296716" y="552736"/>
            <a:ext cx="2895283" cy="789940"/>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Bachelor of </a:t>
            </a:r>
            <a:r>
              <a:rPr lang="en-US" sz="1000">
                <a:solidFill>
                  <a:schemeClr val="dk1"/>
                </a:solidFill>
                <a:latin typeface="Verdana" panose="020B0604030504040204"/>
                <a:ea typeface="Verdana" panose="020B0604030504040204"/>
                <a:cs typeface="Verdana" panose="020B0604030504040204"/>
                <a:sym typeface="Verdana" panose="020B0604030504040204"/>
              </a:rPr>
              <a:t>Technology</a:t>
            </a: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r>
            <a:endParaRPr sz="100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None/>
            </a:pPr>
            <a:r>
              <a:rPr lang="en-IN" altLang="en-US" sz="1000">
                <a:solidFill>
                  <a:schemeClr val="dk1"/>
                </a:solidFill>
                <a:latin typeface="Verdana" panose="020B0604030504040204"/>
                <a:ea typeface="Verdana" panose="020B0604030504040204"/>
                <a:cs typeface="Verdana" panose="020B0604030504040204"/>
                <a:sym typeface="Verdana" panose="020B0604030504040204"/>
              </a:rPr>
              <a:t>Electronics and Electrical</a:t>
            </a:r>
            <a:r>
              <a:rPr lang="en-US" sz="1000">
                <a:solidFill>
                  <a:schemeClr val="dk1"/>
                </a:solidFill>
                <a:latin typeface="Verdana" panose="020B0604030504040204"/>
                <a:ea typeface="Verdana" panose="020B0604030504040204"/>
                <a:cs typeface="Verdana" panose="020B0604030504040204"/>
                <a:sym typeface="Verdana" panose="020B0604030504040204"/>
              </a:rPr>
              <a:t> Engineering </a:t>
            </a: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 </a:t>
            </a:r>
            <a:r>
              <a:rPr lang="en-US" sz="1000">
                <a:solidFill>
                  <a:schemeClr val="dk1"/>
                </a:solidFill>
                <a:latin typeface="Verdana" panose="020B0604030504040204"/>
                <a:ea typeface="Verdana" panose="020B0604030504040204"/>
                <a:cs typeface="Verdana" panose="020B0604030504040204"/>
                <a:sym typeface="Verdana" panose="020B0604030504040204"/>
              </a:rPr>
              <a:t>2018-22</a:t>
            </a:r>
          </a:p>
          <a:p>
            <a:pPr marL="0" marR="0" lvl="0" indent="0" algn="l" rtl="0">
              <a:lnSpc>
                <a:spcPct val="114000"/>
              </a:lnSpc>
              <a:spcBef>
                <a:spcPts val="0"/>
              </a:spcBef>
              <a:spcAft>
                <a:spcPts val="0"/>
              </a:spcAft>
              <a:buNone/>
            </a:pPr>
            <a:endParaRPr sz="10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241790" y="123317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pic>
        <p:nvPicPr>
          <p:cNvPr id="228" name="Google Shape;228;p1" descr="E:\My Personal\Personal\My Photo.jpgMy Photo"/>
          <p:cNvPicPr preferRelativeResize="0">
            <a:picLocks noGrp="1"/>
          </p:cNvPicPr>
          <p:nvPr>
            <p:ph type="pic" idx="5"/>
          </p:nvPr>
        </p:nvPicPr>
        <p:blipFill rotWithShape="1">
          <a:blip r:embed="rId6"/>
          <a:srcRect/>
          <a:stretch>
            <a:fillRect/>
          </a:stretch>
        </p:blipFill>
        <p:spPr>
          <a:xfrm>
            <a:off x="612140" y="430530"/>
            <a:ext cx="1405890" cy="1595755"/>
          </a:xfrm>
          <a:prstGeom prst="ellipse">
            <a:avLst/>
          </a:prstGeom>
          <a:solidFill>
            <a:schemeClr val="lt1"/>
          </a:solidFill>
          <a:ln>
            <a:noFill/>
          </a:ln>
        </p:spPr>
      </p:pic>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Verdana" panose="020B0604030504040204"/>
                <a:ea typeface="Verdana" panose="020B0604030504040204"/>
                <a:cs typeface="Verdana" panose="020B0604030504040204"/>
                <a:sym typeface="Verdana" panose="020B0604030504040204"/>
              </a:rPr>
              <a:t>MUMBAI</a:t>
            </a: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288</Words>
  <Application>Microsoft Office PowerPoint</Application>
  <PresentationFormat>Widescreen</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Shubham Raj</cp:lastModifiedBy>
  <cp:revision>5</cp:revision>
  <dcterms:created xsi:type="dcterms:W3CDTF">2022-11-03T09:06:00Z</dcterms:created>
  <dcterms:modified xsi:type="dcterms:W3CDTF">2023-01-03T10:21:05Z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1033-11.2.0.11380</vt:lpwstr>
  </property>
  <property fmtid="{D5CDD505-2E9C-101B-9397-08002B2CF9AE}" pid="4" name="ICV">
    <vt:lpwstr>8D903100084A44D3A68143357BE15342</vt:lpwstr>
  </property>
</Properties>
</file>