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094359b7be1d4238b641b9594d3c760c" TargetMode="External"/><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abhishek311017" TargetMode="External"/><Relationship Id="rId4" Type="http://schemas.openxmlformats.org/officeDocument/2006/relationships/hyperlink" Target="https://github.com/shubhamrajj/Railway-Reservation-System-Serv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873021178"/>
              </p:ext>
            </p:extLst>
          </p:nvPr>
        </p:nvGraphicFramePr>
        <p:xfrm>
          <a:off x="9296400" y="1477645"/>
          <a:ext cx="2800985" cy="4831140"/>
        </p:xfrm>
        <a:graphic>
          <a:graphicData uri="http://schemas.openxmlformats.org/drawingml/2006/table">
            <a:tbl>
              <a:tblPr firstRow="1" bandRow="1">
                <a:noFill/>
                <a:tableStyleId>{F3958360-5B90-4246-8843-5B4384386CDC}</a:tableStyleId>
              </a:tblPr>
              <a:tblGrid>
                <a:gridCol w="1315085">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126492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Delegates and Events, File Io and Serialization.</a:t>
                      </a:r>
                    </a:p>
                  </a:txBody>
                  <a:tcPr marL="91450" marR="91450" marT="45725" marB="45725"/>
                </a:tc>
                <a:extLst>
                  <a:ext uri="{0D108BD9-81ED-4DB2-BD59-A6C34878D82A}">
                    <a16:rowId xmlns:a16="http://schemas.microsoft.com/office/drawing/2014/main" val="10000"/>
                  </a:ext>
                </a:extLst>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 Exception Handling, Arrays </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59080">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42672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GIT, POSTMAN</a:t>
                      </a:r>
                      <a:r>
                        <a:rPr lang="en-IN" altLang="en-US" sz="1100" dirty="0">
                          <a:solidFill>
                            <a:schemeClr val="dk1"/>
                          </a:solidFill>
                        </a:rPr>
                        <a:t>, Swagger, </a:t>
                      </a:r>
                      <a:r>
                        <a:rPr lang="en-US" sz="1100" dirty="0">
                          <a:solidFill>
                            <a:schemeClr val="dk1"/>
                          </a:solidFill>
                        </a:rPr>
                        <a:t>Azure DevOps </a:t>
                      </a:r>
                      <a:endParaRPr lang="en-IN" altLang="en-US" sz="1100" dirty="0">
                        <a:solidFill>
                          <a:schemeClr val="dk1"/>
                        </a:solidFill>
                      </a:endParaRPr>
                    </a:p>
                  </a:txBody>
                  <a:tcPr marL="91450" marR="91450" marT="45725" marB="45725"/>
                </a:tc>
                <a:extLst>
                  <a:ext uri="{0D108BD9-81ED-4DB2-BD59-A6C34878D82A}">
                    <a16:rowId xmlns:a16="http://schemas.microsoft.com/office/drawing/2014/main" val="10004"/>
                  </a:ext>
                </a:extLst>
              </a:tr>
              <a:tr h="4267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Angular, HTML5 &amp; CSS </a:t>
                      </a:r>
                    </a:p>
                  </a:txBody>
                  <a:tcPr marL="91450" marR="91450" marT="45725" marB="45725"/>
                </a:tc>
                <a:extLst>
                  <a:ext uri="{0D108BD9-81ED-4DB2-BD59-A6C34878D82A}">
                    <a16:rowId xmlns:a16="http://schemas.microsoft.com/office/drawing/2014/main" val="10005"/>
                  </a:ext>
                </a:extLst>
              </a:tr>
              <a:tr h="59436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mn-lt"/>
                <a:ea typeface="Times New Roman" panose="02020603050405020304"/>
                <a:cs typeface="Times New Roman" panose="02020603050405020304" pitchFamily="18" charset="0"/>
                <a:sym typeface="Times New Roman" panose="02020603050405020304"/>
              </a:rPr>
              <a:t>Completed case study on </a:t>
            </a:r>
            <a:r>
              <a:rPr lang="en-IN" altLang="en-US" sz="1200" b="1" dirty="0">
                <a:latin typeface="+mn-lt"/>
                <a:ea typeface="Times New Roman" panose="02020603050405020304"/>
                <a:cs typeface="Times New Roman" panose="02020603050405020304" pitchFamily="18" charset="0"/>
                <a:sym typeface="Times New Roman" panose="02020603050405020304"/>
              </a:rPr>
              <a:t>Railway Reservation</a:t>
            </a:r>
            <a:r>
              <a:rPr lang="en-US" sz="1200" b="1" dirty="0">
                <a:latin typeface="+mn-lt"/>
                <a:ea typeface="Times New Roman" panose="02020603050405020304"/>
                <a:cs typeface="Times New Roman" panose="02020603050405020304" pitchFamily="18" charset="0"/>
                <a:sym typeface="Times New Roman" panose="02020603050405020304"/>
              </a:rPr>
              <a:t> </a:t>
            </a:r>
            <a:r>
              <a:rPr lang="en-US" sz="1200" dirty="0">
                <a:latin typeface="+mn-lt"/>
                <a:ea typeface="Times New Roman" panose="02020603050405020304"/>
                <a:cs typeface="Times New Roman" panose="02020603050405020304" pitchFamily="18" charset="0"/>
                <a:sym typeface="Times New Roman" panose="02020603050405020304"/>
              </a:rPr>
              <a:t>which </a:t>
            </a:r>
            <a:r>
              <a:rPr 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is a Web-based System.</a:t>
            </a:r>
            <a:r>
              <a:rPr lang="en-IN" alt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 The traditional way of booking a ticket is very time-consuming and cancellation is also a long process. The existing system has Latency while we search for train details. The existing system also gets crashed many times while booking a ticket. So, we will design a system which will enable the booking in any class, and a maximum of six berths/seats at a time, for a journey between any two stations served by a train.</a:t>
            </a:r>
          </a:p>
          <a:p>
            <a:pPr marL="0" lvl="0" indent="0" algn="l" rtl="0">
              <a:lnSpc>
                <a:spcPct val="100000"/>
              </a:lnSpc>
              <a:spcBef>
                <a:spcPts val="1000"/>
              </a:spcBef>
              <a:spcAft>
                <a:spcPts val="0"/>
              </a:spcAft>
              <a:buClr>
                <a:srgbClr val="242424"/>
              </a:buClr>
              <a:buSzPts val="1200"/>
              <a:buNone/>
            </a:pPr>
            <a:r>
              <a:rPr 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Technologies used:</a:t>
            </a:r>
            <a:endParaRPr sz="1200" dirty="0">
              <a:latin typeface="+mn-lt"/>
              <a:ea typeface="Times New Roman" panose="02020603050405020304"/>
              <a:cs typeface="Times New Roman" panose="02020603050405020304" pitchFamily="18" charset="0"/>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dirty="0">
                <a:solidFill>
                  <a:srgbClr val="242424"/>
                </a:solidFill>
                <a:latin typeface="+mn-lt"/>
                <a:ea typeface="Times New Roman" panose="02020603050405020304"/>
                <a:cs typeface="Times New Roman" panose="02020603050405020304" pitchFamily="18" charset="0"/>
                <a:sym typeface="Times New Roman" panose="02020603050405020304"/>
              </a:rPr>
              <a:t> </a:t>
            </a: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Microsoft SQL Server</a:t>
            </a:r>
          </a:p>
          <a:p>
            <a:pPr marL="0" lvl="0" indent="0" algn="just" rtl="0">
              <a:lnSpc>
                <a:spcPct val="100000"/>
              </a:lnSpc>
              <a:spcBef>
                <a:spcPts val="1000"/>
              </a:spcBef>
              <a:spcAft>
                <a:spcPts val="0"/>
              </a:spcAft>
              <a:buClr>
                <a:srgbClr val="242424"/>
              </a:buClr>
              <a:buSzPts val="1000"/>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Video Link - </a:t>
            </a: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hlinkClick r:id="rId3"/>
              </a:rPr>
              <a:t>Link</a:t>
            </a: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228600" algn="just" rtl="0">
              <a:lnSpc>
                <a:spcPct val="100000"/>
              </a:lnSpc>
              <a:spcBef>
                <a:spcPts val="1000"/>
              </a:spcBef>
              <a:spcAft>
                <a:spcPts val="0"/>
              </a:spcAft>
              <a:buClr>
                <a:schemeClr val="dk1"/>
              </a:buClr>
              <a:buSzPts val="1000"/>
              <a:buNone/>
            </a:pP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228600" algn="just" rtl="0">
              <a:lnSpc>
                <a:spcPct val="100000"/>
              </a:lnSpc>
              <a:spcBef>
                <a:spcPts val="1000"/>
              </a:spcBef>
              <a:spcAft>
                <a:spcPts val="0"/>
              </a:spcAft>
              <a:buClr>
                <a:schemeClr val="dk1"/>
              </a:buClr>
              <a:buSzPts val="1000"/>
              <a:buNone/>
            </a:pPr>
            <a:r>
              <a:rPr lang="en-US" dirty="0">
                <a:latin typeface="+mn-lt"/>
                <a:cs typeface="Times New Roman" panose="02020603050405020304" pitchFamily="18" charset="0"/>
                <a:sym typeface="Verdana" panose="020B0604030504040204"/>
              </a:rPr>
              <a:t>-  </a:t>
            </a:r>
            <a:r>
              <a:rPr lang="en-US" dirty="0">
                <a:latin typeface="+mn-lt"/>
                <a:cs typeface="Times New Roman" panose="02020603050405020304" pitchFamily="18" charset="0"/>
                <a:sym typeface="Verdana" panose="020B0604030504040204"/>
                <a:hlinkClick r:id="rId4" action="ppaction://hlinkfile"/>
              </a:rPr>
              <a:t>Link</a:t>
            </a:r>
            <a:endParaRPr lang="en-US" dirty="0">
              <a:latin typeface="+mn-lt"/>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dirty="0">
              <a:solidFill>
                <a:srgbClr val="000000"/>
              </a:solidFill>
              <a:latin typeface="+mn-lt"/>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r>
              <a:rPr lang="en-US" b="1" dirty="0">
                <a:latin typeface="+mn-lt"/>
                <a:cs typeface="Times New Roman" panose="02020603050405020304" pitchFamily="18" charset="0"/>
              </a:rPr>
              <a:t> </a:t>
            </a: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r>
              <a:rPr lang="en-US" dirty="0">
                <a:latin typeface="+mn-lt"/>
                <a:cs typeface="Times New Roman" panose="02020603050405020304" pitchFamily="18" charset="0"/>
              </a:rPr>
              <a:t>https://github.com/sdsameer07</a:t>
            </a: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br>
              <a:rPr lang="en-US" dirty="0">
                <a:latin typeface="+mn-lt"/>
                <a:cs typeface="Times New Roman" panose="02020603050405020304" pitchFamily="18" charset="0"/>
              </a:rPr>
            </a:br>
            <a:br>
              <a:rPr lang="en-US" dirty="0">
                <a:latin typeface="+mn-lt"/>
                <a:cs typeface="Times New Roman" panose="02020603050405020304" pitchFamily="18" charset="0"/>
              </a:rPr>
            </a:br>
            <a:endParaRPr lang="en-US" dirty="0">
              <a:latin typeface="+mn-lt"/>
              <a:cs typeface="Times New Roman" panose="02020603050405020304" pitchFamily="18" charset="0"/>
            </a:endParaRPr>
          </a:p>
        </p:txBody>
      </p:sp>
      <p:sp>
        <p:nvSpPr>
          <p:cNvPr id="218" name="Google Shape;218;p1"/>
          <p:cNvSpPr txBox="1">
            <a:spLocks noGrp="1"/>
          </p:cNvSpPr>
          <p:nvPr>
            <p:ph type="body" idx="3"/>
          </p:nvPr>
        </p:nvSpPr>
        <p:spPr>
          <a:xfrm>
            <a:off x="2468563" y="827088"/>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dirty="0">
                <a:latin typeface="+mn-lt"/>
                <a:cs typeface="Times New Roman" panose="02020603050405020304" pitchFamily="18" charset="0"/>
              </a:rPr>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dirty="0">
                <a:latin typeface="+mn-lt"/>
                <a:cs typeface="Times New Roman" panose="02020603050405020304" pitchFamily="18" charset="0"/>
              </a:rPr>
              <a:t>shubham.raj@capgemini.com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latin typeface="+mn-lt"/>
                <a:cs typeface="Times New Roman" panose="02020603050405020304" pitchFamily="18" charset="0"/>
              </a:rPr>
              <a:t>+91 </a:t>
            </a:r>
            <a:r>
              <a:rPr lang="en-IN" altLang="en-US">
                <a:latin typeface="+mn-lt"/>
                <a:cs typeface="Times New Roman" panose="02020603050405020304" pitchFamily="18" charset="0"/>
              </a:rPr>
              <a:t>8521209760</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latin typeface="+mn-lt"/>
                <a:cs typeface="Times New Roman" panose="02020603050405020304" pitchFamily="18" charset="0"/>
              </a:rPr>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Understanding of </a:t>
            </a:r>
            <a:r>
              <a:rPr lang="en-US" b="1" dirty="0">
                <a:latin typeface="+mn-lt"/>
                <a:cs typeface="Times New Roman" panose="02020603050405020304" pitchFamily="18" charset="0"/>
              </a:rPr>
              <a:t>RDBMS</a:t>
            </a:r>
            <a:r>
              <a:rPr lang="en-US" dirty="0">
                <a:latin typeface="+mn-lt"/>
                <a:cs typeface="Times New Roman" panose="02020603050405020304" pitchFamily="18" charset="0"/>
              </a:rPr>
              <a:t> concepts using </a:t>
            </a:r>
            <a:r>
              <a:rPr lang="en-US" b="1" dirty="0">
                <a:latin typeface="+mn-lt"/>
                <a:cs typeface="Times New Roman" panose="02020603050405020304" pitchFamily="18" charset="0"/>
              </a:rPr>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Practical understanding of </a:t>
            </a:r>
            <a:r>
              <a:rPr lang="en-US" b="1" dirty="0">
                <a:latin typeface="+mn-lt"/>
                <a:cs typeface="Times New Roman" panose="02020603050405020304" pitchFamily="18" charset="0"/>
              </a:rPr>
              <a:t>C# </a:t>
            </a:r>
            <a:r>
              <a:rPr lang="en-US" dirty="0">
                <a:latin typeface="+mn-lt"/>
                <a:cs typeface="Times New Roman" panose="02020603050405020304" pitchFamily="18" charset="0"/>
              </a:rPr>
              <a:t>and </a:t>
            </a:r>
            <a:r>
              <a:rPr lang="en-US" b="1" dirty="0">
                <a:latin typeface="+mn-lt"/>
                <a:cs typeface="Times New Roman" panose="02020603050405020304" pitchFamily="18" charset="0"/>
              </a:rPr>
              <a:t>SQL</a:t>
            </a:r>
            <a:r>
              <a:rPr lang="en-US" dirty="0">
                <a:latin typeface="+mn-lt"/>
                <a:cs typeface="Times New Roman" panose="02020603050405020304" pitchFamily="18" charset="0"/>
              </a:rPr>
              <a:t> concepts using </a:t>
            </a:r>
            <a:r>
              <a:rPr lang="en-US" b="1" dirty="0">
                <a:latin typeface="+mn-lt"/>
                <a:cs typeface="Times New Roman" panose="02020603050405020304" pitchFamily="18" charset="0"/>
              </a:rPr>
              <a:t>Visual Studio </a:t>
            </a:r>
            <a:r>
              <a:rPr lang="en-US" dirty="0">
                <a:latin typeface="+mn-lt"/>
                <a:cs typeface="Times New Roman" panose="02020603050405020304" pitchFamily="18" charset="0"/>
              </a:rPr>
              <a:t>and </a:t>
            </a:r>
            <a:r>
              <a:rPr lang="en-US" b="1" dirty="0">
                <a:latin typeface="+mn-lt"/>
                <a:cs typeface="Times New Roman" panose="02020603050405020304" pitchFamily="18" charset="0"/>
              </a:rPr>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Hands on experience in developing applications using </a:t>
            </a:r>
            <a:r>
              <a:rPr lang="en-US" b="1" dirty="0">
                <a:latin typeface="+mn-lt"/>
                <a:cs typeface="Times New Roman" panose="02020603050405020304" pitchFamily="18" charset="0"/>
              </a:rPr>
              <a:t>.NET Framework</a:t>
            </a:r>
            <a:r>
              <a:rPr lang="en-US" dirty="0">
                <a:latin typeface="+mn-lt"/>
                <a:cs typeface="Times New Roman" panose="02020603050405020304" pitchFamily="18" charset="0"/>
              </a:rPr>
              <a:t>, </a:t>
            </a:r>
            <a:r>
              <a:rPr lang="en-US" b="1" dirty="0">
                <a:latin typeface="+mn-lt"/>
                <a:cs typeface="Times New Roman" panose="02020603050405020304" pitchFamily="18" charset="0"/>
              </a:rPr>
              <a:t>ADO.NET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b="1" dirty="0">
                <a:latin typeface="+mn-lt"/>
                <a:cs typeface="Times New Roman" panose="02020603050405020304" pitchFamily="18" charset="0"/>
              </a:rPr>
              <a:t>Good understanding concepts of Data structure (Linked List ,BST ,stack ,queue)</a:t>
            </a:r>
            <a:endParaRPr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Understanding of </a:t>
            </a:r>
            <a:r>
              <a:rPr lang="en-US" b="1" dirty="0">
                <a:latin typeface="+mn-lt"/>
                <a:cs typeface="Times New Roman" panose="02020603050405020304" pitchFamily="18" charset="0"/>
              </a:rPr>
              <a:t>HTML5</a:t>
            </a:r>
            <a:r>
              <a:rPr lang="en-US" dirty="0">
                <a:latin typeface="+mn-lt"/>
                <a:cs typeface="Times New Roman" panose="02020603050405020304" pitchFamily="18" charset="0"/>
              </a:rPr>
              <a:t>, </a:t>
            </a:r>
            <a:r>
              <a:rPr lang="en-US" b="1" dirty="0">
                <a:latin typeface="+mn-lt"/>
                <a:cs typeface="Times New Roman" panose="02020603050405020304" pitchFamily="18" charset="0"/>
              </a:rPr>
              <a:t>CSS </a:t>
            </a:r>
            <a:r>
              <a:rPr lang="en-US" dirty="0">
                <a:latin typeface="+mn-lt"/>
                <a:cs typeface="Times New Roman" panose="02020603050405020304" pitchFamily="18" charset="0"/>
              </a:rPr>
              <a:t>and</a:t>
            </a:r>
            <a:r>
              <a:rPr lang="en-US" b="1" dirty="0">
                <a:latin typeface="+mn-lt"/>
                <a:cs typeface="Times New Roman" panose="02020603050405020304" pitchFamily="18" charset="0"/>
              </a:rPr>
              <a:t> Angular CLI.</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Basic Knowledge of Azure DevOps.</a:t>
            </a:r>
          </a:p>
          <a:p>
            <a:pPr marL="171450" lvl="0" indent="-107950" algn="l" rtl="0">
              <a:lnSpc>
                <a:spcPct val="114000"/>
              </a:lnSpc>
              <a:spcBef>
                <a:spcPts val="1000"/>
              </a:spcBef>
              <a:spcAft>
                <a:spcPts val="0"/>
              </a:spcAft>
              <a:buClr>
                <a:schemeClr val="dk1"/>
              </a:buClr>
              <a:buSzPts val="1000"/>
              <a:buFont typeface="Arial" panose="020B0604020202020204"/>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p:txBody>
      </p:sp>
      <p:sp>
        <p:nvSpPr>
          <p:cNvPr id="222" name="Google Shape;222;p1"/>
          <p:cNvSpPr txBox="1">
            <a:spLocks noGrp="1"/>
          </p:cNvSpPr>
          <p:nvPr>
            <p:ph type="body" idx="2"/>
          </p:nvPr>
        </p:nvSpPr>
        <p:spPr>
          <a:xfrm>
            <a:off x="2468563" y="38576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dirty="0">
                <a:latin typeface="+mn-lt"/>
                <a:cs typeface="Times New Roman" panose="02020603050405020304" pitchFamily="18" charset="0"/>
              </a:rPr>
              <a:t>Shubham Raj</a:t>
            </a:r>
          </a:p>
        </p:txBody>
      </p:sp>
      <p:pic>
        <p:nvPicPr>
          <p:cNvPr id="223" name="Google Shape;223;p1">
            <a:hlinkClick r:id="rId5"/>
          </p:cNvPr>
          <p:cNvPicPr preferRelativeResize="0"/>
          <p:nvPr/>
        </p:nvPicPr>
        <p:blipFill rotWithShape="1">
          <a:blip r:embed="rId6"/>
          <a:srcRect l="23582" t="2057" r="24331" b="4875"/>
          <a:stretch>
            <a:fillRect/>
          </a:stretch>
        </p:blipFill>
        <p:spPr>
          <a:xfrm>
            <a:off x="4610100" y="6196828"/>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dirty="0">
                <a:solidFill>
                  <a:srgbClr val="FFFFFF"/>
                </a:solidFill>
                <a:latin typeface="+mn-lt"/>
                <a:ea typeface="Verdana" panose="020B0604030504040204"/>
                <a:cs typeface="Times New Roman" panose="02020603050405020304" pitchFamily="18" charset="0"/>
                <a:sym typeface="Verdana" panose="020B0604030504040204"/>
              </a:rPr>
              <a:t>A4</a:t>
            </a:r>
          </a:p>
        </p:txBody>
      </p:sp>
      <p:sp>
        <p:nvSpPr>
          <p:cNvPr id="225" name="Google Shape;225;p1"/>
          <p:cNvSpPr/>
          <p:nvPr/>
        </p:nvSpPr>
        <p:spPr>
          <a:xfrm>
            <a:off x="9296716" y="552736"/>
            <a:ext cx="2895283"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Bachelor of </a:t>
            </a:r>
            <a:r>
              <a:rPr lang="en-US" sz="1000">
                <a:solidFill>
                  <a:schemeClr val="dk1"/>
                </a:solidFill>
                <a:latin typeface="+mn-lt"/>
                <a:ea typeface="Verdana" panose="020B0604030504040204"/>
                <a:cs typeface="Times New Roman" panose="02020603050405020304" pitchFamily="18" charset="0"/>
                <a:sym typeface="Verdana" panose="020B0604030504040204"/>
              </a:rPr>
              <a:t>Technology</a:t>
            </a: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a:t>
            </a:r>
            <a:endParaRPr sz="1000">
              <a:solidFill>
                <a:schemeClr val="dk1"/>
              </a:solidFill>
              <a:latin typeface="+mn-lt"/>
              <a:ea typeface="Verdana" panose="020B0604030504040204"/>
              <a:cs typeface="Times New Roman" panose="02020603050405020304" pitchFamily="18" charset="0"/>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mn-lt"/>
                <a:ea typeface="Verdana" panose="020B0604030504040204"/>
                <a:cs typeface="Times New Roman" panose="02020603050405020304" pitchFamily="18" charset="0"/>
                <a:sym typeface="Verdana" panose="020B0604030504040204"/>
              </a:rPr>
              <a:t>Electronics and Electrical</a:t>
            </a:r>
            <a:r>
              <a:rPr lang="en-US" sz="1000">
                <a:solidFill>
                  <a:schemeClr val="dk1"/>
                </a:solidFill>
                <a:latin typeface="+mn-lt"/>
                <a:ea typeface="Verdana" panose="020B0604030504040204"/>
                <a:cs typeface="Times New Roman" panose="02020603050405020304" pitchFamily="18" charset="0"/>
                <a:sym typeface="Verdana" panose="020B0604030504040204"/>
              </a:rPr>
              <a:t> Engineering </a:t>
            </a: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 </a:t>
            </a:r>
            <a:r>
              <a:rPr lang="en-US" sz="1000">
                <a:solidFill>
                  <a:schemeClr val="dk1"/>
                </a:solidFill>
                <a:latin typeface="+mn-lt"/>
                <a:ea typeface="Verdana" panose="020B0604030504040204"/>
                <a:cs typeface="Times New Roman" panose="02020603050405020304" pitchFamily="18" charset="0"/>
                <a:sym typeface="Verdana" panose="020B0604030504040204"/>
              </a:rPr>
              <a:t>2018-22</a:t>
            </a:r>
          </a:p>
          <a:p>
            <a:pPr marL="0" marR="0" lvl="0" indent="0" algn="l" rtl="0">
              <a:lnSpc>
                <a:spcPct val="114000"/>
              </a:lnSpc>
              <a:spcBef>
                <a:spcPts val="0"/>
              </a:spcBef>
              <a:spcAft>
                <a:spcPts val="0"/>
              </a:spcAft>
              <a:buNone/>
            </a:pPr>
            <a:endParaRPr sz="1000" b="0" i="0" u="none" strike="noStrike" cap="none">
              <a:solidFill>
                <a:schemeClr val="dk1"/>
              </a:solidFill>
              <a:latin typeface="+mn-lt"/>
              <a:ea typeface="Verdana" panose="020B0604030504040204"/>
              <a:cs typeface="Times New Roman" panose="02020603050405020304" pitchFamily="18" charset="0"/>
              <a:sym typeface="Verdana" panose="020B0604030504040204"/>
            </a:endParaRPr>
          </a:p>
        </p:txBody>
      </p:sp>
      <p:sp>
        <p:nvSpPr>
          <p:cNvPr id="226" name="Google Shape;226;p1"/>
          <p:cNvSpPr/>
          <p:nvPr/>
        </p:nvSpPr>
        <p:spPr>
          <a:xfrm>
            <a:off x="9241790" y="123317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mn-lt"/>
                <a:ea typeface="Verdana" panose="020B0604030504040204"/>
                <a:cs typeface="Times New Roman" panose="02020603050405020304" pitchFamily="18" charset="0"/>
                <a:sym typeface="Verdana" panose="020B0604030504040204"/>
              </a:rPr>
              <a:t>Skills</a:t>
            </a:r>
            <a:endParaRPr sz="1000" b="0" i="0" u="none" strike="noStrike" cap="none">
              <a:solidFill>
                <a:srgbClr val="000000"/>
              </a:solidFill>
              <a:latin typeface="+mn-lt"/>
              <a:ea typeface="Verdana" panose="020B0604030504040204"/>
              <a:cs typeface="Times New Roman" panose="02020603050405020304" pitchFamily="18" charset="0"/>
              <a:sym typeface="Verdana" panose="020B0604030504040204"/>
            </a:endParaRPr>
          </a:p>
        </p:txBody>
      </p:sp>
      <p:pic>
        <p:nvPicPr>
          <p:cNvPr id="228" name="Google Shape;228;p1" descr="E:\My Personal\Personal\My Photo.jpgMy Photo"/>
          <p:cNvPicPr preferRelativeResize="0">
            <a:picLocks noGrp="1"/>
          </p:cNvPicPr>
          <p:nvPr>
            <p:ph type="pic" idx="5"/>
          </p:nvPr>
        </p:nvPicPr>
        <p:blipFill rotWithShape="1">
          <a:blip r:embed="rId7"/>
          <a:srcRect/>
          <a:stretch>
            <a:fillRect/>
          </a:stretch>
        </p:blipFill>
        <p:spPr>
          <a:xfrm>
            <a:off x="612140" y="430530"/>
            <a:ext cx="1405890" cy="159575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mn-lt"/>
                <a:ea typeface="Verdana" panose="020B0604030504040204"/>
                <a:cs typeface="Times New Roman" panose="02020603050405020304" pitchFamily="18" charset="0"/>
                <a:sym typeface="Verdana" panose="020B0604030504040204"/>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301</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Raj, Shubham</cp:lastModifiedBy>
  <cp:revision>8</cp:revision>
  <dcterms:created xsi:type="dcterms:W3CDTF">2022-11-03T09:06:00Z</dcterms:created>
  <dcterms:modified xsi:type="dcterms:W3CDTF">2023-10-26T13:32:59Z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8D903100084A44D3A68143357BE15342</vt:lpwstr>
  </property>
</Properties>
</file>