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73" r:id="rId3"/>
    <p:sldId id="257" r:id="rId4"/>
    <p:sldId id="258" r:id="rId5"/>
    <p:sldId id="259" r:id="rId6"/>
    <p:sldId id="260" r:id="rId7"/>
    <p:sldId id="265" r:id="rId8"/>
    <p:sldId id="261" r:id="rId9"/>
    <p:sldId id="269" r:id="rId10"/>
    <p:sldId id="266" r:id="rId11"/>
    <p:sldId id="262" r:id="rId12"/>
    <p:sldId id="270" r:id="rId13"/>
    <p:sldId id="263" r:id="rId14"/>
    <p:sldId id="264" r:id="rId15"/>
    <p:sldId id="267" r:id="rId16"/>
    <p:sldId id="271" r:id="rId17"/>
    <p:sldId id="272" r:id="rId18"/>
    <p:sldId id="26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Fira Sans Extra Condensed" panose="020B0503050000020004" pitchFamily="34" charset="0"/>
      <p:regular r:id="rId25"/>
      <p:bold r:id="rId26"/>
      <p:italic r:id="rId27"/>
      <p:boldItalic r:id="rId28"/>
    </p:embeddedFont>
    <p:embeddedFont>
      <p:font typeface="Fira Sans Extra Condensed SemiBold"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468AC0-19A3-488C-B747-C6C20BE10A37}">
  <a:tblStyle styleId="{14468AC0-19A3-488C-B747-C6C20BE10A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389049" y="375064"/>
            <a:ext cx="4984711" cy="23657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Excelr Data Science Project For</a:t>
            </a:r>
            <a:br>
              <a:rPr lang="en" sz="4400" dirty="0"/>
            </a:br>
            <a:r>
              <a:rPr lang="en" sz="4400" dirty="0"/>
              <a:t> Oil Price Prediction</a:t>
            </a:r>
            <a:endParaRPr sz="4400" dirty="0"/>
          </a:p>
        </p:txBody>
      </p:sp>
      <p:sp>
        <p:nvSpPr>
          <p:cNvPr id="47" name="Google Shape;47;p15"/>
          <p:cNvSpPr txBox="1">
            <a:spLocks noGrp="1"/>
          </p:cNvSpPr>
          <p:nvPr>
            <p:ph type="subTitle" idx="1"/>
          </p:nvPr>
        </p:nvSpPr>
        <p:spPr>
          <a:xfrm>
            <a:off x="6112799" y="3306280"/>
            <a:ext cx="2974181" cy="1836456"/>
          </a:xfrm>
          <a:prstGeom prst="rect">
            <a:avLst/>
          </a:prstGeom>
        </p:spPr>
        <p:txBody>
          <a:bodyPr spcFirstLastPara="1" wrap="square" lIns="91425" tIns="91425" rIns="91425" bIns="91425" anchor="t" anchorCtr="0">
            <a:noAutofit/>
          </a:bodyPr>
          <a:lstStyle/>
          <a:p>
            <a:pPr marR="0" algn="ctr" rtl="0" fontAlgn="b">
              <a:spcBef>
                <a:spcPts val="0"/>
              </a:spcBef>
              <a:spcAft>
                <a:spcPts val="0"/>
              </a:spcAft>
            </a:pPr>
            <a:r>
              <a:rPr lang="en" dirty="0"/>
              <a:t>Group no.3:-</a:t>
            </a:r>
          </a:p>
          <a:p>
            <a:pPr marR="0" algn="ctr" rtl="0" fontAlgn="b">
              <a:spcBef>
                <a:spcPts val="0"/>
              </a:spcBef>
              <a:spcAft>
                <a:spcPts val="0"/>
              </a:spcAft>
            </a:pPr>
            <a:r>
              <a:rPr lang="en-IN" sz="1400" b="0" i="0" u="none" strike="noStrike" dirty="0">
                <a:solidFill>
                  <a:srgbClr val="000000"/>
                </a:solidFill>
                <a:effectLst/>
                <a:latin typeface="Calibri" panose="020F0502020204030204" pitchFamily="34" charset="0"/>
              </a:rPr>
              <a:t>Mr. Chaitanya Digambar Ingle</a:t>
            </a:r>
            <a:endParaRPr lang="en-IN" b="0" i="0" u="none" strike="noStrike" dirty="0">
              <a:effectLst/>
              <a:latin typeface="Arial" panose="020B0604020202020204" pitchFamily="34" charset="0"/>
            </a:endParaRPr>
          </a:p>
          <a:p>
            <a:pPr marR="0" algn="ctr" rtl="0" fontAlgn="b">
              <a:spcBef>
                <a:spcPts val="0"/>
              </a:spcBef>
              <a:spcAft>
                <a:spcPts val="0"/>
              </a:spcAft>
            </a:pPr>
            <a:r>
              <a:rPr lang="en-IN" sz="1400" b="0" i="0" u="none" strike="noStrike" dirty="0">
                <a:solidFill>
                  <a:srgbClr val="000000"/>
                </a:solidFill>
                <a:effectLst/>
                <a:latin typeface="Calibri" panose="020F0502020204030204" pitchFamily="34" charset="0"/>
              </a:rPr>
              <a:t>Mr. Shubham </a:t>
            </a:r>
            <a:r>
              <a:rPr lang="en-IN" sz="1400" dirty="0">
                <a:solidFill>
                  <a:srgbClr val="000000"/>
                </a:solidFill>
                <a:latin typeface="Calibri" panose="020F0502020204030204" pitchFamily="34" charset="0"/>
              </a:rPr>
              <a:t>S</a:t>
            </a:r>
            <a:r>
              <a:rPr lang="en-IN" sz="1400" b="0" i="0" u="none" strike="noStrike" dirty="0">
                <a:solidFill>
                  <a:srgbClr val="000000"/>
                </a:solidFill>
                <a:effectLst/>
                <a:latin typeface="Calibri" panose="020F0502020204030204" pitchFamily="34" charset="0"/>
              </a:rPr>
              <a:t>hashikant </a:t>
            </a:r>
            <a:r>
              <a:rPr lang="en-IN" sz="1400" dirty="0">
                <a:solidFill>
                  <a:srgbClr val="000000"/>
                </a:solidFill>
                <a:latin typeface="Calibri" panose="020F0502020204030204" pitchFamily="34" charset="0"/>
              </a:rPr>
              <a:t>P</a:t>
            </a:r>
            <a:r>
              <a:rPr lang="en-IN" sz="1400" b="0" i="0" u="none" strike="noStrike" dirty="0">
                <a:solidFill>
                  <a:srgbClr val="000000"/>
                </a:solidFill>
                <a:effectLst/>
                <a:latin typeface="Calibri" panose="020F0502020204030204" pitchFamily="34" charset="0"/>
              </a:rPr>
              <a:t>alkar</a:t>
            </a:r>
            <a:endParaRPr lang="en-IN" b="0" i="0" u="none" strike="noStrike" dirty="0">
              <a:effectLst/>
              <a:latin typeface="Arial" panose="020B0604020202020204" pitchFamily="34" charset="0"/>
            </a:endParaRPr>
          </a:p>
          <a:p>
            <a:pPr marR="0" algn="ctr" rtl="0" fontAlgn="b">
              <a:spcBef>
                <a:spcPts val="0"/>
              </a:spcBef>
              <a:spcAft>
                <a:spcPts val="0"/>
              </a:spcAft>
            </a:pPr>
            <a:r>
              <a:rPr lang="en-IN" sz="1400" b="0" i="0" u="none" strike="noStrike" dirty="0">
                <a:solidFill>
                  <a:srgbClr val="000000"/>
                </a:solidFill>
                <a:effectLst/>
                <a:latin typeface="Calibri" panose="020F0502020204030204" pitchFamily="34" charset="0"/>
              </a:rPr>
              <a:t>Mr. Madugundu </a:t>
            </a:r>
            <a:r>
              <a:rPr lang="en-IN" sz="1400" dirty="0">
                <a:solidFill>
                  <a:srgbClr val="000000"/>
                </a:solidFill>
                <a:latin typeface="Calibri" panose="020F0502020204030204" pitchFamily="34" charset="0"/>
              </a:rPr>
              <a:t>S</a:t>
            </a:r>
            <a:r>
              <a:rPr lang="en-IN" sz="1400" b="0" i="0" u="none" strike="noStrike" dirty="0">
                <a:solidFill>
                  <a:srgbClr val="000000"/>
                </a:solidFill>
                <a:effectLst/>
                <a:latin typeface="Calibri" panose="020F0502020204030204" pitchFamily="34" charset="0"/>
              </a:rPr>
              <a:t>ai </a:t>
            </a:r>
            <a:r>
              <a:rPr lang="en-IN" sz="1400" dirty="0">
                <a:solidFill>
                  <a:srgbClr val="000000"/>
                </a:solidFill>
                <a:latin typeface="Calibri" panose="020F0502020204030204" pitchFamily="34" charset="0"/>
              </a:rPr>
              <a:t>K</a:t>
            </a:r>
            <a:r>
              <a:rPr lang="en-IN" sz="1400" b="0" i="0" u="none" strike="noStrike" dirty="0">
                <a:solidFill>
                  <a:srgbClr val="000000"/>
                </a:solidFill>
                <a:effectLst/>
                <a:latin typeface="Calibri" panose="020F0502020204030204" pitchFamily="34" charset="0"/>
              </a:rPr>
              <a:t>umar</a:t>
            </a:r>
            <a:endParaRPr lang="en-IN" b="0" i="0" u="none" strike="noStrike" dirty="0">
              <a:effectLst/>
              <a:latin typeface="Arial" panose="020B0604020202020204" pitchFamily="34" charset="0"/>
            </a:endParaRPr>
          </a:p>
          <a:p>
            <a:pPr marR="0" algn="ctr" rtl="0" fontAlgn="b">
              <a:spcBef>
                <a:spcPts val="0"/>
              </a:spcBef>
              <a:spcAft>
                <a:spcPts val="0"/>
              </a:spcAft>
            </a:pPr>
            <a:r>
              <a:rPr lang="en-IN" sz="1400" b="0" i="0" u="none" strike="noStrike" dirty="0">
                <a:solidFill>
                  <a:srgbClr val="000000"/>
                </a:solidFill>
                <a:effectLst/>
                <a:latin typeface="Calibri" panose="020F0502020204030204" pitchFamily="34" charset="0"/>
              </a:rPr>
              <a:t>Ms. Sakshi Deshmukh</a:t>
            </a:r>
            <a:endParaRPr lang="en-IN" b="0" i="0" u="none" strike="noStrike" dirty="0">
              <a:effectLst/>
              <a:latin typeface="Arial" panose="020B0604020202020204" pitchFamily="34" charset="0"/>
            </a:endParaRPr>
          </a:p>
          <a:p>
            <a:pPr marR="0" algn="ctr" rtl="0" fontAlgn="b">
              <a:spcBef>
                <a:spcPts val="0"/>
              </a:spcBef>
              <a:spcAft>
                <a:spcPts val="0"/>
              </a:spcAft>
            </a:pPr>
            <a:r>
              <a:rPr lang="en-IN" sz="1400" b="0" i="0" u="none" strike="noStrike" dirty="0">
                <a:solidFill>
                  <a:srgbClr val="000000"/>
                </a:solidFill>
                <a:effectLst/>
                <a:latin typeface="Calibri" panose="020F0502020204030204" pitchFamily="34" charset="0"/>
              </a:rPr>
              <a:t>Mr . Sudeep P</a:t>
            </a:r>
            <a:endParaRPr lang="en-IN" b="0" i="0" u="none" strike="noStrike" dirty="0">
              <a:effectLst/>
              <a:latin typeface="Arial" panose="020B0604020202020204" pitchFamily="34" charset="0"/>
            </a:endParaRPr>
          </a:p>
          <a:p>
            <a:pPr marR="0" algn="ctr" rtl="0" fontAlgn="b">
              <a:spcBef>
                <a:spcPts val="0"/>
              </a:spcBef>
              <a:spcAft>
                <a:spcPts val="0"/>
              </a:spcAft>
            </a:pPr>
            <a:r>
              <a:rPr lang="en-IN" sz="1400" b="0" i="0" u="none" strike="noStrike" dirty="0">
                <a:solidFill>
                  <a:srgbClr val="000000"/>
                </a:solidFill>
                <a:effectLst/>
                <a:latin typeface="Calibri" panose="020F0502020204030204" pitchFamily="34" charset="0"/>
              </a:rPr>
              <a:t>Mr. Shubham Vijay Rangate</a:t>
            </a:r>
            <a:endParaRPr lang="en-IN" b="0" i="0" u="none" strike="noStrike" dirty="0">
              <a:effectLst/>
              <a:latin typeface="Arial" panose="020B0604020202020204" pitchFamily="34" charset="0"/>
            </a:endParaRPr>
          </a:p>
          <a:p>
            <a:pPr marL="0" lvl="0" indent="0" algn="r" rtl="0">
              <a:spcBef>
                <a:spcPts val="0"/>
              </a:spcBef>
              <a:spcAft>
                <a:spcPts val="0"/>
              </a:spcAft>
              <a:buNone/>
            </a:pPr>
            <a:endParaRPr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2954-3437-A838-D40F-E715B86C8213}"/>
              </a:ext>
            </a:extLst>
          </p:cNvPr>
          <p:cNvSpPr>
            <a:spLocks noGrp="1"/>
          </p:cNvSpPr>
          <p:nvPr>
            <p:ph type="title"/>
          </p:nvPr>
        </p:nvSpPr>
        <p:spPr>
          <a:xfrm>
            <a:off x="457199" y="525774"/>
            <a:ext cx="8258175" cy="3946213"/>
          </a:xfrm>
        </p:spPr>
        <p:txBody>
          <a:bodyPr>
            <a:normAutofit/>
          </a:bodyPr>
          <a:lstStyle/>
          <a:p>
            <a:r>
              <a:rPr lang="en-US" dirty="0"/>
              <a:t>2) Data Driven Models :To pick the best smoothing value for smoothing techniques we performed </a:t>
            </a:r>
            <a:r>
              <a:rPr lang="en-US" dirty="0" err="1"/>
              <a:t>hyperparmeter</a:t>
            </a:r>
            <a:r>
              <a:rPr lang="en-US" dirty="0"/>
              <a:t> tuning and after selecting the best value of 0.1 we  performed all data driven. Models and checked their </a:t>
            </a:r>
            <a:r>
              <a:rPr lang="en-US" dirty="0" err="1"/>
              <a:t>rmse</a:t>
            </a:r>
            <a:r>
              <a:rPr lang="en-US" dirty="0"/>
              <a:t> values</a:t>
            </a:r>
            <a:endParaRPr lang="en-IN" dirty="0"/>
          </a:p>
        </p:txBody>
      </p:sp>
    </p:spTree>
    <p:extLst>
      <p:ext uri="{BB962C8B-B14F-4D97-AF65-F5344CB8AC3E}">
        <p14:creationId xmlns:p14="http://schemas.microsoft.com/office/powerpoint/2010/main" val="360465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590" name="Google Shape;590;p21"/>
          <p:cNvGrpSpPr/>
          <p:nvPr/>
        </p:nvGrpSpPr>
        <p:grpSpPr>
          <a:xfrm>
            <a:off x="157642" y="1079451"/>
            <a:ext cx="2912362" cy="682349"/>
            <a:chOff x="457200" y="1311425"/>
            <a:chExt cx="2912362" cy="692431"/>
          </a:xfrm>
        </p:grpSpPr>
        <p:sp>
          <p:nvSpPr>
            <p:cNvPr id="591" name="Google Shape;591;p21"/>
            <p:cNvSpPr/>
            <p:nvPr/>
          </p:nvSpPr>
          <p:spPr>
            <a:xfrm>
              <a:off x="457200" y="1311425"/>
              <a:ext cx="2628900" cy="692431"/>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2765062" y="1311425"/>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593" name="Google Shape;593;p21"/>
          <p:cNvSpPr txBox="1">
            <a:spLocks noGrp="1"/>
          </p:cNvSpPr>
          <p:nvPr>
            <p:ph type="title"/>
          </p:nvPr>
        </p:nvSpPr>
        <p:spPr>
          <a:xfrm>
            <a:off x="582949" y="29822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Driven Method</a:t>
            </a:r>
            <a:endParaRPr dirty="0"/>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2393156" y="2295614"/>
            <a:ext cx="4072903" cy="800827"/>
            <a:chOff x="4136992" y="1009654"/>
            <a:chExt cx="3524162" cy="1264610"/>
          </a:xfrm>
        </p:grpSpPr>
        <p:sp>
          <p:nvSpPr>
            <p:cNvPr id="607" name="Google Shape;607;p21"/>
            <p:cNvSpPr/>
            <p:nvPr/>
          </p:nvSpPr>
          <p:spPr>
            <a:xfrm>
              <a:off x="7056654" y="1009654"/>
              <a:ext cx="604500" cy="1004309"/>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09" name="Google Shape;609;p21"/>
            <p:cNvSpPr txBox="1"/>
            <p:nvPr/>
          </p:nvSpPr>
          <p:spPr>
            <a:xfrm>
              <a:off x="4136992" y="1023595"/>
              <a:ext cx="3028825" cy="1250669"/>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US" sz="1800" b="1" i="0" dirty="0">
                  <a:solidFill>
                    <a:srgbClr val="000000"/>
                  </a:solidFill>
                  <a:effectLst/>
                  <a:latin typeface="Helvetica Neue"/>
                </a:rPr>
                <a:t>Holts winter exponential smoothing with additive seasonality and additive trend</a:t>
              </a:r>
            </a:p>
          </p:txBody>
        </p:sp>
      </p:grpSp>
      <p:grpSp>
        <p:nvGrpSpPr>
          <p:cNvPr id="611" name="Google Shape;611;p21"/>
          <p:cNvGrpSpPr/>
          <p:nvPr/>
        </p:nvGrpSpPr>
        <p:grpSpPr>
          <a:xfrm>
            <a:off x="2310541" y="3165956"/>
            <a:ext cx="2387208" cy="604500"/>
            <a:chOff x="3716707" y="2234945"/>
            <a:chExt cx="2387208" cy="604500"/>
          </a:xfrm>
        </p:grpSpPr>
        <p:sp>
          <p:nvSpPr>
            <p:cNvPr id="612" name="Google Shape;612;p21"/>
            <p:cNvSpPr/>
            <p:nvPr/>
          </p:nvSpPr>
          <p:spPr>
            <a:xfrm>
              <a:off x="5499415" y="223494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14" name="Google Shape;614;p21"/>
            <p:cNvSpPr txBox="1"/>
            <p:nvPr/>
          </p:nvSpPr>
          <p:spPr>
            <a:xfrm>
              <a:off x="3716707" y="2299529"/>
              <a:ext cx="1829580" cy="47886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algn="ctr"/>
              <a:r>
                <a:rPr lang="en-IN" sz="1800" b="1" i="0" dirty="0">
                  <a:solidFill>
                    <a:srgbClr val="000000"/>
                  </a:solidFill>
                  <a:effectLst/>
                  <a:latin typeface="Helvetica Neue"/>
                </a:rPr>
                <a:t>Holt Method</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16" name="Google Shape;616;p21"/>
          <p:cNvGrpSpPr/>
          <p:nvPr/>
        </p:nvGrpSpPr>
        <p:grpSpPr>
          <a:xfrm>
            <a:off x="404753" y="3791763"/>
            <a:ext cx="3283072" cy="662905"/>
            <a:chOff x="3892243" y="2678957"/>
            <a:chExt cx="2516863" cy="449534"/>
          </a:xfrm>
        </p:grpSpPr>
        <p:sp>
          <p:nvSpPr>
            <p:cNvPr id="617" name="Google Shape;617;p21"/>
            <p:cNvSpPr/>
            <p:nvPr/>
          </p:nvSpPr>
          <p:spPr>
            <a:xfrm>
              <a:off x="5935473" y="2678957"/>
              <a:ext cx="473633" cy="449534"/>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19" name="Google Shape;619;p21"/>
            <p:cNvSpPr txBox="1"/>
            <p:nvPr/>
          </p:nvSpPr>
          <p:spPr>
            <a:xfrm>
              <a:off x="3892243" y="2703161"/>
              <a:ext cx="2101491" cy="386632"/>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algn="ctr"/>
              <a:r>
                <a:rPr lang="en-IN" sz="1800" b="1" i="0" dirty="0">
                  <a:solidFill>
                    <a:srgbClr val="000000"/>
                  </a:solidFill>
                  <a:effectLst/>
                  <a:latin typeface="Helvetica Neue"/>
                </a:rPr>
                <a:t>Simple Exponential Smoothing</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21" name="Google Shape;621;p21"/>
          <p:cNvGrpSpPr/>
          <p:nvPr/>
        </p:nvGrpSpPr>
        <p:grpSpPr>
          <a:xfrm>
            <a:off x="98951" y="4393100"/>
            <a:ext cx="2513840" cy="604500"/>
            <a:chOff x="3492209" y="2261734"/>
            <a:chExt cx="2513840" cy="604500"/>
          </a:xfrm>
        </p:grpSpPr>
        <p:sp>
          <p:nvSpPr>
            <p:cNvPr id="622" name="Google Shape;622;p21"/>
            <p:cNvSpPr/>
            <p:nvPr/>
          </p:nvSpPr>
          <p:spPr>
            <a:xfrm>
              <a:off x="5401549" y="2261734"/>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24" name="Google Shape;624;p21"/>
            <p:cNvSpPr txBox="1"/>
            <p:nvPr/>
          </p:nvSpPr>
          <p:spPr>
            <a:xfrm>
              <a:off x="3492209" y="2400335"/>
              <a:ext cx="1981200" cy="33180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algn="ctr"/>
              <a:r>
                <a:rPr lang="en-IN" sz="1800" b="1" i="0" dirty="0">
                  <a:solidFill>
                    <a:srgbClr val="000000"/>
                  </a:solidFill>
                  <a:effectLst/>
                  <a:latin typeface="Helvetica Neue"/>
                </a:rPr>
                <a:t>Smoothing level</a:t>
              </a:r>
            </a:p>
          </p:txBody>
        </p:sp>
      </p:grpSp>
      <p:cxnSp>
        <p:nvCxnSpPr>
          <p:cNvPr id="626" name="Google Shape;626;p21"/>
          <p:cNvCxnSpPr>
            <a:cxnSpLocks/>
            <a:stCxn id="622" idx="6"/>
            <a:endCxn id="617" idx="4"/>
          </p:cNvCxnSpPr>
          <p:nvPr/>
        </p:nvCxnSpPr>
        <p:spPr>
          <a:xfrm flipV="1">
            <a:off x="2612791" y="4454669"/>
            <a:ext cx="766124" cy="240681"/>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cxnSpLocks/>
            <a:stCxn id="617" idx="6"/>
            <a:endCxn id="612" idx="4"/>
          </p:cNvCxnSpPr>
          <p:nvPr/>
        </p:nvCxnSpPr>
        <p:spPr>
          <a:xfrm flipV="1">
            <a:off x="3687825" y="3770456"/>
            <a:ext cx="707674" cy="352761"/>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cxnSpLocks/>
            <a:stCxn id="612" idx="6"/>
            <a:endCxn id="607" idx="4"/>
          </p:cNvCxnSpPr>
          <p:nvPr/>
        </p:nvCxnSpPr>
        <p:spPr>
          <a:xfrm flipV="1">
            <a:off x="4697749" y="2931603"/>
            <a:ext cx="1418997" cy="536603"/>
          </a:xfrm>
          <a:prstGeom prst="bentConnector2">
            <a:avLst/>
          </a:prstGeom>
          <a:noFill/>
          <a:ln w="9525" cap="flat" cmpd="sng">
            <a:solidFill>
              <a:schemeClr val="dk2"/>
            </a:solidFill>
            <a:prstDash val="solid"/>
            <a:round/>
            <a:headEnd type="none" w="med" len="med"/>
            <a:tailEnd type="triangle" w="med" len="med"/>
          </a:ln>
        </p:spPr>
      </p:cxnSp>
      <p:grpSp>
        <p:nvGrpSpPr>
          <p:cNvPr id="38" name="Group 37">
            <a:extLst>
              <a:ext uri="{FF2B5EF4-FFF2-40B4-BE49-F238E27FC236}">
                <a16:creationId xmlns:a16="http://schemas.microsoft.com/office/drawing/2014/main" id="{B66607A5-D97C-C7B0-CB67-6BE003DC8A2E}"/>
              </a:ext>
            </a:extLst>
          </p:cNvPr>
          <p:cNvGrpSpPr/>
          <p:nvPr/>
        </p:nvGrpSpPr>
        <p:grpSpPr>
          <a:xfrm>
            <a:off x="219229" y="1205118"/>
            <a:ext cx="2713751" cy="367667"/>
            <a:chOff x="537413" y="1399696"/>
            <a:chExt cx="2713751" cy="367667"/>
          </a:xfrm>
        </p:grpSpPr>
        <p:sp>
          <p:nvSpPr>
            <p:cNvPr id="630" name="Google Shape;630;p21"/>
            <p:cNvSpPr txBox="1"/>
            <p:nvPr/>
          </p:nvSpPr>
          <p:spPr>
            <a:xfrm>
              <a:off x="537413" y="1399696"/>
              <a:ext cx="237914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Hyperparameter Tuning</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606;p21">
            <a:extLst>
              <a:ext uri="{FF2B5EF4-FFF2-40B4-BE49-F238E27FC236}">
                <a16:creationId xmlns:a16="http://schemas.microsoft.com/office/drawing/2014/main" id="{E977B2E7-8EEB-5902-92FF-BF9D1A2F45B3}"/>
              </a:ext>
            </a:extLst>
          </p:cNvPr>
          <p:cNvGrpSpPr/>
          <p:nvPr/>
        </p:nvGrpSpPr>
        <p:grpSpPr>
          <a:xfrm>
            <a:off x="3487033" y="1198856"/>
            <a:ext cx="4146092" cy="953665"/>
            <a:chOff x="4003959" y="969759"/>
            <a:chExt cx="3587491" cy="1369444"/>
          </a:xfrm>
        </p:grpSpPr>
        <p:sp>
          <p:nvSpPr>
            <p:cNvPr id="24" name="Google Shape;607;p21">
              <a:extLst>
                <a:ext uri="{FF2B5EF4-FFF2-40B4-BE49-F238E27FC236}">
                  <a16:creationId xmlns:a16="http://schemas.microsoft.com/office/drawing/2014/main" id="{0C72256F-E80F-A94E-1E31-EB55EE863721}"/>
                </a:ext>
              </a:extLst>
            </p:cNvPr>
            <p:cNvSpPr/>
            <p:nvPr/>
          </p:nvSpPr>
          <p:spPr>
            <a:xfrm>
              <a:off x="6986950" y="1091042"/>
              <a:ext cx="604500" cy="943953"/>
            </a:xfrm>
            <a:prstGeom prst="ellipse">
              <a:avLst/>
            </a:prstGeo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05</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5" name="Google Shape;609;p21">
              <a:extLst>
                <a:ext uri="{FF2B5EF4-FFF2-40B4-BE49-F238E27FC236}">
                  <a16:creationId xmlns:a16="http://schemas.microsoft.com/office/drawing/2014/main" id="{3F5B6D46-32E4-A3EA-E41C-E8C840976828}"/>
                </a:ext>
              </a:extLst>
            </p:cNvPr>
            <p:cNvSpPr txBox="1"/>
            <p:nvPr/>
          </p:nvSpPr>
          <p:spPr>
            <a:xfrm>
              <a:off x="4003959" y="969759"/>
              <a:ext cx="3108085" cy="1369444"/>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algn="ctr"/>
              <a:r>
                <a:rPr lang="en-US" sz="1800" b="1" i="0" dirty="0">
                  <a:solidFill>
                    <a:srgbClr val="000000"/>
                  </a:solidFill>
                  <a:effectLst/>
                  <a:latin typeface="Helvetica Neue"/>
                </a:rPr>
                <a:t>Holts winter exponential smoothing with multiplicative seasonality and additive trend</a:t>
              </a:r>
            </a:p>
          </p:txBody>
        </p:sp>
      </p:grpSp>
      <p:cxnSp>
        <p:nvCxnSpPr>
          <p:cNvPr id="27" name="Google Shape;628;p21">
            <a:extLst>
              <a:ext uri="{FF2B5EF4-FFF2-40B4-BE49-F238E27FC236}">
                <a16:creationId xmlns:a16="http://schemas.microsoft.com/office/drawing/2014/main" id="{8E37E30F-420A-34A4-F587-B412CE343313}"/>
              </a:ext>
            </a:extLst>
          </p:cNvPr>
          <p:cNvCxnSpPr>
            <a:cxnSpLocks/>
            <a:stCxn id="607" idx="6"/>
            <a:endCxn id="24" idx="4"/>
          </p:cNvCxnSpPr>
          <p:nvPr/>
        </p:nvCxnSpPr>
        <p:spPr>
          <a:xfrm flipV="1">
            <a:off x="6466059" y="1940674"/>
            <a:ext cx="817753" cy="672935"/>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62C8F-5110-332A-2292-48B83B93677B}"/>
              </a:ext>
            </a:extLst>
          </p:cNvPr>
          <p:cNvPicPr>
            <a:picLocks noChangeAspect="1"/>
          </p:cNvPicPr>
          <p:nvPr/>
        </p:nvPicPr>
        <p:blipFill>
          <a:blip r:embed="rId2"/>
          <a:stretch>
            <a:fillRect/>
          </a:stretch>
        </p:blipFill>
        <p:spPr>
          <a:xfrm>
            <a:off x="835684" y="0"/>
            <a:ext cx="7472632" cy="5143500"/>
          </a:xfrm>
          <a:prstGeom prst="rect">
            <a:avLst/>
          </a:prstGeom>
        </p:spPr>
      </p:pic>
    </p:spTree>
    <p:extLst>
      <p:ext uri="{BB962C8B-B14F-4D97-AF65-F5344CB8AC3E}">
        <p14:creationId xmlns:p14="http://schemas.microsoft.com/office/powerpoint/2010/main" val="353183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Driven models Imp Algorithms</a:t>
            </a:r>
            <a:endParaRPr dirty="0"/>
          </a:p>
        </p:txBody>
      </p:sp>
      <p:grpSp>
        <p:nvGrpSpPr>
          <p:cNvPr id="642" name="Google Shape;642;p22"/>
          <p:cNvGrpSpPr/>
          <p:nvPr/>
        </p:nvGrpSpPr>
        <p:grpSpPr>
          <a:xfrm>
            <a:off x="2854944" y="1981280"/>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3759630" y="1062257"/>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accent6"/>
                </a:solidFill>
                <a:latin typeface="Fira Sans Extra Condensed"/>
                <a:ea typeface="Fira Sans Extra Condensed"/>
                <a:cs typeface="Fira Sans Extra Condensed"/>
                <a:sym typeface="Fira Sans Extra Condensed"/>
              </a:rPr>
              <a:t>AI</a:t>
            </a:r>
            <a:endParaRPr sz="4800" b="1">
              <a:solidFill>
                <a:schemeClr val="accent6"/>
              </a:solidFill>
              <a:latin typeface="Fira Sans Extra Condensed"/>
              <a:ea typeface="Fira Sans Extra Condensed"/>
              <a:cs typeface="Fira Sans Extra Condensed"/>
              <a:sym typeface="Fira Sans Extra Condensed"/>
            </a:endParaRPr>
          </a:p>
        </p:txBody>
      </p:sp>
      <p:sp>
        <p:nvSpPr>
          <p:cNvPr id="690" name="Google Shape;690;p22"/>
          <p:cNvSpPr txBox="1"/>
          <p:nvPr/>
        </p:nvSpPr>
        <p:spPr>
          <a:xfrm>
            <a:off x="3106282" y="1474425"/>
            <a:ext cx="21840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 System configuration</a:t>
            </a:r>
            <a:endParaRPr sz="1800" b="1" dirty="0">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3760534" y="2495914"/>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stCxn id="690" idx="2"/>
            <a:endCxn id="692" idx="0"/>
          </p:cNvCxnSpPr>
          <p:nvPr/>
        </p:nvCxnSpPr>
        <p:spPr>
          <a:xfrm rot="5400000">
            <a:off x="3802564" y="2100195"/>
            <a:ext cx="595189" cy="196248"/>
          </a:xfrm>
          <a:prstGeom prst="bentConnector3">
            <a:avLst>
              <a:gd name="adj1" fmla="val 5000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2518200" cy="331800"/>
            <a:chOff x="457200" y="959300"/>
            <a:chExt cx="2518200" cy="331800"/>
          </a:xfrm>
        </p:grpSpPr>
        <p:sp>
          <p:nvSpPr>
            <p:cNvPr id="698" name="Google Shape;698;p22"/>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ARIMA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518200" cy="331800"/>
            <a:chOff x="457200" y="2970300"/>
            <a:chExt cx="2518200" cy="331800"/>
          </a:xfrm>
        </p:grpSpPr>
        <p:sp>
          <p:nvSpPr>
            <p:cNvPr id="703" name="Google Shape;703;p22"/>
            <p:cNvSpPr txBox="1"/>
            <p:nvPr/>
          </p:nvSpPr>
          <p:spPr>
            <a:xfrm>
              <a:off x="914400" y="2970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PROPHET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518200" cy="331800"/>
            <a:chOff x="457200" y="1964800"/>
            <a:chExt cx="2518200" cy="331800"/>
          </a:xfrm>
        </p:grpSpPr>
        <p:sp>
          <p:nvSpPr>
            <p:cNvPr id="708" name="Google Shape;708;p22"/>
            <p:cNvSpPr txBox="1"/>
            <p:nvPr/>
          </p:nvSpPr>
          <p:spPr>
            <a:xfrm>
              <a:off x="914400" y="1964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SARIMA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331800"/>
            <a:chOff x="457200" y="3975800"/>
            <a:chExt cx="2518200" cy="331800"/>
          </a:xfrm>
        </p:grpSpPr>
        <p:sp>
          <p:nvSpPr>
            <p:cNvPr id="713" name="Google Shape;713;p22"/>
            <p:cNvSpPr txBox="1"/>
            <p:nvPr/>
          </p:nvSpPr>
          <p:spPr>
            <a:xfrm>
              <a:off x="9144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LSTM</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07</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5795596" y="959300"/>
            <a:ext cx="2891204" cy="331800"/>
            <a:chOff x="5795596" y="959300"/>
            <a:chExt cx="2891204" cy="331800"/>
          </a:xfrm>
        </p:grpSpPr>
        <p:sp>
          <p:nvSpPr>
            <p:cNvPr id="718" name="Google Shape;718;p22"/>
            <p:cNvSpPr txBox="1"/>
            <p:nvPr/>
          </p:nvSpPr>
          <p:spPr>
            <a:xfrm>
              <a:off x="5795596" y="959300"/>
              <a:ext cx="2434004"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latin typeface="Fira Sans Extra Condensed"/>
                  <a:ea typeface="Fira Sans Extra Condensed"/>
                  <a:cs typeface="Fira Sans Extra Condensed"/>
                  <a:sym typeface="Fira Sans Extra Condensed"/>
                </a:rPr>
                <a:t>ARIMA Hyperparameter Tuning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8600" y="2970300"/>
            <a:ext cx="2518200" cy="331800"/>
            <a:chOff x="6168600" y="2970300"/>
            <a:chExt cx="2518200" cy="331800"/>
          </a:xfrm>
        </p:grpSpPr>
        <p:sp>
          <p:nvSpPr>
            <p:cNvPr id="723" name="Google Shape;723;p22"/>
            <p:cNvSpPr txBox="1"/>
            <p:nvPr/>
          </p:nvSpPr>
          <p:spPr>
            <a:xfrm>
              <a:off x="6168600" y="2970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latin typeface="Fira Sans Extra Condensed"/>
                  <a:ea typeface="Fira Sans Extra Condensed"/>
                  <a:cs typeface="Fira Sans Extra Condensed"/>
                  <a:sym typeface="Fira Sans Extra Condensed"/>
                </a:rPr>
                <a:t>PROPHET</a:t>
              </a:r>
              <a:r>
                <a:rPr lang="en" sz="1800" b="1" dirty="0">
                  <a:solidFill>
                    <a:srgbClr val="000000"/>
                  </a:solidFill>
                  <a:latin typeface="Fira Sans Extra Condensed"/>
                  <a:ea typeface="Fira Sans Extra Condensed"/>
                  <a:cs typeface="Fira Sans Extra Condensed"/>
                  <a:sym typeface="Fira Sans Extra Condensed"/>
                </a:rPr>
                <a:t> Evaluation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5809665" y="1964800"/>
            <a:ext cx="2877135" cy="331800"/>
            <a:chOff x="5962943" y="1964800"/>
            <a:chExt cx="2723857" cy="331800"/>
          </a:xfrm>
        </p:grpSpPr>
        <p:sp>
          <p:nvSpPr>
            <p:cNvPr id="728" name="Google Shape;728;p22"/>
            <p:cNvSpPr txBox="1"/>
            <p:nvPr/>
          </p:nvSpPr>
          <p:spPr>
            <a:xfrm>
              <a:off x="5962943" y="1964800"/>
              <a:ext cx="2266657"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SARIMA Hyperparameter Tuning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grpSp>
        <p:nvGrpSpPr>
          <p:cNvPr id="731" name="Google Shape;731;p22"/>
          <p:cNvGrpSpPr/>
          <p:nvPr/>
        </p:nvGrpSpPr>
        <p:grpSpPr>
          <a:xfrm>
            <a:off x="6168600" y="3975800"/>
            <a:ext cx="2518200" cy="331800"/>
            <a:chOff x="6168600" y="3975800"/>
            <a:chExt cx="2518200" cy="331800"/>
          </a:xfrm>
        </p:grpSpPr>
        <p:sp>
          <p:nvSpPr>
            <p:cNvPr id="733" name="Google Shape;733;p22"/>
            <p:cNvSpPr txBox="1"/>
            <p:nvPr/>
          </p:nvSpPr>
          <p:spPr>
            <a:xfrm>
              <a:off x="6168600" y="39758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LSTM </a:t>
              </a:r>
              <a:r>
                <a:rPr lang="en" sz="1800" b="1" dirty="0">
                  <a:latin typeface="Fira Sans Extra Condensed"/>
                  <a:ea typeface="Fira Sans Extra Condensed"/>
                  <a:cs typeface="Fira Sans Extra Condensed"/>
                  <a:sym typeface="Fira Sans Extra Condensed"/>
                </a:rPr>
                <a:t>Evaluation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35" name="Google Shape;735;p22"/>
            <p:cNvSpPr txBox="1"/>
            <p:nvPr/>
          </p:nvSpPr>
          <p:spPr>
            <a:xfrm>
              <a:off x="8229600" y="3975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08</a:t>
              </a:r>
              <a:endParaRPr sz="1800" b="1">
                <a:solidFill>
                  <a:schemeClr val="accent4"/>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068D-C98E-D8A2-DE4C-CDF4F29E93C0}"/>
              </a:ext>
            </a:extLst>
          </p:cNvPr>
          <p:cNvSpPr>
            <a:spLocks noGrp="1"/>
          </p:cNvSpPr>
          <p:nvPr>
            <p:ph type="title"/>
          </p:nvPr>
        </p:nvSpPr>
        <p:spPr>
          <a:xfrm>
            <a:off x="235743" y="178595"/>
            <a:ext cx="4136233" cy="4507706"/>
          </a:xfrm>
        </p:spPr>
        <p:txBody>
          <a:bodyPr>
            <a:normAutofit/>
          </a:bodyPr>
          <a:lstStyle/>
          <a:p>
            <a:r>
              <a:rPr lang="en-US" sz="2500" dirty="0"/>
              <a:t>3)Fitting auto ARIMA: Plot the </a:t>
            </a:r>
            <a:r>
              <a:rPr lang="en-US" sz="2500" dirty="0" err="1"/>
              <a:t>acf</a:t>
            </a:r>
            <a:r>
              <a:rPr lang="en-US" sz="2500" dirty="0"/>
              <a:t> and </a:t>
            </a:r>
            <a:r>
              <a:rPr lang="en-US" sz="2500" dirty="0" err="1"/>
              <a:t>pacf</a:t>
            </a:r>
            <a:r>
              <a:rPr lang="en-US" sz="2500" dirty="0"/>
              <a:t> plot to check the correlation . In next, to pick the best </a:t>
            </a:r>
            <a:r>
              <a:rPr lang="en-US" sz="2500" dirty="0" err="1"/>
              <a:t>p,d,q</a:t>
            </a:r>
            <a:r>
              <a:rPr lang="en-US" sz="2500" dirty="0"/>
              <a:t> values we fit the data into auto </a:t>
            </a:r>
            <a:r>
              <a:rPr lang="en-US" sz="2500" dirty="0" err="1"/>
              <a:t>arima</a:t>
            </a:r>
            <a:r>
              <a:rPr lang="en-US" sz="2500" dirty="0"/>
              <a:t> and selected best pdq values </a:t>
            </a:r>
            <a:r>
              <a:rPr lang="en-US" sz="2500" dirty="0" err="1"/>
              <a:t>i,e</a:t>
            </a:r>
            <a:r>
              <a:rPr lang="en-US" sz="2500" dirty="0"/>
              <a:t> (2,1,2) Later on based on those values we performed </a:t>
            </a:r>
            <a:r>
              <a:rPr lang="en-US" sz="2500" dirty="0" err="1"/>
              <a:t>arima</a:t>
            </a:r>
            <a:r>
              <a:rPr lang="en-US" sz="2500" dirty="0"/>
              <a:t> and achieved </a:t>
            </a:r>
            <a:r>
              <a:rPr lang="en-US" sz="2500" dirty="0" err="1"/>
              <a:t>rmse</a:t>
            </a:r>
            <a:r>
              <a:rPr lang="en-US" sz="2500" dirty="0"/>
              <a:t> of 19.8</a:t>
            </a:r>
            <a:endParaRPr lang="en-IN" sz="2500" dirty="0"/>
          </a:p>
        </p:txBody>
      </p:sp>
      <p:sp>
        <p:nvSpPr>
          <p:cNvPr id="3" name="Title 1">
            <a:extLst>
              <a:ext uri="{FF2B5EF4-FFF2-40B4-BE49-F238E27FC236}">
                <a16:creationId xmlns:a16="http://schemas.microsoft.com/office/drawing/2014/main" id="{C4158D5C-1DE9-50DA-8F29-10830DE2971A}"/>
              </a:ext>
            </a:extLst>
          </p:cNvPr>
          <p:cNvSpPr txBox="1">
            <a:spLocks/>
          </p:cNvSpPr>
          <p:nvPr/>
        </p:nvSpPr>
        <p:spPr>
          <a:xfrm>
            <a:off x="4772024" y="271463"/>
            <a:ext cx="4224337" cy="46005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500" dirty="0"/>
              <a:t>4) SARIMA : A SARIMA model uses differencing at a lag equal to the number of seasons to remove additive seasonal effects. As we are dealing with daily data, so we can try on monthly seasonality i.e. 30 days but we can still found some residuals which are not acceptable so we calculated the best P,D,Q values by hyperparameters and train the model on seasonal ARIMA. we got the </a:t>
            </a:r>
            <a:r>
              <a:rPr lang="en-US" sz="2500" dirty="0" err="1"/>
              <a:t>rmse</a:t>
            </a:r>
            <a:r>
              <a:rPr lang="en-US" sz="2500" dirty="0"/>
              <a:t> of 20.35.</a:t>
            </a:r>
            <a:endParaRPr lang="en-IN" sz="2500" dirty="0"/>
          </a:p>
        </p:txBody>
      </p:sp>
    </p:spTree>
    <p:extLst>
      <p:ext uri="{BB962C8B-B14F-4D97-AF65-F5344CB8AC3E}">
        <p14:creationId xmlns:p14="http://schemas.microsoft.com/office/powerpoint/2010/main" val="176089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A4AC-67CC-D001-8C90-F2561656FCB1}"/>
              </a:ext>
            </a:extLst>
          </p:cNvPr>
          <p:cNvSpPr>
            <a:spLocks noGrp="1"/>
          </p:cNvSpPr>
          <p:nvPr>
            <p:ph type="title"/>
          </p:nvPr>
        </p:nvSpPr>
        <p:spPr>
          <a:xfrm>
            <a:off x="0" y="-300036"/>
            <a:ext cx="8786813" cy="2343149"/>
          </a:xfrm>
        </p:spPr>
        <p:txBody>
          <a:bodyPr>
            <a:normAutofit/>
          </a:bodyPr>
          <a:lstStyle/>
          <a:p>
            <a:r>
              <a:rPr lang="en-US" sz="2500" dirty="0"/>
              <a:t>5) Prophet: In FB prophet model we have to rename  the column name for prophet model understanding  and we just fitted prophet model on our dataset  and we evaluated model performance by using </a:t>
            </a:r>
            <a:r>
              <a:rPr lang="en-US" sz="2500" dirty="0" err="1"/>
              <a:t>rmse</a:t>
            </a:r>
            <a:r>
              <a:rPr lang="en-US" sz="2500" dirty="0"/>
              <a:t> metric.</a:t>
            </a:r>
            <a:endParaRPr lang="en-IN" sz="2500" dirty="0"/>
          </a:p>
        </p:txBody>
      </p:sp>
      <p:sp>
        <p:nvSpPr>
          <p:cNvPr id="3" name="Title 1">
            <a:extLst>
              <a:ext uri="{FF2B5EF4-FFF2-40B4-BE49-F238E27FC236}">
                <a16:creationId xmlns:a16="http://schemas.microsoft.com/office/drawing/2014/main" id="{52BDE89F-879C-C5FA-D54F-BC8FC6A050CD}"/>
              </a:ext>
            </a:extLst>
          </p:cNvPr>
          <p:cNvSpPr txBox="1">
            <a:spLocks/>
          </p:cNvSpPr>
          <p:nvPr/>
        </p:nvSpPr>
        <p:spPr>
          <a:xfrm>
            <a:off x="-82153" y="1678781"/>
            <a:ext cx="9308306" cy="33932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500" dirty="0"/>
              <a:t>6) </a:t>
            </a:r>
            <a:r>
              <a:rPr lang="en-US" sz="2500" dirty="0" err="1"/>
              <a:t>lstm</a:t>
            </a:r>
            <a:r>
              <a:rPr lang="en-US" sz="2500" dirty="0"/>
              <a:t>:    kind of recurrent neural network that is capable of learning long term dependencies in data. This simple model has a single LSTM layer followed by an FC layer. We compile the model with the Mean Squared Error loss function and an Adam </a:t>
            </a:r>
            <a:r>
              <a:rPr lang="en-US" sz="2500" dirty="0" err="1"/>
              <a:t>Optimiser</a:t>
            </a:r>
            <a:r>
              <a:rPr lang="en-US" sz="2500" dirty="0"/>
              <a:t>. We trained this compiled model on the generated data with 50 epochs and batch size of 32. After training the model, we can use the evaluate function to perform a batch evaluation on the test dataset. The model performs pretty decently which is giving the </a:t>
            </a:r>
            <a:r>
              <a:rPr lang="en-US" sz="2500" dirty="0" err="1"/>
              <a:t>rmse</a:t>
            </a:r>
            <a:r>
              <a:rPr lang="en-US" sz="2500" dirty="0"/>
              <a:t> 0.0159 which is least of all the trained models in whole model evaluation.</a:t>
            </a:r>
            <a:endParaRPr lang="en-IN" sz="2500" dirty="0"/>
          </a:p>
        </p:txBody>
      </p:sp>
    </p:spTree>
    <p:extLst>
      <p:ext uri="{BB962C8B-B14F-4D97-AF65-F5344CB8AC3E}">
        <p14:creationId xmlns:p14="http://schemas.microsoft.com/office/powerpoint/2010/main" val="195969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79C99D-9671-C091-8F43-BF7932DA776C}"/>
              </a:ext>
            </a:extLst>
          </p:cNvPr>
          <p:cNvPicPr>
            <a:picLocks noChangeAspect="1"/>
          </p:cNvPicPr>
          <p:nvPr/>
        </p:nvPicPr>
        <p:blipFill>
          <a:blip r:embed="rId2"/>
          <a:stretch>
            <a:fillRect/>
          </a:stretch>
        </p:blipFill>
        <p:spPr>
          <a:xfrm>
            <a:off x="670956" y="1214437"/>
            <a:ext cx="7802087" cy="3704035"/>
          </a:xfrm>
          <a:prstGeom prst="rect">
            <a:avLst/>
          </a:prstGeom>
        </p:spPr>
      </p:pic>
      <p:sp>
        <p:nvSpPr>
          <p:cNvPr id="4" name="TextBox 3">
            <a:extLst>
              <a:ext uri="{FF2B5EF4-FFF2-40B4-BE49-F238E27FC236}">
                <a16:creationId xmlns:a16="http://schemas.microsoft.com/office/drawing/2014/main" id="{6AC53EB5-3DE8-247C-031B-D2A346AD1FB7}"/>
              </a:ext>
            </a:extLst>
          </p:cNvPr>
          <p:cNvSpPr txBox="1"/>
          <p:nvPr/>
        </p:nvSpPr>
        <p:spPr>
          <a:xfrm>
            <a:off x="670956" y="125014"/>
            <a:ext cx="7802087" cy="10027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nSpc>
                <a:spcPct val="107000"/>
              </a:lnSpc>
              <a:spcAft>
                <a:spcPts val="800"/>
              </a:spcAft>
            </a:pPr>
            <a:r>
              <a:rPr lang="en-IN"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Long Short-Term Memory (LSTM) is a type of </a:t>
            </a:r>
            <a:r>
              <a:rPr lang="en-IN"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Recurrent Neural Network</a:t>
            </a:r>
            <a:r>
              <a:rPr lang="en-IN"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that is specifically designed to handle sequential data. The </a:t>
            </a:r>
            <a:r>
              <a:rPr lang="en-IN" b="1"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LSTM RNN</a:t>
            </a:r>
            <a:r>
              <a:rPr lang="en-IN"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model addresses the issue of vanishing gradients in traditional Recurrent Neural Networks by introducing memory cells and gates to control the flow of information and a unique architecture.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257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6B4418-A2AC-1938-D3BD-972FCAD50F0C}"/>
              </a:ext>
            </a:extLst>
          </p:cNvPr>
          <p:cNvPicPr>
            <a:picLocks noChangeAspect="1"/>
          </p:cNvPicPr>
          <p:nvPr/>
        </p:nvPicPr>
        <p:blipFill>
          <a:blip r:embed="rId2"/>
          <a:stretch>
            <a:fillRect/>
          </a:stretch>
        </p:blipFill>
        <p:spPr>
          <a:xfrm>
            <a:off x="0" y="1062204"/>
            <a:ext cx="9144000" cy="4081296"/>
          </a:xfrm>
          <a:prstGeom prst="rect">
            <a:avLst/>
          </a:prstGeom>
        </p:spPr>
      </p:pic>
      <p:sp>
        <p:nvSpPr>
          <p:cNvPr id="5" name="TextBox 4">
            <a:extLst>
              <a:ext uri="{FF2B5EF4-FFF2-40B4-BE49-F238E27FC236}">
                <a16:creationId xmlns:a16="http://schemas.microsoft.com/office/drawing/2014/main" id="{A14F050B-CED8-151B-98F4-6040F625DFED}"/>
              </a:ext>
            </a:extLst>
          </p:cNvPr>
          <p:cNvSpPr txBox="1"/>
          <p:nvPr/>
        </p:nvSpPr>
        <p:spPr>
          <a:xfrm>
            <a:off x="357187" y="214312"/>
            <a:ext cx="4329113" cy="461665"/>
          </a:xfrm>
          <a:prstGeom prst="rect">
            <a:avLst/>
          </a:prstGeom>
          <a:noFill/>
        </p:spPr>
        <p:txBody>
          <a:bodyPr wrap="square" rtlCol="0">
            <a:spAutoFit/>
          </a:bodyPr>
          <a:lstStyle/>
          <a:p>
            <a:r>
              <a:rPr lang="en-US" sz="2400" b="1" dirty="0"/>
              <a:t>Comparing the models</a:t>
            </a:r>
            <a:endParaRPr lang="en-IN" sz="2400" b="1" dirty="0"/>
          </a:p>
        </p:txBody>
      </p:sp>
    </p:spTree>
    <p:extLst>
      <p:ext uri="{BB962C8B-B14F-4D97-AF65-F5344CB8AC3E}">
        <p14:creationId xmlns:p14="http://schemas.microsoft.com/office/powerpoint/2010/main" val="3472089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33;p17">
            <a:extLst>
              <a:ext uri="{FF2B5EF4-FFF2-40B4-BE49-F238E27FC236}">
                <a16:creationId xmlns:a16="http://schemas.microsoft.com/office/drawing/2014/main" id="{9744BF8D-E9D3-AD4F-DA5D-FF367A21676B}"/>
              </a:ext>
            </a:extLst>
          </p:cNvPr>
          <p:cNvSpPr/>
          <p:nvPr/>
        </p:nvSpPr>
        <p:spPr>
          <a:xfrm>
            <a:off x="208333" y="1085850"/>
            <a:ext cx="3063504"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48C28181-9769-F6FE-5968-B2916F86F266}"/>
              </a:ext>
            </a:extLst>
          </p:cNvPr>
          <p:cNvSpPr>
            <a:spLocks noGrp="1"/>
          </p:cNvSpPr>
          <p:nvPr>
            <p:ph type="title"/>
          </p:nvPr>
        </p:nvSpPr>
        <p:spPr>
          <a:xfrm>
            <a:off x="457200" y="180450"/>
            <a:ext cx="3850481" cy="371400"/>
          </a:xfrm>
        </p:spPr>
        <p:txBody>
          <a:bodyPr>
            <a:normAutofit fontScale="90000"/>
          </a:bodyPr>
          <a:lstStyle/>
          <a:p>
            <a:r>
              <a:rPr lang="en-US" dirty="0"/>
              <a:t>Deployment</a:t>
            </a:r>
            <a:endParaRPr lang="en-IN" dirty="0"/>
          </a:p>
        </p:txBody>
      </p:sp>
      <p:sp>
        <p:nvSpPr>
          <p:cNvPr id="3" name="Title 1">
            <a:extLst>
              <a:ext uri="{FF2B5EF4-FFF2-40B4-BE49-F238E27FC236}">
                <a16:creationId xmlns:a16="http://schemas.microsoft.com/office/drawing/2014/main" id="{0AEE6376-FE21-A82C-A170-38CF49B5701F}"/>
              </a:ext>
            </a:extLst>
          </p:cNvPr>
          <p:cNvSpPr txBox="1">
            <a:spLocks/>
          </p:cNvSpPr>
          <p:nvPr/>
        </p:nvSpPr>
        <p:spPr>
          <a:xfrm>
            <a:off x="207168" y="1428751"/>
            <a:ext cx="3064669" cy="1978818"/>
          </a:xfrm>
          <a:prstGeom prst="rect">
            <a:avLst/>
          </a:prstGeom>
          <a:noFill/>
          <a:ln>
            <a:noFill/>
          </a:ln>
        </p:spPr>
        <p:txBody>
          <a:bodyPr spcFirstLastPara="1" wrap="square" lIns="91425" tIns="91425" rIns="91425" bIns="91425" anchor="ctr" anchorCtr="0">
            <a:normAutofit fontScale="2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4800" dirty="0"/>
              <a:t>import </a:t>
            </a:r>
            <a:r>
              <a:rPr lang="en-US" sz="4800" dirty="0" err="1"/>
              <a:t>keras.models</a:t>
            </a:r>
            <a:endParaRPr lang="en-US" sz="4800" dirty="0"/>
          </a:p>
          <a:p>
            <a:pPr algn="l"/>
            <a:r>
              <a:rPr lang="en-US" sz="4800" dirty="0"/>
              <a:t>import </a:t>
            </a:r>
            <a:r>
              <a:rPr lang="en-US" sz="4800" dirty="0" err="1"/>
              <a:t>numpy</a:t>
            </a:r>
            <a:r>
              <a:rPr lang="en-US" sz="4800" dirty="0"/>
              <a:t> as np</a:t>
            </a:r>
          </a:p>
          <a:p>
            <a:pPr algn="l"/>
            <a:r>
              <a:rPr lang="en-US" sz="4800" dirty="0"/>
              <a:t>import pandas as pd</a:t>
            </a:r>
          </a:p>
          <a:p>
            <a:pPr algn="l"/>
            <a:r>
              <a:rPr lang="en-US" sz="4800" dirty="0"/>
              <a:t>import streamlit as </a:t>
            </a:r>
            <a:r>
              <a:rPr lang="en-US" sz="4800" dirty="0" err="1"/>
              <a:t>st</a:t>
            </a:r>
            <a:endParaRPr lang="en-US" sz="4800" dirty="0"/>
          </a:p>
          <a:p>
            <a:pPr algn="l"/>
            <a:r>
              <a:rPr lang="en-US" sz="4800" dirty="0"/>
              <a:t>import </a:t>
            </a:r>
            <a:r>
              <a:rPr lang="en-US" sz="4800" dirty="0" err="1"/>
              <a:t>joblib</a:t>
            </a:r>
            <a:endParaRPr lang="en-US" sz="4800" dirty="0"/>
          </a:p>
          <a:p>
            <a:pPr algn="l"/>
            <a:r>
              <a:rPr lang="en-US" sz="4800" dirty="0"/>
              <a:t>import pickle</a:t>
            </a:r>
          </a:p>
          <a:p>
            <a:pPr algn="l"/>
            <a:r>
              <a:rPr lang="en-US" sz="4800" dirty="0"/>
              <a:t>from </a:t>
            </a:r>
            <a:r>
              <a:rPr lang="en-US" sz="4800" dirty="0" err="1"/>
              <a:t>sklearn.preprocessing</a:t>
            </a:r>
            <a:r>
              <a:rPr lang="en-US" sz="4800" dirty="0"/>
              <a:t> import </a:t>
            </a:r>
            <a:r>
              <a:rPr lang="en-US" sz="4800" dirty="0" err="1"/>
              <a:t>MinMaxScaler</a:t>
            </a:r>
            <a:endParaRPr lang="en-US" sz="4800" dirty="0"/>
          </a:p>
          <a:p>
            <a:pPr algn="l"/>
            <a:r>
              <a:rPr lang="en-US" sz="4800" dirty="0"/>
              <a:t>from </a:t>
            </a:r>
            <a:r>
              <a:rPr lang="en-US" sz="4800" dirty="0" err="1"/>
              <a:t>keras.layers</a:t>
            </a:r>
            <a:r>
              <a:rPr lang="en-US" sz="4800" dirty="0"/>
              <a:t> import Dense</a:t>
            </a:r>
          </a:p>
          <a:p>
            <a:pPr algn="l"/>
            <a:r>
              <a:rPr lang="en-US" sz="4800" dirty="0"/>
              <a:t>from </a:t>
            </a:r>
            <a:r>
              <a:rPr lang="en-US" sz="4800" dirty="0" err="1"/>
              <a:t>keras.layers</a:t>
            </a:r>
            <a:r>
              <a:rPr lang="en-US" sz="4800" dirty="0"/>
              <a:t> import Input, LSTM</a:t>
            </a:r>
          </a:p>
          <a:p>
            <a:pPr algn="l"/>
            <a:r>
              <a:rPr lang="en-US" sz="4800" dirty="0"/>
              <a:t>from </a:t>
            </a:r>
            <a:r>
              <a:rPr lang="en-US" sz="4800" dirty="0" err="1"/>
              <a:t>keras.models</a:t>
            </a:r>
            <a:r>
              <a:rPr lang="en-US" sz="4800" dirty="0"/>
              <a:t> import Model</a:t>
            </a:r>
          </a:p>
          <a:p>
            <a:pPr algn="l"/>
            <a:r>
              <a:rPr lang="en-US" sz="4800" dirty="0"/>
              <a:t>import h5py</a:t>
            </a:r>
          </a:p>
          <a:p>
            <a:pPr algn="l"/>
            <a:r>
              <a:rPr lang="en-US" sz="4800" dirty="0"/>
              <a:t>from datetime import </a:t>
            </a:r>
            <a:r>
              <a:rPr lang="en-US" sz="4800" dirty="0" err="1"/>
              <a:t>timedelta</a:t>
            </a:r>
            <a:r>
              <a:rPr lang="en-US" sz="4800" dirty="0"/>
              <a:t>, date</a:t>
            </a:r>
            <a:endParaRPr lang="en-IN" dirty="0"/>
          </a:p>
        </p:txBody>
      </p:sp>
      <p:sp>
        <p:nvSpPr>
          <p:cNvPr id="5" name="Google Shape;420;p18">
            <a:extLst>
              <a:ext uri="{FF2B5EF4-FFF2-40B4-BE49-F238E27FC236}">
                <a16:creationId xmlns:a16="http://schemas.microsoft.com/office/drawing/2014/main" id="{2CC885C2-FD90-0C78-D33E-5ED2FCA0B49F}"/>
              </a:ext>
            </a:extLst>
          </p:cNvPr>
          <p:cNvSpPr/>
          <p:nvPr/>
        </p:nvSpPr>
        <p:spPr>
          <a:xfrm>
            <a:off x="328030" y="853650"/>
            <a:ext cx="2643769"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t>Libraries used</a:t>
            </a:r>
            <a:endParaRPr sz="1800" b="1" dirty="0"/>
          </a:p>
        </p:txBody>
      </p:sp>
      <p:sp>
        <p:nvSpPr>
          <p:cNvPr id="10" name="TextBox 9">
            <a:extLst>
              <a:ext uri="{FF2B5EF4-FFF2-40B4-BE49-F238E27FC236}">
                <a16:creationId xmlns:a16="http://schemas.microsoft.com/office/drawing/2014/main" id="{3F8B095E-18C4-F0A6-A3C6-F5C7794C6F51}"/>
              </a:ext>
            </a:extLst>
          </p:cNvPr>
          <p:cNvSpPr txBox="1"/>
          <p:nvPr/>
        </p:nvSpPr>
        <p:spPr>
          <a:xfrm>
            <a:off x="1300163" y="3957638"/>
            <a:ext cx="6793706" cy="523220"/>
          </a:xfrm>
          <a:prstGeom prst="rect">
            <a:avLst/>
          </a:prstGeom>
          <a:noFill/>
        </p:spPr>
        <p:txBody>
          <a:bodyPr wrap="square" rtlCol="0">
            <a:spAutoFit/>
          </a:bodyPr>
          <a:lstStyle/>
          <a:p>
            <a:r>
              <a:rPr lang="en-US" dirty="0"/>
              <a:t>We imported the LSTM model and used it for price prediction.  </a:t>
            </a:r>
          </a:p>
          <a:p>
            <a:r>
              <a:rPr lang="en-US" dirty="0"/>
              <a:t>For deployment we used streamlit and keras  </a:t>
            </a:r>
            <a:endParaRPr lang="en-IN" dirty="0"/>
          </a:p>
        </p:txBody>
      </p:sp>
      <p:pic>
        <p:nvPicPr>
          <p:cNvPr id="7" name="Picture 6">
            <a:extLst>
              <a:ext uri="{FF2B5EF4-FFF2-40B4-BE49-F238E27FC236}">
                <a16:creationId xmlns:a16="http://schemas.microsoft.com/office/drawing/2014/main" id="{1E9DF0B6-51AA-7755-B0DF-7953A8457902}"/>
              </a:ext>
            </a:extLst>
          </p:cNvPr>
          <p:cNvPicPr>
            <a:picLocks noChangeAspect="1"/>
          </p:cNvPicPr>
          <p:nvPr/>
        </p:nvPicPr>
        <p:blipFill>
          <a:blip r:embed="rId2"/>
          <a:stretch>
            <a:fillRect/>
          </a:stretch>
        </p:blipFill>
        <p:spPr>
          <a:xfrm>
            <a:off x="3391534" y="853650"/>
            <a:ext cx="5455696" cy="2961113"/>
          </a:xfrm>
          <a:prstGeom prst="rect">
            <a:avLst/>
          </a:prstGeom>
        </p:spPr>
      </p:pic>
    </p:spTree>
    <p:extLst>
      <p:ext uri="{BB962C8B-B14F-4D97-AF65-F5344CB8AC3E}">
        <p14:creationId xmlns:p14="http://schemas.microsoft.com/office/powerpoint/2010/main" val="414278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20E7-2A62-4496-FF48-81B1148F7612}"/>
              </a:ext>
            </a:extLst>
          </p:cNvPr>
          <p:cNvSpPr>
            <a:spLocks noGrp="1"/>
          </p:cNvSpPr>
          <p:nvPr>
            <p:ph type="title"/>
          </p:nvPr>
        </p:nvSpPr>
        <p:spPr>
          <a:xfrm>
            <a:off x="1293017" y="1572787"/>
            <a:ext cx="7800976" cy="1735349"/>
          </a:xfrm>
        </p:spPr>
        <p:txBody>
          <a:bodyPr>
            <a:normAutofit fontScale="90000"/>
          </a:bodyPr>
          <a:lstStyle/>
          <a:p>
            <a:pPr algn="l">
              <a:lnSpc>
                <a:spcPct val="107000"/>
              </a:lnSpc>
              <a:spcAft>
                <a:spcPts val="800"/>
              </a:spcAft>
            </a:pPr>
            <a:r>
              <a:rPr lang="en-IN" sz="2000" b="0" dirty="0" err="1">
                <a:effectLst/>
                <a:latin typeface="+mj-lt"/>
                <a:ea typeface="Calibri" panose="020F0502020204030204" pitchFamily="34" charset="0"/>
                <a:cs typeface="Times New Roman" panose="02020603050405020304" pitchFamily="18" charset="0"/>
              </a:rPr>
              <a:t>Xyz</a:t>
            </a:r>
            <a:r>
              <a:rPr lang="en-IN" sz="2000" b="0" dirty="0">
                <a:effectLst/>
                <a:latin typeface="+mj-lt"/>
                <a:ea typeface="Calibri" panose="020F0502020204030204" pitchFamily="34" charset="0"/>
                <a:cs typeface="Times New Roman" panose="02020603050405020304" pitchFamily="18" charset="0"/>
              </a:rPr>
              <a:t> company acquired the following data of oil prices changes occurred daily,</a:t>
            </a:r>
            <a:br>
              <a:rPr lang="en-IN" sz="2000" b="0" dirty="0">
                <a:effectLst/>
                <a:latin typeface="+mj-lt"/>
                <a:ea typeface="Calibri" panose="020F0502020204030204" pitchFamily="34" charset="0"/>
                <a:cs typeface="Times New Roman" panose="02020603050405020304" pitchFamily="18" charset="0"/>
              </a:rPr>
            </a:br>
            <a:r>
              <a:rPr lang="en-IN" sz="2000" b="0" dirty="0">
                <a:effectLst/>
                <a:latin typeface="+mj-lt"/>
                <a:ea typeface="Calibri" panose="020F0502020204030204" pitchFamily="34" charset="0"/>
                <a:cs typeface="Times New Roman" panose="02020603050405020304" pitchFamily="18" charset="0"/>
              </a:rPr>
              <a:t>Make a model to predict the prices for months/dates to help the customers to get the price hike and decrease in prices to invest in particular stocks</a:t>
            </a:r>
            <a:endParaRPr lang="en-IN" sz="4000" b="0" dirty="0">
              <a:latin typeface="+mj-lt"/>
            </a:endParaRPr>
          </a:p>
        </p:txBody>
      </p:sp>
      <p:sp>
        <p:nvSpPr>
          <p:cNvPr id="3" name="TextBox 2">
            <a:extLst>
              <a:ext uri="{FF2B5EF4-FFF2-40B4-BE49-F238E27FC236}">
                <a16:creationId xmlns:a16="http://schemas.microsoft.com/office/drawing/2014/main" id="{FB5A030D-AA24-9AB5-8963-EE2C558AF463}"/>
              </a:ext>
            </a:extLst>
          </p:cNvPr>
          <p:cNvSpPr txBox="1"/>
          <p:nvPr/>
        </p:nvSpPr>
        <p:spPr>
          <a:xfrm>
            <a:off x="0" y="991836"/>
            <a:ext cx="3571875"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499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Steps for Forecasting</a:t>
            </a:r>
            <a:endParaRPr dirty="0"/>
          </a:p>
        </p:txBody>
      </p:sp>
      <p:grpSp>
        <p:nvGrpSpPr>
          <p:cNvPr id="236" name="Google Shape;236;p16"/>
          <p:cNvGrpSpPr/>
          <p:nvPr/>
        </p:nvGrpSpPr>
        <p:grpSpPr>
          <a:xfrm>
            <a:off x="3297251" y="1027913"/>
            <a:ext cx="2635716" cy="918197"/>
            <a:chOff x="3297249" y="1027913"/>
            <a:chExt cx="2621699" cy="603414"/>
          </a:xfrm>
        </p:grpSpPr>
        <p:sp>
          <p:nvSpPr>
            <p:cNvPr id="237" name="Google Shape;237;p16"/>
            <p:cNvSpPr/>
            <p:nvPr/>
          </p:nvSpPr>
          <p:spPr>
            <a:xfrm>
              <a:off x="3297249" y="1109874"/>
              <a:ext cx="596100" cy="427411"/>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grpSp>
          <p:nvGrpSpPr>
            <p:cNvPr id="238" name="Google Shape;238;p16"/>
            <p:cNvGrpSpPr/>
            <p:nvPr/>
          </p:nvGrpSpPr>
          <p:grpSpPr>
            <a:xfrm>
              <a:off x="3937748" y="1027913"/>
              <a:ext cx="1981200" cy="603414"/>
              <a:chOff x="3937748" y="1108675"/>
              <a:chExt cx="1981200" cy="603414"/>
            </a:xfrm>
          </p:grpSpPr>
          <p:sp>
            <p:nvSpPr>
              <p:cNvPr id="239" name="Google Shape;239;p16"/>
              <p:cNvSpPr txBox="1"/>
              <p:nvPr/>
            </p:nvSpPr>
            <p:spPr>
              <a:xfrm>
                <a:off x="3969538" y="1108675"/>
                <a:ext cx="1903143" cy="2180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Importing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37748" y="1296256"/>
                <a:ext cx="1981200" cy="41583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Acquiring data by webs-crapping then importing it </a:t>
                </a:r>
                <a:endParaRPr dirty="0">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03597" y="973367"/>
            <a:ext cx="2926088" cy="1249117"/>
            <a:chOff x="6006093" y="1000489"/>
            <a:chExt cx="2680733" cy="628051"/>
          </a:xfrm>
        </p:grpSpPr>
        <p:grpSp>
          <p:nvGrpSpPr>
            <p:cNvPr id="300" name="Google Shape;300;p16"/>
            <p:cNvGrpSpPr/>
            <p:nvPr/>
          </p:nvGrpSpPr>
          <p:grpSpPr>
            <a:xfrm>
              <a:off x="6648932" y="1000489"/>
              <a:ext cx="2037894" cy="628051"/>
              <a:chOff x="5996357" y="672947"/>
              <a:chExt cx="2037894" cy="628051"/>
            </a:xfrm>
          </p:grpSpPr>
          <p:sp>
            <p:nvSpPr>
              <p:cNvPr id="301" name="Google Shape;301;p16"/>
              <p:cNvSpPr txBox="1"/>
              <p:nvPr/>
            </p:nvSpPr>
            <p:spPr>
              <a:xfrm>
                <a:off x="5996357" y="67294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Select model building method</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51" y="96919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Data driven approaches, and other model building methods</a:t>
                </a:r>
                <a:endParaRPr dirty="0">
                  <a:latin typeface="Roboto"/>
                  <a:ea typeface="Roboto"/>
                  <a:cs typeface="Roboto"/>
                  <a:sym typeface="Roboto"/>
                </a:endParaRPr>
              </a:p>
            </p:txBody>
          </p:sp>
        </p:grpSp>
        <p:sp>
          <p:nvSpPr>
            <p:cNvPr id="303" name="Google Shape;303;p16"/>
            <p:cNvSpPr/>
            <p:nvPr/>
          </p:nvSpPr>
          <p:spPr>
            <a:xfrm>
              <a:off x="6006093" y="1038093"/>
              <a:ext cx="596100" cy="37165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dirty="0">
                <a:solidFill>
                  <a:schemeClr val="lt1"/>
                </a:solidFill>
              </a:endParaRPr>
            </a:p>
          </p:txBody>
        </p:sp>
      </p:grpSp>
      <p:grpSp>
        <p:nvGrpSpPr>
          <p:cNvPr id="304" name="Google Shape;304;p16"/>
          <p:cNvGrpSpPr/>
          <p:nvPr/>
        </p:nvGrpSpPr>
        <p:grpSpPr>
          <a:xfrm>
            <a:off x="3297247" y="2489730"/>
            <a:ext cx="2768844" cy="915306"/>
            <a:chOff x="3297248" y="2493989"/>
            <a:chExt cx="2653505" cy="618209"/>
          </a:xfrm>
        </p:grpSpPr>
        <p:grpSp>
          <p:nvGrpSpPr>
            <p:cNvPr id="305" name="Google Shape;305;p16"/>
            <p:cNvGrpSpPr/>
            <p:nvPr/>
          </p:nvGrpSpPr>
          <p:grpSpPr>
            <a:xfrm>
              <a:off x="3941544" y="2502861"/>
              <a:ext cx="2009209" cy="609337"/>
              <a:chOff x="3553356" y="1153914"/>
              <a:chExt cx="2009209" cy="609337"/>
            </a:xfrm>
          </p:grpSpPr>
          <p:sp>
            <p:nvSpPr>
              <p:cNvPr id="306" name="Google Shape;306;p16"/>
              <p:cNvSpPr txBox="1"/>
              <p:nvPr/>
            </p:nvSpPr>
            <p:spPr>
              <a:xfrm>
                <a:off x="3581365" y="1153914"/>
                <a:ext cx="1981200" cy="2105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ED</a:t>
                </a:r>
                <a:r>
                  <a:rPr lang="en" sz="1800" b="1" dirty="0">
                    <a:latin typeface="Fira Sans Extra Condensed"/>
                    <a:ea typeface="Fira Sans Extra Condensed"/>
                    <a:cs typeface="Fira Sans Extra Condensed"/>
                    <a:sym typeface="Fira Sans Extra Condensed"/>
                  </a:rPr>
                  <a:t>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53356" y="1337857"/>
                <a:ext cx="1981200" cy="4253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Sorting, dealing with null values, duplicates, outliers</a:t>
                </a:r>
                <a:endParaRPr dirty="0">
                  <a:latin typeface="Roboto"/>
                  <a:ea typeface="Roboto"/>
                  <a:cs typeface="Roboto"/>
                  <a:sym typeface="Roboto"/>
                </a:endParaRPr>
              </a:p>
            </p:txBody>
          </p:sp>
        </p:grpSp>
        <p:sp>
          <p:nvSpPr>
            <p:cNvPr id="308" name="Google Shape;308;p16"/>
            <p:cNvSpPr/>
            <p:nvPr/>
          </p:nvSpPr>
          <p:spPr>
            <a:xfrm>
              <a:off x="3297248" y="2493989"/>
              <a:ext cx="596100" cy="485402"/>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endParaRPr>
            </a:p>
          </p:txBody>
        </p:sp>
      </p:grpSp>
      <p:grpSp>
        <p:nvGrpSpPr>
          <p:cNvPr id="309" name="Google Shape;309;p16"/>
          <p:cNvGrpSpPr/>
          <p:nvPr/>
        </p:nvGrpSpPr>
        <p:grpSpPr>
          <a:xfrm>
            <a:off x="3297248" y="3977808"/>
            <a:ext cx="2653504" cy="673400"/>
            <a:chOff x="3297248" y="3977808"/>
            <a:chExt cx="2653504" cy="673400"/>
          </a:xfrm>
        </p:grpSpPr>
        <p:grpSp>
          <p:nvGrpSpPr>
            <p:cNvPr id="310" name="Google Shape;310;p16"/>
            <p:cNvGrpSpPr/>
            <p:nvPr/>
          </p:nvGrpSpPr>
          <p:grpSpPr>
            <a:xfrm>
              <a:off x="3969548" y="3977808"/>
              <a:ext cx="1981204" cy="673400"/>
              <a:chOff x="3581360" y="2254821"/>
              <a:chExt cx="1981204" cy="673400"/>
            </a:xfrm>
          </p:grpSpPr>
          <p:sp>
            <p:nvSpPr>
              <p:cNvPr id="311" name="Google Shape;311;p16"/>
              <p:cNvSpPr txBox="1"/>
              <p:nvPr/>
            </p:nvSpPr>
            <p:spPr>
              <a:xfrm>
                <a:off x="3581365" y="2254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Train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Splitting data for train test and some</a:t>
                </a:r>
                <a:endParaRPr dirty="0">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11899" y="2387629"/>
            <a:ext cx="2985254" cy="1356391"/>
            <a:chOff x="6013520" y="2440282"/>
            <a:chExt cx="2759664" cy="730804"/>
          </a:xfrm>
        </p:grpSpPr>
        <p:grpSp>
          <p:nvGrpSpPr>
            <p:cNvPr id="315" name="Google Shape;315;p16"/>
            <p:cNvGrpSpPr/>
            <p:nvPr/>
          </p:nvGrpSpPr>
          <p:grpSpPr>
            <a:xfrm>
              <a:off x="6596378" y="2440282"/>
              <a:ext cx="2176806" cy="730804"/>
              <a:chOff x="6596378" y="2567371"/>
              <a:chExt cx="2176806" cy="730804"/>
            </a:xfrm>
          </p:grpSpPr>
          <p:sp>
            <p:nvSpPr>
              <p:cNvPr id="316" name="Google Shape;316;p16"/>
              <p:cNvSpPr txBox="1"/>
              <p:nvPr/>
            </p:nvSpPr>
            <p:spPr>
              <a:xfrm>
                <a:off x="6596378" y="2567371"/>
                <a:ext cx="2176806" cy="3889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Model Evaluation &amp; hyperparameter tuning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607334" y="29663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Evaluating the model doing hyperparameter tuning by checking RMSE values</a:t>
                </a:r>
                <a:endParaRPr dirty="0">
                  <a:latin typeface="Roboto"/>
                  <a:ea typeface="Roboto"/>
                  <a:cs typeface="Roboto"/>
                  <a:sym typeface="Roboto"/>
                </a:endParaRPr>
              </a:p>
            </p:txBody>
          </p:sp>
        </p:grpSp>
        <p:sp>
          <p:nvSpPr>
            <p:cNvPr id="318" name="Google Shape;318;p16"/>
            <p:cNvSpPr/>
            <p:nvPr/>
          </p:nvSpPr>
          <p:spPr>
            <a:xfrm>
              <a:off x="6013520" y="2478267"/>
              <a:ext cx="596100" cy="398253"/>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3977817"/>
            <a:ext cx="2653477" cy="674283"/>
            <a:chOff x="6033350" y="3977817"/>
            <a:chExt cx="2653477" cy="674283"/>
          </a:xfrm>
        </p:grpSpPr>
        <p:grpSp>
          <p:nvGrpSpPr>
            <p:cNvPr id="320" name="Google Shape;320;p16"/>
            <p:cNvGrpSpPr/>
            <p:nvPr/>
          </p:nvGrpSpPr>
          <p:grpSpPr>
            <a:xfrm>
              <a:off x="6705623" y="3977817"/>
              <a:ext cx="1981204" cy="673400"/>
              <a:chOff x="6705623" y="4058579"/>
              <a:chExt cx="1981204" cy="673400"/>
            </a:xfrm>
          </p:grpSpPr>
          <p:sp>
            <p:nvSpPr>
              <p:cNvPr id="321"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Deployment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2"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Deployment of model </a:t>
                </a:r>
                <a:endParaRPr dirty="0">
                  <a:latin typeface="Roboto"/>
                  <a:ea typeface="Roboto"/>
                  <a:cs typeface="Roboto"/>
                  <a:sym typeface="Roboto"/>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cxnSpLocks/>
            <a:stCxn id="237" idx="4"/>
            <a:endCxn id="308" idx="0"/>
          </p:cNvCxnSpPr>
          <p:nvPr/>
        </p:nvCxnSpPr>
        <p:spPr>
          <a:xfrm>
            <a:off x="3596895" y="1803010"/>
            <a:ext cx="11357" cy="68672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cxnSpLocks/>
            <a:stCxn id="308" idx="4"/>
            <a:endCxn id="313" idx="0"/>
          </p:cNvCxnSpPr>
          <p:nvPr/>
        </p:nvCxnSpPr>
        <p:spPr>
          <a:xfrm flipH="1">
            <a:off x="3595298" y="3208405"/>
            <a:ext cx="12954" cy="846618"/>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cxnSpLocks/>
            <a:stCxn id="303" idx="4"/>
            <a:endCxn id="318" idx="0"/>
          </p:cNvCxnSpPr>
          <p:nvPr/>
        </p:nvCxnSpPr>
        <p:spPr>
          <a:xfrm>
            <a:off x="6328926" y="1787324"/>
            <a:ext cx="5387" cy="670804"/>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cxnSpLocks/>
            <a:stCxn id="318" idx="4"/>
            <a:endCxn id="323" idx="0"/>
          </p:cNvCxnSpPr>
          <p:nvPr/>
        </p:nvCxnSpPr>
        <p:spPr>
          <a:xfrm flipH="1">
            <a:off x="6331400" y="3197297"/>
            <a:ext cx="2914" cy="858703"/>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a:t>
            </a:r>
            <a:r>
              <a:rPr lang="en-IN" dirty="0"/>
              <a:t>m</a:t>
            </a:r>
            <a:r>
              <a:rPr lang="en" dirty="0"/>
              <a:t>porting of data</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95359" y="2359226"/>
            <a:ext cx="3343229" cy="1488799"/>
            <a:chOff x="695359" y="2302076"/>
            <a:chExt cx="3343229" cy="1488799"/>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Web-scrapping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Loading site into Octoparse</a:t>
              </a: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Selecting the data to be imported</a:t>
              </a: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Exporting it as excel file </a:t>
              </a:r>
              <a:endParaRPr dirty="0">
                <a:latin typeface="Roboto"/>
                <a:ea typeface="Roboto"/>
                <a:cs typeface="Roboto"/>
                <a:sym typeface="Roboto"/>
              </a:endParaRPr>
            </a:p>
          </p:txBody>
        </p:sp>
      </p:grpSp>
      <p:grpSp>
        <p:nvGrpSpPr>
          <p:cNvPr id="352" name="Google Shape;352;p17"/>
          <p:cNvGrpSpPr/>
          <p:nvPr/>
        </p:nvGrpSpPr>
        <p:grpSpPr>
          <a:xfrm>
            <a:off x="5114996" y="2359226"/>
            <a:ext cx="3343204" cy="1488799"/>
            <a:chOff x="5114996" y="2302076"/>
            <a:chExt cx="3343204" cy="1488799"/>
          </a:xfrm>
        </p:grpSpPr>
        <p:sp>
          <p:nvSpPr>
            <p:cNvPr id="353" name="Google Shape;353;p17"/>
            <p:cNvSpPr txBox="1"/>
            <p:nvPr/>
          </p:nvSpPr>
          <p:spPr>
            <a:xfrm>
              <a:off x="5114996" y="2302076"/>
              <a:ext cx="288901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Importing in Jupyter notebook</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By using pandas library importing the data into notebook</a:t>
              </a:r>
              <a:endParaRPr dirty="0">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sp>
        <p:nvSpPr>
          <p:cNvPr id="2" name="Arrow: Right 1">
            <a:extLst>
              <a:ext uri="{FF2B5EF4-FFF2-40B4-BE49-F238E27FC236}">
                <a16:creationId xmlns:a16="http://schemas.microsoft.com/office/drawing/2014/main" id="{C48E386C-07A7-9661-6C80-3B5B4FCE3023}"/>
              </a:ext>
            </a:extLst>
          </p:cNvPr>
          <p:cNvSpPr/>
          <p:nvPr/>
        </p:nvSpPr>
        <p:spPr>
          <a:xfrm>
            <a:off x="4340103" y="2784909"/>
            <a:ext cx="580014" cy="36433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latin typeface="Fira Sans Extra Condensed"/>
                <a:ea typeface="Fira Sans Extra Condensed"/>
                <a:cs typeface="Fira Sans Extra Condensed"/>
                <a:sym typeface="Fira Sans Extra Condensed"/>
              </a:rPr>
              <a:t>Some EDA processes</a:t>
            </a: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EDA</a:t>
            </a:r>
            <a:endParaRPr dirty="0"/>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grpSp>
        <p:nvGrpSpPr>
          <p:cNvPr id="418" name="Google Shape;418;p18"/>
          <p:cNvGrpSpPr/>
          <p:nvPr/>
        </p:nvGrpSpPr>
        <p:grpSpPr>
          <a:xfrm>
            <a:off x="3701679" y="1209549"/>
            <a:ext cx="5026582" cy="650100"/>
            <a:chOff x="3738950" y="1231574"/>
            <a:chExt cx="5026582" cy="650100"/>
          </a:xfrm>
        </p:grpSpPr>
        <p:sp>
          <p:nvSpPr>
            <p:cNvPr id="419" name="Google Shape;419;p18"/>
            <p:cNvSpPr/>
            <p:nvPr/>
          </p:nvSpPr>
          <p:spPr>
            <a:xfrm>
              <a:off x="5088732" y="1231574"/>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18"/>
            <p:cNvSpPr/>
            <p:nvPr/>
          </p:nvSpPr>
          <p:spPr>
            <a:xfrm>
              <a:off x="3738950" y="1309832"/>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18"/>
          <p:cNvGrpSpPr/>
          <p:nvPr/>
        </p:nvGrpSpPr>
        <p:grpSpPr>
          <a:xfrm>
            <a:off x="3482635" y="1335556"/>
            <a:ext cx="5367075" cy="398087"/>
            <a:chOff x="3649661" y="1335556"/>
            <a:chExt cx="5200049" cy="398087"/>
          </a:xfrm>
        </p:grpSpPr>
        <p:sp>
          <p:nvSpPr>
            <p:cNvPr id="422" name="Google Shape;422;p18"/>
            <p:cNvSpPr txBox="1"/>
            <p:nvPr/>
          </p:nvSpPr>
          <p:spPr>
            <a:xfrm>
              <a:off x="5977912" y="1335556"/>
              <a:ext cx="2871798" cy="3980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Roboto"/>
                  <a:ea typeface="Roboto"/>
                  <a:cs typeface="Roboto"/>
                  <a:sym typeface="Roboto"/>
                </a:rPr>
                <a:t>Checking for null and duplicates and describing the data </a:t>
              </a:r>
              <a:endParaRPr dirty="0">
                <a:latin typeface="Roboto"/>
                <a:ea typeface="Roboto"/>
                <a:cs typeface="Roboto"/>
                <a:sym typeface="Roboto"/>
              </a:endParaRPr>
            </a:p>
          </p:txBody>
        </p:sp>
        <p:sp>
          <p:nvSpPr>
            <p:cNvPr id="423" name="Google Shape;423;p18"/>
            <p:cNvSpPr txBox="1"/>
            <p:nvPr/>
          </p:nvSpPr>
          <p:spPr>
            <a:xfrm>
              <a:off x="3649661" y="1352478"/>
              <a:ext cx="2488169"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Null &amp; Duplicate values</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grpSp>
        <p:nvGrpSpPr>
          <p:cNvPr id="426" name="Google Shape;426;p18"/>
          <p:cNvGrpSpPr/>
          <p:nvPr/>
        </p:nvGrpSpPr>
        <p:grpSpPr>
          <a:xfrm>
            <a:off x="3692330" y="3216550"/>
            <a:ext cx="5035931" cy="650100"/>
            <a:chOff x="3692330" y="3216550"/>
            <a:chExt cx="5035931" cy="650100"/>
          </a:xfrm>
        </p:grpSpPr>
        <p:sp>
          <p:nvSpPr>
            <p:cNvPr id="427" name="Google Shape;427;p18"/>
            <p:cNvSpPr/>
            <p:nvPr/>
          </p:nvSpPr>
          <p:spPr>
            <a:xfrm>
              <a:off x="5051461" y="3216550"/>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18"/>
            <p:cNvSpPr/>
            <p:nvPr/>
          </p:nvSpPr>
          <p:spPr>
            <a:xfrm>
              <a:off x="3692330" y="3280157"/>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18"/>
          <p:cNvGrpSpPr/>
          <p:nvPr/>
        </p:nvGrpSpPr>
        <p:grpSpPr>
          <a:xfrm>
            <a:off x="3880287" y="3333174"/>
            <a:ext cx="5170844" cy="461375"/>
            <a:chOff x="3880287" y="3333174"/>
            <a:chExt cx="5170844" cy="461375"/>
          </a:xfrm>
        </p:grpSpPr>
        <p:sp>
          <p:nvSpPr>
            <p:cNvPr id="430" name="Google Shape;430;p18"/>
            <p:cNvSpPr txBox="1"/>
            <p:nvPr/>
          </p:nvSpPr>
          <p:spPr>
            <a:xfrm>
              <a:off x="5977470" y="3333174"/>
              <a:ext cx="3073661" cy="46137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Roboto"/>
                  <a:ea typeface="Roboto"/>
                  <a:cs typeface="Roboto"/>
                  <a:sym typeface="Roboto"/>
                </a:rPr>
                <a:t>Detecting the outliers by plotting graphs (line,hist,box,lag,kde), and deal with outliers</a:t>
              </a:r>
              <a:endParaRPr dirty="0">
                <a:latin typeface="Roboto"/>
                <a:ea typeface="Roboto"/>
                <a:cs typeface="Roboto"/>
                <a:sym typeface="Roboto"/>
              </a:endParaRPr>
            </a:p>
          </p:txBody>
        </p:sp>
        <p:sp>
          <p:nvSpPr>
            <p:cNvPr id="431" name="Google Shape;431;p18"/>
            <p:cNvSpPr txBox="1"/>
            <p:nvPr/>
          </p:nvSpPr>
          <p:spPr>
            <a:xfrm>
              <a:off x="3880287" y="3340894"/>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lt1"/>
                  </a:solidFill>
                  <a:latin typeface="Fira Sans Extra Condensed"/>
                  <a:ea typeface="Fira Sans Extra Condensed"/>
                  <a:cs typeface="Fira Sans Extra Condensed"/>
                  <a:sym typeface="Fira Sans Extra Condensed"/>
                </a:rPr>
                <a:t>Outliers</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681373" y="2220216"/>
            <a:ext cx="5046888" cy="650100"/>
            <a:chOff x="3747671" y="2235654"/>
            <a:chExt cx="5046888" cy="650100"/>
          </a:xfrm>
        </p:grpSpPr>
        <p:sp>
          <p:nvSpPr>
            <p:cNvPr id="433" name="Google Shape;433;p18"/>
            <p:cNvSpPr/>
            <p:nvPr/>
          </p:nvSpPr>
          <p:spPr>
            <a:xfrm>
              <a:off x="5117759" y="2235654"/>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747671" y="2284314"/>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5" name="Google Shape;435;p18"/>
          <p:cNvGrpSpPr/>
          <p:nvPr/>
        </p:nvGrpSpPr>
        <p:grpSpPr>
          <a:xfrm>
            <a:off x="3859989" y="2331374"/>
            <a:ext cx="4989280" cy="357123"/>
            <a:chOff x="3783299" y="2344523"/>
            <a:chExt cx="4989280" cy="357123"/>
          </a:xfrm>
        </p:grpSpPr>
        <p:sp>
          <p:nvSpPr>
            <p:cNvPr id="436" name="Google Shape;436;p18"/>
            <p:cNvSpPr txBox="1"/>
            <p:nvPr/>
          </p:nvSpPr>
          <p:spPr>
            <a:xfrm>
              <a:off x="5900781" y="2349102"/>
              <a:ext cx="2871798" cy="35254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dirty="0">
                  <a:latin typeface="Roboto"/>
                  <a:ea typeface="Roboto"/>
                  <a:cs typeface="Roboto"/>
                  <a:sym typeface="Roboto"/>
                </a:rPr>
                <a:t>D</a:t>
              </a:r>
              <a:r>
                <a:rPr lang="en" dirty="0">
                  <a:latin typeface="Roboto"/>
                  <a:ea typeface="Roboto"/>
                  <a:cs typeface="Roboto"/>
                  <a:sym typeface="Roboto"/>
                </a:rPr>
                <a:t>ropping the unwanted columns and declaring the index column</a:t>
              </a:r>
              <a:endParaRPr dirty="0">
                <a:latin typeface="Roboto"/>
                <a:ea typeface="Roboto"/>
                <a:cs typeface="Roboto"/>
                <a:sym typeface="Roboto"/>
              </a:endParaRPr>
            </a:p>
          </p:txBody>
        </p:sp>
        <p:sp>
          <p:nvSpPr>
            <p:cNvPr id="437" name="Google Shape;437;p18"/>
            <p:cNvSpPr txBox="1"/>
            <p:nvPr/>
          </p:nvSpPr>
          <p:spPr>
            <a:xfrm>
              <a:off x="3783299" y="2344523"/>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Sorting </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grpSp>
        <p:nvGrpSpPr>
          <p:cNvPr id="439" name="Google Shape;439;p18"/>
          <p:cNvGrpSpPr/>
          <p:nvPr/>
        </p:nvGrpSpPr>
        <p:grpSpPr>
          <a:xfrm>
            <a:off x="3681373" y="4241017"/>
            <a:ext cx="5046888" cy="650100"/>
            <a:chOff x="3961063" y="4269158"/>
            <a:chExt cx="5046888" cy="650100"/>
          </a:xfrm>
        </p:grpSpPr>
        <p:sp>
          <p:nvSpPr>
            <p:cNvPr id="440" name="Google Shape;440;p18"/>
            <p:cNvSpPr/>
            <p:nvPr/>
          </p:nvSpPr>
          <p:spPr>
            <a:xfrm>
              <a:off x="5331151" y="4269158"/>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3859989" y="4358522"/>
            <a:ext cx="4826809" cy="411611"/>
            <a:chOff x="3859989" y="4358522"/>
            <a:chExt cx="4826809" cy="411611"/>
          </a:xfrm>
        </p:grpSpPr>
        <p:sp>
          <p:nvSpPr>
            <p:cNvPr id="443" name="Google Shape;443;p18"/>
            <p:cNvSpPr txBox="1"/>
            <p:nvPr/>
          </p:nvSpPr>
          <p:spPr>
            <a:xfrm>
              <a:off x="5977469" y="4358522"/>
              <a:ext cx="2709329" cy="41161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dirty="0">
                  <a:latin typeface="Roboto"/>
                  <a:ea typeface="Roboto"/>
                  <a:cs typeface="Roboto"/>
                  <a:sym typeface="Roboto"/>
                </a:rPr>
                <a:t>A</a:t>
              </a:r>
              <a:r>
                <a:rPr lang="en" dirty="0">
                  <a:latin typeface="Roboto"/>
                  <a:ea typeface="Roboto"/>
                  <a:cs typeface="Roboto"/>
                  <a:sym typeface="Roboto"/>
                </a:rPr>
                <a:t>fter dealing with outliers we transform our data into stationary data</a:t>
              </a:r>
              <a:endParaRPr dirty="0">
                <a:latin typeface="Roboto"/>
                <a:ea typeface="Roboto"/>
                <a:cs typeface="Roboto"/>
                <a:sym typeface="Roboto"/>
              </a:endParaRPr>
            </a:p>
          </p:txBody>
        </p:sp>
        <p:sp>
          <p:nvSpPr>
            <p:cNvPr id="444" name="Google Shape;444;p18"/>
            <p:cNvSpPr txBox="1"/>
            <p:nvPr/>
          </p:nvSpPr>
          <p:spPr>
            <a:xfrm>
              <a:off x="3859989" y="4380279"/>
              <a:ext cx="1782300" cy="331800"/>
            </a:xfrm>
            <a:prstGeom prst="rect">
              <a:avLst/>
            </a:prstGeom>
            <a:noFill/>
            <a:ln>
              <a:noFill/>
            </a:ln>
          </p:spPr>
          <p:txBody>
            <a:bodyPr spcFirstLastPara="1" wrap="square" lIns="91425" tIns="91425" rIns="91425" bIns="91425" anchor="ctr" anchorCtr="0">
              <a:noAutofit/>
            </a:bodyPr>
            <a:lstStyle/>
            <a:p>
              <a:pPr algn="ctr"/>
              <a:r>
                <a:rPr lang="en-US" sz="1800" b="1" dirty="0">
                  <a:solidFill>
                    <a:schemeClr val="lt1"/>
                  </a:solidFill>
                  <a:latin typeface="Fira Sans Extra Condensed"/>
                  <a:ea typeface="Fira Sans Extra Condensed"/>
                  <a:cs typeface="Fira Sans Extra Condensed"/>
                  <a:sym typeface="Fira Sans Extra Condensed"/>
                </a:rPr>
                <a:t>Stationary data</a:t>
              </a: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Splitting the data</a:t>
            </a:r>
            <a:endParaRPr dirty="0"/>
          </a:p>
        </p:txBody>
      </p:sp>
      <p:grpSp>
        <p:nvGrpSpPr>
          <p:cNvPr id="453" name="Google Shape;453;p19"/>
          <p:cNvGrpSpPr/>
          <p:nvPr/>
        </p:nvGrpSpPr>
        <p:grpSpPr>
          <a:xfrm>
            <a:off x="6890506" y="2571186"/>
            <a:ext cx="939063" cy="912750"/>
            <a:chOff x="6452356" y="2349928"/>
            <a:chExt cx="939063" cy="912750"/>
          </a:xfrm>
        </p:grpSpPr>
        <p:sp>
          <p:nvSpPr>
            <p:cNvPr id="454" name="Google Shape;454;p19"/>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9"/>
          <p:cNvGrpSpPr/>
          <p:nvPr/>
        </p:nvGrpSpPr>
        <p:grpSpPr>
          <a:xfrm>
            <a:off x="1303725" y="2529725"/>
            <a:ext cx="949783" cy="995673"/>
            <a:chOff x="-2429875" y="2285350"/>
            <a:chExt cx="949783" cy="995673"/>
          </a:xfrm>
        </p:grpSpPr>
        <p:sp>
          <p:nvSpPr>
            <p:cNvPr id="476" name="Google Shape;476;p19"/>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9"/>
          <p:cNvGrpSpPr/>
          <p:nvPr/>
        </p:nvGrpSpPr>
        <p:grpSpPr>
          <a:xfrm>
            <a:off x="788010" y="1192944"/>
            <a:ext cx="1981205" cy="3539019"/>
            <a:chOff x="788010" y="1192944"/>
            <a:chExt cx="1981205" cy="3539019"/>
          </a:xfrm>
        </p:grpSpPr>
        <p:sp>
          <p:nvSpPr>
            <p:cNvPr id="486" name="Google Shape;486;p19"/>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80% data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788010"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sp>
          <p:nvSpPr>
            <p:cNvPr id="488" name="Google Shape;488;p19"/>
            <p:cNvSpPr/>
            <p:nvPr/>
          </p:nvSpPr>
          <p:spPr>
            <a:xfrm>
              <a:off x="1283561" y="1192944"/>
              <a:ext cx="990077" cy="784787"/>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Train</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6374785" y="1211750"/>
            <a:ext cx="1981205" cy="3520213"/>
            <a:chOff x="6374785" y="1211750"/>
            <a:chExt cx="1981205" cy="3520213"/>
          </a:xfrm>
        </p:grpSpPr>
        <p:sp>
          <p:nvSpPr>
            <p:cNvPr id="490" name="Google Shape;490;p19"/>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20% data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6374785"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oboto"/>
                <a:ea typeface="Roboto"/>
                <a:cs typeface="Roboto"/>
                <a:sym typeface="Roboto"/>
              </a:endParaRPr>
            </a:p>
          </p:txBody>
        </p:sp>
        <p:sp>
          <p:nvSpPr>
            <p:cNvPr id="492" name="Google Shape;492;p19"/>
            <p:cNvSpPr/>
            <p:nvPr/>
          </p:nvSpPr>
          <p:spPr>
            <a:xfrm>
              <a:off x="6894255" y="1211750"/>
              <a:ext cx="94229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Test</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86200" y="111455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cxnSpLocks/>
            <a:stCxn id="488" idx="6"/>
            <a:endCxn id="513" idx="2"/>
          </p:cNvCxnSpPr>
          <p:nvPr/>
        </p:nvCxnSpPr>
        <p:spPr>
          <a:xfrm>
            <a:off x="2273638" y="1585338"/>
            <a:ext cx="1831637" cy="18812"/>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cxnSpLocks/>
            <a:stCxn id="492" idx="2"/>
            <a:endCxn id="514" idx="6"/>
          </p:cNvCxnSpPr>
          <p:nvPr/>
        </p:nvCxnSpPr>
        <p:spPr>
          <a:xfrm flipH="1">
            <a:off x="4567200" y="1604150"/>
            <a:ext cx="2327055" cy="0"/>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cxnSpLocks/>
            <a:stCxn id="488" idx="4"/>
            <a:endCxn id="451" idx="0"/>
          </p:cNvCxnSpPr>
          <p:nvPr/>
        </p:nvCxnSpPr>
        <p:spPr>
          <a:xfrm>
            <a:off x="1778600" y="1977731"/>
            <a:ext cx="0" cy="448019"/>
          </a:xfrm>
          <a:prstGeom prst="straightConnector1">
            <a:avLst/>
          </a:prstGeom>
          <a:noFill/>
          <a:ln w="9525" cap="flat" cmpd="sng">
            <a:solidFill>
              <a:schemeClr val="dk2"/>
            </a:solidFill>
            <a:prstDash val="solid"/>
            <a:round/>
            <a:headEnd type="none" w="med" len="med"/>
            <a:tailEnd type="oval" w="med" len="med"/>
          </a:ln>
        </p:spPr>
      </p:cxnSp>
      <p:cxnSp>
        <p:nvCxnSpPr>
          <p:cNvPr id="518" name="Google Shape;518;p19"/>
          <p:cNvCxnSpPr>
            <a:stCxn id="451" idx="2"/>
            <a:endCxn id="486" idx="0"/>
          </p:cNvCxnSpPr>
          <p:nvPr/>
        </p:nvCxnSpPr>
        <p:spPr>
          <a:xfrm>
            <a:off x="1778600" y="36293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cxnSpLocks/>
            <a:stCxn id="492" idx="4"/>
            <a:endCxn id="450" idx="0"/>
          </p:cNvCxnSpPr>
          <p:nvPr/>
        </p:nvCxnSpPr>
        <p:spPr>
          <a:xfrm>
            <a:off x="7365400" y="1996550"/>
            <a:ext cx="0" cy="429200"/>
          </a:xfrm>
          <a:prstGeom prst="straightConnector1">
            <a:avLst/>
          </a:prstGeom>
          <a:noFill/>
          <a:ln w="9525" cap="flat" cmpd="sng">
            <a:solidFill>
              <a:schemeClr val="dk2"/>
            </a:solidFill>
            <a:prstDash val="solid"/>
            <a:round/>
            <a:headEnd type="none" w="med" len="med"/>
            <a:tailEnd type="oval" w="med" len="med"/>
          </a:ln>
        </p:spPr>
      </p:cxnSp>
      <p:cxnSp>
        <p:nvCxnSpPr>
          <p:cNvPr id="520" name="Google Shape;520;p19"/>
          <p:cNvCxnSpPr>
            <a:cxnSpLocks/>
            <a:stCxn id="450" idx="2"/>
            <a:endCxn id="490" idx="0"/>
          </p:cNvCxnSpPr>
          <p:nvPr/>
        </p:nvCxnSpPr>
        <p:spPr>
          <a:xfrm>
            <a:off x="7365400" y="3629350"/>
            <a:ext cx="0" cy="4293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2CA8-8425-CBD3-FEF5-1DEB83E8BAE6}"/>
              </a:ext>
            </a:extLst>
          </p:cNvPr>
          <p:cNvSpPr>
            <a:spLocks noGrp="1"/>
          </p:cNvSpPr>
          <p:nvPr>
            <p:ph type="title"/>
          </p:nvPr>
        </p:nvSpPr>
        <p:spPr>
          <a:xfrm>
            <a:off x="357188" y="364331"/>
            <a:ext cx="8429624" cy="4071938"/>
          </a:xfrm>
        </p:spPr>
        <p:txBody>
          <a:bodyPr>
            <a:normAutofit/>
          </a:bodyPr>
          <a:lstStyle/>
          <a:p>
            <a:r>
              <a:rPr lang="en-US" dirty="0"/>
              <a:t>1) Forecasting model based : In order to check for past pattern will follow to future we tried for model driven approach for this we extracted necessary column from data like </a:t>
            </a:r>
            <a:r>
              <a:rPr lang="en-US" dirty="0" err="1"/>
              <a:t>logprice,t</a:t>
            </a:r>
            <a:r>
              <a:rPr lang="en-US" dirty="0"/>
              <a:t> squared and built the available model  driven models and get the lower </a:t>
            </a:r>
            <a:r>
              <a:rPr lang="en-US" dirty="0" err="1"/>
              <a:t>rmse</a:t>
            </a:r>
            <a:r>
              <a:rPr lang="en-US" dirty="0"/>
              <a:t> for  additive seasonality.</a:t>
            </a:r>
            <a:endParaRPr lang="en-IN" dirty="0"/>
          </a:p>
        </p:txBody>
      </p:sp>
      <p:sp>
        <p:nvSpPr>
          <p:cNvPr id="3" name="Title 1">
            <a:extLst>
              <a:ext uri="{FF2B5EF4-FFF2-40B4-BE49-F238E27FC236}">
                <a16:creationId xmlns:a16="http://schemas.microsoft.com/office/drawing/2014/main" id="{E0351122-F455-3DF8-F229-088D2E7884B4}"/>
              </a:ext>
            </a:extLst>
          </p:cNvPr>
          <p:cNvSpPr txBox="1">
            <a:spLocks/>
          </p:cNvSpPr>
          <p:nvPr/>
        </p:nvSpPr>
        <p:spPr>
          <a:xfrm>
            <a:off x="4814886" y="364331"/>
            <a:ext cx="3971926" cy="4071938"/>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endParaRPr lang="en-IN" dirty="0"/>
          </a:p>
        </p:txBody>
      </p:sp>
      <p:sp>
        <p:nvSpPr>
          <p:cNvPr id="4" name="Title 1">
            <a:extLst>
              <a:ext uri="{FF2B5EF4-FFF2-40B4-BE49-F238E27FC236}">
                <a16:creationId xmlns:a16="http://schemas.microsoft.com/office/drawing/2014/main" id="{A364A323-1EE2-9E9E-CE74-BB1F65C94B19}"/>
              </a:ext>
            </a:extLst>
          </p:cNvPr>
          <p:cNvSpPr txBox="1">
            <a:spLocks/>
          </p:cNvSpPr>
          <p:nvPr/>
        </p:nvSpPr>
        <p:spPr>
          <a:xfrm>
            <a:off x="4988719" y="364331"/>
            <a:ext cx="3971926" cy="4071938"/>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endParaRPr lang="en-IN" dirty="0"/>
          </a:p>
        </p:txBody>
      </p:sp>
    </p:spTree>
    <p:extLst>
      <p:ext uri="{BB962C8B-B14F-4D97-AF65-F5344CB8AC3E}">
        <p14:creationId xmlns:p14="http://schemas.microsoft.com/office/powerpoint/2010/main" val="324668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7" name="Google Shape;527;p20"/>
          <p:cNvSpPr txBox="1"/>
          <p:nvPr/>
        </p:nvSpPr>
        <p:spPr>
          <a:xfrm>
            <a:off x="3638338" y="1494218"/>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Model Based Method</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529" name="Google Shape;529;p20"/>
          <p:cNvGrpSpPr/>
          <p:nvPr/>
        </p:nvGrpSpPr>
        <p:grpSpPr>
          <a:xfrm>
            <a:off x="2760807" y="110348"/>
            <a:ext cx="3515750" cy="3570950"/>
            <a:chOff x="2788540" y="1161009"/>
            <a:chExt cx="3515750" cy="3570950"/>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5256"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00462" y="1224604"/>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59672" y="1177217"/>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726121" y="2135916"/>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Add Sea with Quadratic Trend</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70" name="Google Shape;570;p20"/>
          <p:cNvGrpSpPr/>
          <p:nvPr/>
        </p:nvGrpSpPr>
        <p:grpSpPr>
          <a:xfrm>
            <a:off x="7201129" y="602904"/>
            <a:ext cx="1734600" cy="1114992"/>
            <a:chOff x="6949580" y="1001783"/>
            <a:chExt cx="1734600" cy="11149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latin typeface="Fira Sans Extra Condensed"/>
                  <a:ea typeface="Fira Sans Extra Condensed"/>
                  <a:cs typeface="Fira Sans Extra Condensed"/>
                  <a:sym typeface="Fira Sans Extra Condensed"/>
                </a:rPr>
                <a:t>Additive Seasonality</a:t>
              </a:r>
              <a:endParaRPr lang="en-IN" sz="1800" b="1" dirty="0">
                <a:solidFill>
                  <a:srgbClr val="000000"/>
                </a:solidFill>
                <a:latin typeface="Fira Sans Extra Condensed"/>
                <a:ea typeface="Fira Sans Extra Condensed"/>
                <a:cs typeface="Fira Sans Extra Condensed"/>
                <a:sym typeface="Fira Sans Extra Condensed"/>
              </a:endParaRPr>
            </a:p>
          </p:txBody>
        </p:sp>
      </p:grpSp>
      <p:grpSp>
        <p:nvGrpSpPr>
          <p:cNvPr id="574" name="Google Shape;574;p20"/>
          <p:cNvGrpSpPr/>
          <p:nvPr/>
        </p:nvGrpSpPr>
        <p:grpSpPr>
          <a:xfrm>
            <a:off x="-10331" y="913833"/>
            <a:ext cx="1734600" cy="1114992"/>
            <a:chOff x="456753" y="1001783"/>
            <a:chExt cx="1734600" cy="11149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latin typeface="Fira Sans Extra Condensed"/>
                  <a:ea typeface="Fira Sans Extra Condensed"/>
                  <a:cs typeface="Fira Sans Extra Condensed"/>
                  <a:sym typeface="Fira Sans Extra Condensed"/>
                </a:rPr>
                <a:t>Linear Model </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78" name="Google Shape;578;p20"/>
          <p:cNvGrpSpPr/>
          <p:nvPr/>
        </p:nvGrpSpPr>
        <p:grpSpPr>
          <a:xfrm>
            <a:off x="515381" y="2223131"/>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Exponential</a:t>
              </a:r>
              <a:endParaRPr sz="1800" b="1" dirty="0">
                <a:solidFill>
                  <a:srgbClr val="000000"/>
                </a:solidFill>
                <a:latin typeface="Fira Sans Extra Condensed"/>
                <a:ea typeface="Fira Sans Extra Condensed"/>
                <a:cs typeface="Fira Sans Extra Condensed"/>
                <a:sym typeface="Fira Sans Extra Condensed"/>
              </a:endParaRPr>
            </a:p>
          </p:txBody>
        </p:sp>
      </p:grpSp>
      <p:cxnSp>
        <p:nvCxnSpPr>
          <p:cNvPr id="582" name="Google Shape;582;p20"/>
          <p:cNvCxnSpPr>
            <a:cxnSpLocks/>
            <a:endCxn id="575" idx="6"/>
          </p:cNvCxnSpPr>
          <p:nvPr/>
        </p:nvCxnSpPr>
        <p:spPr>
          <a:xfrm rot="10800000">
            <a:off x="1159219" y="1216083"/>
            <a:ext cx="1851426" cy="195250"/>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583" name="Google Shape;583;p20"/>
          <p:cNvCxnSpPr>
            <a:cxnSpLocks/>
            <a:stCxn id="579" idx="0"/>
            <a:endCxn id="530" idx="2"/>
          </p:cNvCxnSpPr>
          <p:nvPr/>
        </p:nvCxnSpPr>
        <p:spPr>
          <a:xfrm rot="5400000" flipH="1" flipV="1">
            <a:off x="2014303" y="1476627"/>
            <a:ext cx="114882" cy="1378126"/>
          </a:xfrm>
          <a:prstGeom prst="bentConnector2">
            <a:avLst/>
          </a:prstGeom>
          <a:noFill/>
          <a:ln w="9525" cap="flat" cmpd="sng">
            <a:solidFill>
              <a:schemeClr val="dk2"/>
            </a:solidFill>
            <a:prstDash val="solid"/>
            <a:round/>
            <a:headEnd type="none" w="med" len="med"/>
            <a:tailEnd type="oval" w="med" len="med"/>
          </a:ln>
        </p:spPr>
      </p:cxnSp>
      <p:cxnSp>
        <p:nvCxnSpPr>
          <p:cNvPr id="584" name="Google Shape;584;p20"/>
          <p:cNvCxnSpPr>
            <a:cxnSpLocks/>
            <a:stCxn id="571" idx="2"/>
            <a:endCxn id="531" idx="7"/>
          </p:cNvCxnSpPr>
          <p:nvPr/>
        </p:nvCxnSpPr>
        <p:spPr>
          <a:xfrm rot="10800000">
            <a:off x="6130781" y="899264"/>
            <a:ext cx="1635399" cy="5891"/>
          </a:xfrm>
          <a:prstGeom prst="bentConnector4">
            <a:avLst>
              <a:gd name="adj1" fmla="val 48891"/>
              <a:gd name="adj2" fmla="val 3980496"/>
            </a:avLst>
          </a:prstGeom>
          <a:noFill/>
          <a:ln w="9525" cap="flat" cmpd="sng">
            <a:solidFill>
              <a:schemeClr val="dk2"/>
            </a:solidFill>
            <a:prstDash val="solid"/>
            <a:round/>
            <a:headEnd type="none" w="med" len="med"/>
            <a:tailEnd type="oval" w="med" len="med"/>
          </a:ln>
        </p:spPr>
      </p:cxnSp>
      <p:cxnSp>
        <p:nvCxnSpPr>
          <p:cNvPr id="585" name="Google Shape;585;p20"/>
          <p:cNvCxnSpPr>
            <a:cxnSpLocks/>
            <a:stCxn id="567" idx="1"/>
          </p:cNvCxnSpPr>
          <p:nvPr/>
        </p:nvCxnSpPr>
        <p:spPr>
          <a:xfrm rot="16200000" flipV="1">
            <a:off x="6536417" y="1381161"/>
            <a:ext cx="342891" cy="1343673"/>
          </a:xfrm>
          <a:prstGeom prst="bentConnector2">
            <a:avLst/>
          </a:prstGeom>
          <a:noFill/>
          <a:ln w="9525" cap="flat" cmpd="sng">
            <a:solidFill>
              <a:schemeClr val="dk2"/>
            </a:solidFill>
            <a:prstDash val="solid"/>
            <a:round/>
            <a:headEnd type="none" w="med" len="med"/>
            <a:tailEnd type="none" w="med" len="med"/>
          </a:ln>
        </p:spPr>
      </p:cxnSp>
      <p:grpSp>
        <p:nvGrpSpPr>
          <p:cNvPr id="2" name="Google Shape;578;p20">
            <a:extLst>
              <a:ext uri="{FF2B5EF4-FFF2-40B4-BE49-F238E27FC236}">
                <a16:creationId xmlns:a16="http://schemas.microsoft.com/office/drawing/2014/main" id="{E9F67D82-B97A-9F1A-66DB-14160B559118}"/>
              </a:ext>
            </a:extLst>
          </p:cNvPr>
          <p:cNvGrpSpPr/>
          <p:nvPr/>
        </p:nvGrpSpPr>
        <p:grpSpPr>
          <a:xfrm>
            <a:off x="1815458" y="3210792"/>
            <a:ext cx="1734600" cy="1080522"/>
            <a:chOff x="456753" y="3042675"/>
            <a:chExt cx="1734600" cy="1080522"/>
          </a:xfrm>
        </p:grpSpPr>
        <p:sp>
          <p:nvSpPr>
            <p:cNvPr id="3" name="Google Shape;579;p20">
              <a:extLst>
                <a:ext uri="{FF2B5EF4-FFF2-40B4-BE49-F238E27FC236}">
                  <a16:creationId xmlns:a16="http://schemas.microsoft.com/office/drawing/2014/main" id="{89E84597-3FE7-7517-622A-4BDB623B5ED9}"/>
                </a:ext>
              </a:extLst>
            </p:cNvPr>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05</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 name="Google Shape;580;p20">
              <a:extLst>
                <a:ext uri="{FF2B5EF4-FFF2-40B4-BE49-F238E27FC236}">
                  <a16:creationId xmlns:a16="http://schemas.microsoft.com/office/drawing/2014/main" id="{CC9A6168-CE8C-6CB4-0E31-79F7E644DF25}"/>
                </a:ext>
              </a:extLst>
            </p:cNvPr>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latin typeface="Fira Sans Extra Condensed"/>
                  <a:ea typeface="Fira Sans Extra Condensed"/>
                  <a:cs typeface="Fira Sans Extra Condensed"/>
                  <a:sym typeface="Fira Sans Extra Condensed"/>
                </a:rPr>
                <a:t>Quadratic</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6" name="Google Shape;566;p20">
            <a:extLst>
              <a:ext uri="{FF2B5EF4-FFF2-40B4-BE49-F238E27FC236}">
                <a16:creationId xmlns:a16="http://schemas.microsoft.com/office/drawing/2014/main" id="{6278D007-4C12-B8C2-CBE6-B9097F7870C6}"/>
              </a:ext>
            </a:extLst>
          </p:cNvPr>
          <p:cNvGrpSpPr/>
          <p:nvPr/>
        </p:nvGrpSpPr>
        <p:grpSpPr>
          <a:xfrm>
            <a:off x="5589633" y="3117091"/>
            <a:ext cx="1734600" cy="1209983"/>
            <a:chOff x="6982642" y="3042675"/>
            <a:chExt cx="1734600" cy="1209983"/>
          </a:xfrm>
        </p:grpSpPr>
        <p:sp>
          <p:nvSpPr>
            <p:cNvPr id="7" name="Google Shape;567;p20">
              <a:extLst>
                <a:ext uri="{FF2B5EF4-FFF2-40B4-BE49-F238E27FC236}">
                  <a16:creationId xmlns:a16="http://schemas.microsoft.com/office/drawing/2014/main" id="{93CCC534-2D6E-9277-466E-8179BA16200A}"/>
                </a:ext>
              </a:extLst>
            </p:cNvPr>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07</a:t>
              </a:r>
              <a:endParaRPr sz="1800" b="1" dirty="0">
                <a:solidFill>
                  <a:schemeClr val="lt1"/>
                </a:solidFill>
                <a:latin typeface="Fira Sans Extra Condensed"/>
                <a:ea typeface="Fira Sans Extra Condensed"/>
                <a:cs typeface="Fira Sans Extra Condensed"/>
                <a:sym typeface="Fira Sans Extra Condensed"/>
              </a:endParaRPr>
            </a:p>
          </p:txBody>
        </p:sp>
        <p:sp>
          <p:nvSpPr>
            <p:cNvPr id="8" name="Google Shape;568;p20">
              <a:extLst>
                <a:ext uri="{FF2B5EF4-FFF2-40B4-BE49-F238E27FC236}">
                  <a16:creationId xmlns:a16="http://schemas.microsoft.com/office/drawing/2014/main" id="{0B54F647-E020-4492-72E9-1B5BA504858E}"/>
                </a:ext>
              </a:extLst>
            </p:cNvPr>
            <p:cNvSpPr txBox="1"/>
            <p:nvPr/>
          </p:nvSpPr>
          <p:spPr>
            <a:xfrm>
              <a:off x="6982642" y="3920858"/>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latin typeface="Fira Sans Extra Condensed"/>
                  <a:ea typeface="Fira Sans Extra Condensed"/>
                  <a:cs typeface="Fira Sans Extra Condensed"/>
                  <a:sym typeface="Fira Sans Extra Condensed"/>
                </a:rPr>
                <a:t>Multiplicative Additive Seasonality</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10" name="Google Shape;566;p20">
            <a:extLst>
              <a:ext uri="{FF2B5EF4-FFF2-40B4-BE49-F238E27FC236}">
                <a16:creationId xmlns:a16="http://schemas.microsoft.com/office/drawing/2014/main" id="{B43A0D2A-21C2-815C-C0F0-5114F66BF37D}"/>
              </a:ext>
            </a:extLst>
          </p:cNvPr>
          <p:cNvGrpSpPr/>
          <p:nvPr/>
        </p:nvGrpSpPr>
        <p:grpSpPr>
          <a:xfrm>
            <a:off x="3655234" y="3774938"/>
            <a:ext cx="1734600" cy="1080522"/>
            <a:chOff x="6949580" y="3042675"/>
            <a:chExt cx="1734600" cy="1080522"/>
          </a:xfrm>
        </p:grpSpPr>
        <p:sp>
          <p:nvSpPr>
            <p:cNvPr id="11" name="Google Shape;567;p20">
              <a:extLst>
                <a:ext uri="{FF2B5EF4-FFF2-40B4-BE49-F238E27FC236}">
                  <a16:creationId xmlns:a16="http://schemas.microsoft.com/office/drawing/2014/main" id="{F8036ADB-EAE3-E567-693F-FD6025911F56}"/>
                </a:ext>
              </a:extLst>
            </p:cNvPr>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06</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2" name="Google Shape;568;p20">
              <a:extLst>
                <a:ext uri="{FF2B5EF4-FFF2-40B4-BE49-F238E27FC236}">
                  <a16:creationId xmlns:a16="http://schemas.microsoft.com/office/drawing/2014/main" id="{018A5573-3B9F-9D56-E7E2-C06B658321A8}"/>
                </a:ext>
              </a:extLst>
            </p:cNvPr>
            <p:cNvSpPr txBox="1"/>
            <p:nvPr/>
          </p:nvSpPr>
          <p:spPr>
            <a:xfrm>
              <a:off x="6949580" y="3751833"/>
              <a:ext cx="1734600" cy="3713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Multiplicative Season</a:t>
              </a:r>
              <a:endParaRPr sz="1800" b="1" dirty="0">
                <a:solidFill>
                  <a:srgbClr val="000000"/>
                </a:solidFill>
                <a:latin typeface="Fira Sans Extra Condensed"/>
                <a:ea typeface="Fira Sans Extra Condensed"/>
                <a:cs typeface="Fira Sans Extra Condensed"/>
                <a:sym typeface="Fira Sans Extra Condensed"/>
              </a:endParaRPr>
            </a:p>
          </p:txBody>
        </p:sp>
      </p:grpSp>
      <p:cxnSp>
        <p:nvCxnSpPr>
          <p:cNvPr id="16" name="Google Shape;583;p20">
            <a:extLst>
              <a:ext uri="{FF2B5EF4-FFF2-40B4-BE49-F238E27FC236}">
                <a16:creationId xmlns:a16="http://schemas.microsoft.com/office/drawing/2014/main" id="{8F17A025-4E61-41A6-055F-353290F36EEE}"/>
              </a:ext>
            </a:extLst>
          </p:cNvPr>
          <p:cNvCxnSpPr>
            <a:cxnSpLocks/>
            <a:stCxn id="561" idx="3"/>
            <a:endCxn id="11" idx="0"/>
          </p:cNvCxnSpPr>
          <p:nvPr/>
        </p:nvCxnSpPr>
        <p:spPr>
          <a:xfrm rot="16200000" flipH="1">
            <a:off x="4042894" y="3295297"/>
            <a:ext cx="703255" cy="256026"/>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17" name="Google Shape;583;p20">
            <a:extLst>
              <a:ext uri="{FF2B5EF4-FFF2-40B4-BE49-F238E27FC236}">
                <a16:creationId xmlns:a16="http://schemas.microsoft.com/office/drawing/2014/main" id="{1511DBBB-32EB-1236-36B9-3A5A55ADF385}"/>
              </a:ext>
            </a:extLst>
          </p:cNvPr>
          <p:cNvCxnSpPr>
            <a:cxnSpLocks/>
            <a:stCxn id="3" idx="7"/>
            <a:endCxn id="530" idx="6"/>
          </p:cNvCxnSpPr>
          <p:nvPr/>
        </p:nvCxnSpPr>
        <p:spPr>
          <a:xfrm rot="5400000" flipH="1" flipV="1">
            <a:off x="2357009" y="2647721"/>
            <a:ext cx="1191070" cy="112126"/>
          </a:xfrm>
          <a:prstGeom prst="bentConnector4">
            <a:avLst>
              <a:gd name="adj1" fmla="val 41082"/>
              <a:gd name="adj2" fmla="val 303878"/>
            </a:avLst>
          </a:prstGeom>
          <a:noFill/>
          <a:ln w="9525" cap="flat" cmpd="sng">
            <a:solidFill>
              <a:schemeClr val="dk2"/>
            </a:solidFill>
            <a:prstDash val="solid"/>
            <a:round/>
            <a:headEnd type="none" w="med" len="med"/>
            <a:tailEnd type="oval" w="med" len="med"/>
          </a:ln>
        </p:spPr>
      </p:cxnSp>
      <p:cxnSp>
        <p:nvCxnSpPr>
          <p:cNvPr id="21" name="Google Shape;583;p20">
            <a:extLst>
              <a:ext uri="{FF2B5EF4-FFF2-40B4-BE49-F238E27FC236}">
                <a16:creationId xmlns:a16="http://schemas.microsoft.com/office/drawing/2014/main" id="{2F5DFA52-5A79-62C3-D767-E4EB0C747219}"/>
              </a:ext>
            </a:extLst>
          </p:cNvPr>
          <p:cNvCxnSpPr>
            <a:cxnSpLocks/>
            <a:stCxn id="561" idx="5"/>
            <a:endCxn id="7" idx="0"/>
          </p:cNvCxnSpPr>
          <p:nvPr/>
        </p:nvCxnSpPr>
        <p:spPr>
          <a:xfrm rot="16200000" flipH="1">
            <a:off x="5599954" y="2293174"/>
            <a:ext cx="45408" cy="1602425"/>
          </a:xfrm>
          <a:prstGeom prst="bentConnector5">
            <a:avLst>
              <a:gd name="adj1" fmla="val 503436"/>
              <a:gd name="adj2" fmla="val 44155"/>
              <a:gd name="adj3" fmla="val -403436"/>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4257F8-E8C8-E55F-6F6D-084FEC35B3E1}"/>
              </a:ext>
            </a:extLst>
          </p:cNvPr>
          <p:cNvPicPr>
            <a:picLocks noChangeAspect="1"/>
          </p:cNvPicPr>
          <p:nvPr/>
        </p:nvPicPr>
        <p:blipFill>
          <a:blip r:embed="rId2"/>
          <a:stretch>
            <a:fillRect/>
          </a:stretch>
        </p:blipFill>
        <p:spPr>
          <a:xfrm>
            <a:off x="504798" y="0"/>
            <a:ext cx="8134403" cy="5050631"/>
          </a:xfrm>
          <a:prstGeom prst="rect">
            <a:avLst/>
          </a:prstGeom>
        </p:spPr>
      </p:pic>
    </p:spTree>
    <p:extLst>
      <p:ext uri="{BB962C8B-B14F-4D97-AF65-F5344CB8AC3E}">
        <p14:creationId xmlns:p14="http://schemas.microsoft.com/office/powerpoint/2010/main" val="3839440868"/>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882</Words>
  <Application>Microsoft Office PowerPoint</Application>
  <PresentationFormat>On-screen Show (16:9)</PresentationFormat>
  <Paragraphs>121</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Arial</vt:lpstr>
      <vt:lpstr>Fira Sans Extra Condensed SemiBold</vt:lpstr>
      <vt:lpstr>Segoe UI</vt:lpstr>
      <vt:lpstr>Fira Sans Extra Condensed</vt:lpstr>
      <vt:lpstr>Roboto</vt:lpstr>
      <vt:lpstr>Helvetica Neue</vt:lpstr>
      <vt:lpstr>Machine Learning Infographics by Slidesgo</vt:lpstr>
      <vt:lpstr>Excelr Data Science Project For  Oil Price Prediction</vt:lpstr>
      <vt:lpstr>Xyz company acquired the following data of oil prices changes occurred daily, Make a model to predict the prices for months/dates to help the customers to get the price hike and decrease in prices to invest in particular stocks</vt:lpstr>
      <vt:lpstr>Steps for Forecasting</vt:lpstr>
      <vt:lpstr>Importing of data</vt:lpstr>
      <vt:lpstr>EDA</vt:lpstr>
      <vt:lpstr>Splitting the data</vt:lpstr>
      <vt:lpstr>1) Forecasting model based : In order to check for past pattern will follow to future we tried for model driven approach for this we extracted necessary column from data like logprice,t squared and built the available model  driven models and get the lower rmse for  additive seasonality.</vt:lpstr>
      <vt:lpstr>PowerPoint Presentation</vt:lpstr>
      <vt:lpstr>PowerPoint Presentation</vt:lpstr>
      <vt:lpstr>2) Data Driven Models :To pick the best smoothing value for smoothing techniques we performed hyperparmeter tuning and after selecting the best value of 0.1 we  performed all data driven. Models and checked their rmse values</vt:lpstr>
      <vt:lpstr>Data Driven Method</vt:lpstr>
      <vt:lpstr>PowerPoint Presentation</vt:lpstr>
      <vt:lpstr>Data Driven models Imp Algorithms</vt:lpstr>
      <vt:lpstr>3)Fitting auto ARIMA: Plot the acf and pacf plot to check the correlation . In next, to pick the best p,d,q values we fit the data into auto arima and selected best pdq values i,e (2,1,2) Later on based on those values we performed arima and achieved rmse of 19.8</vt:lpstr>
      <vt:lpstr>5) Prophet: In FB prophet model we have to rename  the column name for prophet model understanding  and we just fitted prophet model on our dataset  and we evaluated model performance by using rmse metric.</vt:lpstr>
      <vt:lpstr>PowerPoint Presentation</vt:lpstr>
      <vt:lpstr>PowerPoint Presentation</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Excelr Data Science Project For  Oil Price Prediction</dc:title>
  <dc:creator>Chaitanya Ingle</dc:creator>
  <cp:lastModifiedBy>Chaitanya Ingle</cp:lastModifiedBy>
  <cp:revision>8</cp:revision>
  <dcterms:modified xsi:type="dcterms:W3CDTF">2023-08-21T19:59:12Z</dcterms:modified>
</cp:coreProperties>
</file>