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41" r:id="rId10"/>
    <p:sldId id="257"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33" d="100"/>
          <a:sy n="33" d="100"/>
        </p:scale>
        <p:origin x="523" y="10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56779" y="4247202"/>
            <a:ext cx="6200206" cy="1141201"/>
          </a:xfrm>
        </p:spPr>
        <p:txBody>
          <a:bodyPr>
            <a:normAutofit fontScale="32500" lnSpcReduction="20000"/>
          </a:bodyPr>
          <a:lstStyle/>
          <a:p>
            <a:r>
              <a:rPr lang="en-IN" sz="12800" b="0" dirty="0">
                <a:solidFill>
                  <a:schemeClr val="tx1"/>
                </a:solidFill>
              </a:rPr>
              <a:t>By - Shubham Rathore</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256779" y="2658950"/>
            <a:ext cx="7128935" cy="1621697"/>
          </a:xfrm>
        </p:spPr>
        <p:txBody>
          <a:bodyPr>
            <a:normAutofit fontScale="90000"/>
          </a:bodyPr>
          <a:lstStyle/>
          <a:p>
            <a:r>
              <a:rPr lang="en-GB" sz="4000" dirty="0"/>
              <a:t>Project Title:</a:t>
            </a:r>
            <a:br>
              <a:rPr lang="en-GB" sz="4000" dirty="0"/>
            </a:br>
            <a:r>
              <a:rPr lang="en-US" sz="4000" dirty="0"/>
              <a:t>Smart Contract for Land Registry</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5935" y="1331996"/>
            <a:ext cx="8592598" cy="5236444"/>
          </a:xfrm>
        </p:spPr>
        <p:txBody>
          <a:bodyPr>
            <a:noAutofit/>
          </a:bodyPr>
          <a:lstStyle/>
          <a:p>
            <a:pPr algn="just">
              <a:lnSpc>
                <a:spcPct val="150000"/>
              </a:lnSpc>
            </a:pPr>
            <a:r>
              <a:rPr lang="en-US" altLang="en-US" dirty="0">
                <a:solidFill>
                  <a:schemeClr val="tx1"/>
                </a:solidFill>
                <a:latin typeface="Arial" panose="020B0604020202020204" pitchFamily="34" charset="0"/>
              </a:rPr>
              <a:t>The traditional land registry system suffers from fraud, lack of transparency, inefficient record-keeping, and lengthy procedures. Centralized databases and paper-based documentation are vulnerable to tampering, disputes, and record loss, causing delays and financial losses. A blockchain-based Land Registry System ensures secure, transparent, and tamper-proof registration and ownership transfers. By automating verification and preventing forgery, it allows only rightful owners to transfer land, improving trust and efficiency.</a:t>
            </a:r>
          </a:p>
          <a:p>
            <a:pPr>
              <a:lnSpc>
                <a:spcPct val="150000"/>
              </a:lnSpc>
            </a:pP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008533" y="29816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92545" y="0"/>
            <a:ext cx="10004522" cy="5309260"/>
          </a:xfrm>
        </p:spPr>
        <p:txBody>
          <a:bodyPr>
            <a:normAutofit/>
          </a:bodyPr>
          <a:lstStyle/>
          <a:p>
            <a:r>
              <a:rPr lang="en-GB" dirty="0"/>
              <a:t>Project Description:</a:t>
            </a:r>
            <a:br>
              <a:rPr lang="en-GB" dirty="0"/>
            </a:b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8" name="Rectangle 4">
            <a:extLst>
              <a:ext uri="{FF2B5EF4-FFF2-40B4-BE49-F238E27FC236}">
                <a16:creationId xmlns:a16="http://schemas.microsoft.com/office/drawing/2014/main" id="{3AFF6FC0-11DB-1D56-F1AD-4CC8DCD4A5F0}"/>
              </a:ext>
            </a:extLst>
          </p:cNvPr>
          <p:cNvSpPr>
            <a:spLocks noChangeArrowheads="1"/>
          </p:cNvSpPr>
          <p:nvPr/>
        </p:nvSpPr>
        <p:spPr bwMode="auto">
          <a:xfrm>
            <a:off x="392545" y="911730"/>
            <a:ext cx="900991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2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The blockchain-powered Land Registry System ensures secure, transparent, and tamper-proof property management. Built on Ethereum, it registers land with unique IDs, prevents fraud, enables secure ownership transfers, and provides instant verification via the blockchain. By automating processes and eliminating intermediaries, it reduces delays, costs, and paperwork, enhancing trust and efficiency in land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24738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BEC165CC-0567-8F31-74AB-A24572FA5850}"/>
              </a:ext>
            </a:extLst>
          </p:cNvPr>
          <p:cNvSpPr>
            <a:spLocks noGrp="1" noChangeArrowheads="1"/>
          </p:cNvSpPr>
          <p:nvPr>
            <p:ph type="body" sz="quarter" idx="12"/>
          </p:nvPr>
        </p:nvSpPr>
        <p:spPr bwMode="auto">
          <a:xfrm>
            <a:off x="620008" y="932499"/>
            <a:ext cx="9771714" cy="599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Government Authorities</a:t>
            </a:r>
            <a:r>
              <a:rPr kumimoji="0" lang="LID4096" altLang="LID4096" sz="2800" b="0" i="0" u="none" strike="noStrike" cap="none" normalizeH="0" baseline="0" dirty="0">
                <a:ln>
                  <a:noFill/>
                </a:ln>
                <a:solidFill>
                  <a:schemeClr val="tx1"/>
                </a:solidFill>
                <a:effectLst/>
                <a:latin typeface="Arial" panose="020B0604020202020204" pitchFamily="34" charset="0"/>
              </a:rPr>
              <a:t> – Land verification &amp; regulation.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Property Owners</a:t>
            </a:r>
            <a:r>
              <a:rPr kumimoji="0" lang="LID4096" altLang="LID4096" sz="2800" b="0" i="0" u="none" strike="noStrike" cap="none" normalizeH="0" baseline="0" dirty="0">
                <a:ln>
                  <a:noFill/>
                </a:ln>
                <a:solidFill>
                  <a:schemeClr val="tx1"/>
                </a:solidFill>
                <a:effectLst/>
                <a:latin typeface="Arial" panose="020B0604020202020204" pitchFamily="34" charset="0"/>
              </a:rPr>
              <a:t> – Register &amp; manage ownership.</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Buyers &amp; Sellers</a:t>
            </a:r>
            <a:r>
              <a:rPr kumimoji="0" lang="LID4096" altLang="LID4096" sz="2800" b="0" i="0" u="none" strike="noStrike" cap="none" normalizeH="0" baseline="0" dirty="0">
                <a:ln>
                  <a:noFill/>
                </a:ln>
                <a:solidFill>
                  <a:schemeClr val="tx1"/>
                </a:solidFill>
                <a:effectLst/>
                <a:latin typeface="Arial" panose="020B0604020202020204" pitchFamily="34" charset="0"/>
              </a:rPr>
              <a:t> – Secure transactions.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Legal Entities</a:t>
            </a:r>
            <a:r>
              <a:rPr kumimoji="0" lang="LID4096" altLang="LID4096" sz="2800" b="0" i="0" u="none" strike="noStrike" cap="none" normalizeH="0" baseline="0" dirty="0">
                <a:ln>
                  <a:noFill/>
                </a:ln>
                <a:solidFill>
                  <a:schemeClr val="tx1"/>
                </a:solidFill>
                <a:effectLst/>
                <a:latin typeface="Arial" panose="020B0604020202020204" pitchFamily="34" charset="0"/>
              </a:rPr>
              <a:t> – Verify &amp; process deals.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Banks &amp; Lenders</a:t>
            </a:r>
            <a:r>
              <a:rPr kumimoji="0" lang="LID4096" altLang="LID4096" sz="2800" b="0" i="0" u="none" strike="noStrike" cap="none" normalizeH="0" baseline="0" dirty="0">
                <a:ln>
                  <a:noFill/>
                </a:ln>
                <a:solidFill>
                  <a:schemeClr val="tx1"/>
                </a:solidFill>
                <a:effectLst/>
                <a:latin typeface="Arial" panose="020B0604020202020204" pitchFamily="34" charset="0"/>
              </a:rPr>
              <a:t> – Ownership validation.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Real Estate Agents</a:t>
            </a:r>
            <a:r>
              <a:rPr kumimoji="0" lang="LID4096" altLang="LID4096" sz="2800" b="0" i="0" u="none" strike="noStrike" cap="none" normalizeH="0" baseline="0" dirty="0">
                <a:ln>
                  <a:noFill/>
                </a:ln>
                <a:solidFill>
                  <a:schemeClr val="tx1"/>
                </a:solidFill>
                <a:effectLst/>
                <a:latin typeface="Arial" panose="020B0604020202020204" pitchFamily="34" charset="0"/>
              </a:rPr>
              <a:t> – Transaction facilitation.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LID4096" altLang="LID4096" sz="2800" b="1" i="0" u="none" strike="noStrike" cap="none" normalizeH="0" baseline="0" dirty="0">
                <a:ln>
                  <a:noFill/>
                </a:ln>
                <a:solidFill>
                  <a:schemeClr val="tx1"/>
                </a:solidFill>
                <a:effectLst/>
                <a:latin typeface="Arial" panose="020B0604020202020204" pitchFamily="34" charset="0"/>
              </a:rPr>
              <a:t>Developers</a:t>
            </a:r>
            <a:r>
              <a:rPr kumimoji="0" lang="LID4096" altLang="LID4096" sz="2800" b="0" i="0" u="none" strike="noStrike" cap="none" normalizeH="0" baseline="0" dirty="0">
                <a:ln>
                  <a:noFill/>
                </a:ln>
                <a:solidFill>
                  <a:schemeClr val="tx1"/>
                </a:solidFill>
                <a:effectLst/>
                <a:latin typeface="Arial" panose="020B0604020202020204" pitchFamily="34" charset="0"/>
              </a:rPr>
              <a:t> – Legal land acquisition.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7898385" y="2109893"/>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C8ABAE42-3B9E-BCF9-9FDB-2D7C59207AB2}"/>
              </a:ext>
            </a:extLst>
          </p:cNvPr>
          <p:cNvSpPr>
            <a:spLocks noGrp="1" noChangeArrowheads="1"/>
          </p:cNvSpPr>
          <p:nvPr>
            <p:ph type="body" sz="quarter" idx="12"/>
          </p:nvPr>
        </p:nvSpPr>
        <p:spPr bwMode="auto">
          <a:xfrm>
            <a:off x="715486" y="1050260"/>
            <a:ext cx="6916252" cy="512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Blockchain:</a:t>
            </a:r>
            <a:r>
              <a:rPr kumimoji="0" lang="LID4096" altLang="LID4096" sz="2800" b="0" i="0" u="none" strike="noStrike" cap="none" normalizeH="0" baseline="0" dirty="0">
                <a:ln>
                  <a:noFill/>
                </a:ln>
                <a:solidFill>
                  <a:schemeClr val="tx1"/>
                </a:solidFill>
                <a:effectLst/>
                <a:latin typeface="Arial" panose="020B0604020202020204" pitchFamily="34" charset="0"/>
              </a:rPr>
              <a:t> Ethereum</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Smart Contracts:</a:t>
            </a:r>
            <a:r>
              <a:rPr kumimoji="0" lang="LID4096" altLang="LID4096" sz="2800" b="0" i="0" u="none" strike="noStrike" cap="none" normalizeH="0" baseline="0" dirty="0">
                <a:ln>
                  <a:noFill/>
                </a:ln>
                <a:solidFill>
                  <a:schemeClr val="tx1"/>
                </a:solidFill>
                <a:effectLst/>
                <a:latin typeface="Arial" panose="020B0604020202020204" pitchFamily="34" charset="0"/>
              </a:rPr>
              <a:t> Solidity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Development Tools:</a:t>
            </a:r>
            <a:r>
              <a:rPr kumimoji="0" lang="LID4096" altLang="LID4096" sz="2800" b="0" i="0" u="none" strike="noStrike" cap="none" normalizeH="0" baseline="0" dirty="0">
                <a:ln>
                  <a:noFill/>
                </a:ln>
                <a:solidFill>
                  <a:schemeClr val="tx1"/>
                </a:solidFill>
                <a:effectLst/>
                <a:latin typeface="Arial" panose="020B0604020202020204" pitchFamily="34" charset="0"/>
              </a:rPr>
              <a:t> Ganache, VS Code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Wallet:</a:t>
            </a:r>
            <a:r>
              <a:rPr kumimoji="0" lang="LID4096" altLang="LID4096" sz="2800" b="0" i="0" u="none" strike="noStrike" cap="none" normalizeH="0" baseline="0" dirty="0">
                <a:ln>
                  <a:noFill/>
                </a:ln>
                <a:solidFill>
                  <a:schemeClr val="tx1"/>
                </a:solidFill>
                <a:effectLst/>
                <a:latin typeface="Arial" panose="020B0604020202020204" pitchFamily="34" charset="0"/>
              </a:rPr>
              <a:t> MetaMask</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Framework:</a:t>
            </a:r>
            <a:r>
              <a:rPr kumimoji="0" lang="LID4096" altLang="LID4096" sz="2800" b="0" i="0" u="none" strike="noStrike" cap="none" normalizeH="0" baseline="0" dirty="0">
                <a:ln>
                  <a:noFill/>
                </a:ln>
                <a:solidFill>
                  <a:schemeClr val="tx1"/>
                </a:solidFill>
                <a:effectLst/>
                <a:latin typeface="Arial" panose="020B0604020202020204" pitchFamily="34" charset="0"/>
              </a:rPr>
              <a:t> Truffle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LID4096" altLang="LID4096" sz="2800" b="1" i="0" u="none" strike="noStrike" cap="none" normalizeH="0" baseline="0" dirty="0">
                <a:ln>
                  <a:noFill/>
                </a:ln>
                <a:solidFill>
                  <a:schemeClr val="tx1"/>
                </a:solidFill>
                <a:effectLst/>
                <a:latin typeface="Arial" panose="020B0604020202020204" pitchFamily="34" charset="0"/>
              </a:rPr>
              <a:t>Frontend:</a:t>
            </a:r>
            <a:r>
              <a:rPr kumimoji="0" lang="LID4096" altLang="LID4096" sz="2800" b="0" i="0" u="none" strike="noStrike" cap="none" normalizeH="0" baseline="0" dirty="0">
                <a:ln>
                  <a:noFill/>
                </a:ln>
                <a:solidFill>
                  <a:schemeClr val="tx1"/>
                </a:solidFill>
                <a:effectLst/>
                <a:latin typeface="Arial" panose="020B0604020202020204" pitchFamily="34" charset="0"/>
              </a:rPr>
              <a:t> HTML/CSS</a:t>
            </a:r>
            <a:r>
              <a:rPr kumimoji="0" lang="en-US" altLang="LID4096" sz="2800" b="0" i="0" u="none" strike="noStrike" cap="none" normalizeH="0" baseline="0" dirty="0">
                <a:ln>
                  <a:noFill/>
                </a:ln>
                <a:solidFill>
                  <a:schemeClr val="tx1"/>
                </a:solidFill>
                <a:effectLst/>
                <a:latin typeface="Arial" panose="020B0604020202020204" pitchFamily="34" charset="0"/>
              </a:rPr>
              <a:t>/JS</a:t>
            </a:r>
            <a:endParaRPr kumimoji="0" lang="LID4096" altLang="LID4096"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1828FF-7F6C-E4D4-4934-587AB899FCAA}"/>
              </a:ext>
            </a:extLst>
          </p:cNvPr>
          <p:cNvSpPr>
            <a:spLocks noGrp="1"/>
          </p:cNvSpPr>
          <p:nvPr>
            <p:ph type="body" sz="quarter" idx="12"/>
          </p:nvPr>
        </p:nvSpPr>
        <p:spPr/>
        <p:txBody>
          <a:bodyPr/>
          <a:lstStyle/>
          <a:p>
            <a:endParaRPr lang="LID4096" dirty="0"/>
          </a:p>
        </p:txBody>
      </p:sp>
      <p:sp>
        <p:nvSpPr>
          <p:cNvPr id="4" name="Title 3">
            <a:extLst>
              <a:ext uri="{FF2B5EF4-FFF2-40B4-BE49-F238E27FC236}">
                <a16:creationId xmlns:a16="http://schemas.microsoft.com/office/drawing/2014/main" id="{82C032AD-22BB-B33A-BE5C-F9269A1AC7E2}"/>
              </a:ext>
            </a:extLst>
          </p:cNvPr>
          <p:cNvSpPr>
            <a:spLocks noGrp="1"/>
          </p:cNvSpPr>
          <p:nvPr>
            <p:ph type="title"/>
          </p:nvPr>
        </p:nvSpPr>
        <p:spPr>
          <a:xfrm>
            <a:off x="-2235200" y="-1311894"/>
            <a:ext cx="9555018" cy="2623788"/>
          </a:xfrm>
        </p:spPr>
        <p:txBody>
          <a:bodyPr>
            <a:noAutofit/>
          </a:bodyPr>
          <a:lstStyle/>
          <a:p>
            <a:pPr algn="ctr"/>
            <a:br>
              <a:rPr lang="en-US" sz="9600" dirty="0"/>
            </a:br>
            <a:r>
              <a:rPr lang="en-US" sz="9600" dirty="0"/>
              <a:t>Results</a:t>
            </a:r>
            <a:endParaRPr lang="LID4096" sz="9600" dirty="0"/>
          </a:p>
        </p:txBody>
      </p:sp>
      <p:pic>
        <p:nvPicPr>
          <p:cNvPr id="5" name="Picture 4">
            <a:extLst>
              <a:ext uri="{FF2B5EF4-FFF2-40B4-BE49-F238E27FC236}">
                <a16:creationId xmlns:a16="http://schemas.microsoft.com/office/drawing/2014/main" id="{203A8529-1764-D76F-3097-A8F65FCB875C}"/>
              </a:ext>
            </a:extLst>
          </p:cNvPr>
          <p:cNvPicPr>
            <a:picLocks noChangeAspect="1"/>
          </p:cNvPicPr>
          <p:nvPr/>
        </p:nvPicPr>
        <p:blipFill>
          <a:blip r:embed="rId2"/>
          <a:stretch>
            <a:fillRect/>
          </a:stretch>
        </p:blipFill>
        <p:spPr>
          <a:xfrm>
            <a:off x="203201" y="2174557"/>
            <a:ext cx="5659324" cy="3301047"/>
          </a:xfrm>
          <a:prstGeom prst="rect">
            <a:avLst/>
          </a:prstGeom>
        </p:spPr>
      </p:pic>
      <p:pic>
        <p:nvPicPr>
          <p:cNvPr id="9" name="Picture 8">
            <a:extLst>
              <a:ext uri="{FF2B5EF4-FFF2-40B4-BE49-F238E27FC236}">
                <a16:creationId xmlns:a16="http://schemas.microsoft.com/office/drawing/2014/main" id="{50158369-09D2-5292-9EFF-F665C337CA34}"/>
              </a:ext>
            </a:extLst>
          </p:cNvPr>
          <p:cNvPicPr>
            <a:picLocks noChangeAspect="1"/>
          </p:cNvPicPr>
          <p:nvPr/>
        </p:nvPicPr>
        <p:blipFill>
          <a:blip r:embed="rId3"/>
          <a:stretch>
            <a:fillRect/>
          </a:stretch>
        </p:blipFill>
        <p:spPr>
          <a:xfrm>
            <a:off x="6096000" y="2174557"/>
            <a:ext cx="5880077" cy="3176376"/>
          </a:xfrm>
          <a:prstGeom prst="rect">
            <a:avLst/>
          </a:prstGeom>
        </p:spPr>
      </p:pic>
    </p:spTree>
    <p:extLst>
      <p:ext uri="{BB962C8B-B14F-4D97-AF65-F5344CB8AC3E}">
        <p14:creationId xmlns:p14="http://schemas.microsoft.com/office/powerpoint/2010/main" val="36875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AFB35A-DE1E-F1D7-14FE-B7315DCF7567}"/>
              </a:ext>
            </a:extLst>
          </p:cNvPr>
          <p:cNvPicPr>
            <a:picLocks noChangeAspect="1"/>
          </p:cNvPicPr>
          <p:nvPr/>
        </p:nvPicPr>
        <p:blipFill>
          <a:blip r:embed="rId2"/>
          <a:stretch>
            <a:fillRect/>
          </a:stretch>
        </p:blipFill>
        <p:spPr>
          <a:xfrm>
            <a:off x="135467" y="157450"/>
            <a:ext cx="5571067" cy="2974359"/>
          </a:xfrm>
          <a:prstGeom prst="rect">
            <a:avLst/>
          </a:prstGeom>
        </p:spPr>
      </p:pic>
      <p:pic>
        <p:nvPicPr>
          <p:cNvPr id="8" name="Picture 7">
            <a:extLst>
              <a:ext uri="{FF2B5EF4-FFF2-40B4-BE49-F238E27FC236}">
                <a16:creationId xmlns:a16="http://schemas.microsoft.com/office/drawing/2014/main" id="{90A64F6B-FEF8-4F1E-59F9-44B5E3BED85C}"/>
              </a:ext>
            </a:extLst>
          </p:cNvPr>
          <p:cNvPicPr>
            <a:picLocks noChangeAspect="1"/>
          </p:cNvPicPr>
          <p:nvPr/>
        </p:nvPicPr>
        <p:blipFill>
          <a:blip r:embed="rId3"/>
          <a:stretch>
            <a:fillRect/>
          </a:stretch>
        </p:blipFill>
        <p:spPr>
          <a:xfrm>
            <a:off x="6096000" y="169161"/>
            <a:ext cx="5571067" cy="2962648"/>
          </a:xfrm>
          <a:prstGeom prst="rect">
            <a:avLst/>
          </a:prstGeom>
        </p:spPr>
      </p:pic>
      <p:pic>
        <p:nvPicPr>
          <p:cNvPr id="12" name="Picture 11">
            <a:extLst>
              <a:ext uri="{FF2B5EF4-FFF2-40B4-BE49-F238E27FC236}">
                <a16:creationId xmlns:a16="http://schemas.microsoft.com/office/drawing/2014/main" id="{5DCA7D70-424B-029B-2BE1-6A05DF6DF0CC}"/>
              </a:ext>
            </a:extLst>
          </p:cNvPr>
          <p:cNvPicPr>
            <a:picLocks noChangeAspect="1"/>
          </p:cNvPicPr>
          <p:nvPr/>
        </p:nvPicPr>
        <p:blipFill>
          <a:blip r:embed="rId4"/>
          <a:stretch>
            <a:fillRect/>
          </a:stretch>
        </p:blipFill>
        <p:spPr>
          <a:xfrm>
            <a:off x="6096000" y="3194779"/>
            <a:ext cx="5571067" cy="3383739"/>
          </a:xfrm>
          <a:prstGeom prst="rect">
            <a:avLst/>
          </a:prstGeom>
        </p:spPr>
      </p:pic>
      <p:pic>
        <p:nvPicPr>
          <p:cNvPr id="14" name="Picture 13">
            <a:extLst>
              <a:ext uri="{FF2B5EF4-FFF2-40B4-BE49-F238E27FC236}">
                <a16:creationId xmlns:a16="http://schemas.microsoft.com/office/drawing/2014/main" id="{B0A7BD6B-1632-3CD1-7B42-FA8EEBFBFEC5}"/>
              </a:ext>
            </a:extLst>
          </p:cNvPr>
          <p:cNvPicPr>
            <a:picLocks noChangeAspect="1"/>
          </p:cNvPicPr>
          <p:nvPr/>
        </p:nvPicPr>
        <p:blipFill>
          <a:blip r:embed="rId5"/>
          <a:stretch>
            <a:fillRect/>
          </a:stretch>
        </p:blipFill>
        <p:spPr>
          <a:xfrm>
            <a:off x="167255" y="3429000"/>
            <a:ext cx="5539279" cy="2956993"/>
          </a:xfrm>
          <a:prstGeom prst="rect">
            <a:avLst/>
          </a:prstGeom>
        </p:spPr>
      </p:pic>
    </p:spTree>
    <p:extLst>
      <p:ext uri="{BB962C8B-B14F-4D97-AF65-F5344CB8AC3E}">
        <p14:creationId xmlns:p14="http://schemas.microsoft.com/office/powerpoint/2010/main" val="39997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75957" y="2721694"/>
            <a:ext cx="11340000" cy="700114"/>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604</TotalTime>
  <Words>262</Words>
  <Application>Microsoft Office PowerPoint</Application>
  <PresentationFormat>Widescreen</PresentationFormat>
  <Paragraphs>26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Project Title: Smart Contract for Land Registry </vt:lpstr>
      <vt:lpstr>PROBLEM  STATEMENT</vt:lpstr>
      <vt:lpstr>Project Description:    </vt:lpstr>
      <vt:lpstr>WHO ARE THE END USERS?</vt:lpstr>
      <vt:lpstr>Technology Used</vt:lpstr>
      <vt:lpstr> 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Shubham Rathor</cp:lastModifiedBy>
  <cp:revision>76</cp:revision>
  <dcterms:created xsi:type="dcterms:W3CDTF">2021-07-11T13:13:15Z</dcterms:created>
  <dcterms:modified xsi:type="dcterms:W3CDTF">2025-02-05T17:59:29Z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