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Fira Mono Medium"/>
      <p:regular r:id="rId17"/>
    </p:embeddedFont>
    <p:embeddedFont>
      <p:font typeface="Fira Mono Medium"/>
      <p:regular r:id="rId18"/>
    </p:embeddedFont>
    <p:embeddedFont>
      <p:font typeface="Fira Sans"/>
      <p:regular r:id="rId19"/>
    </p:embeddedFont>
    <p:embeddedFont>
      <p:font typeface="Fira Sans"/>
      <p:regular r:id="rId20"/>
    </p:embeddedFont>
    <p:embeddedFont>
      <p:font typeface="Fira Sans"/>
      <p:regular r:id="rId21"/>
    </p:embeddedFont>
    <p:embeddedFont>
      <p:font typeface="Fira Sans"/>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4.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512213"/>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Portfolio Project-2: Zomato Data Analysis</a:t>
            </a:r>
            <a:endParaRPr lang="en-US" sz="4450" dirty="0"/>
          </a:p>
        </p:txBody>
      </p:sp>
      <p:sp>
        <p:nvSpPr>
          <p:cNvPr id="4" name="Text 1"/>
          <p:cNvSpPr/>
          <p:nvPr/>
        </p:nvSpPr>
        <p:spPr>
          <a:xfrm>
            <a:off x="793790" y="3269933"/>
            <a:ext cx="7556421" cy="1814513"/>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This project analyzes a Zomato dataset to uncover insights on customer preferences, cost trends, and the impact of online versus offline orders. The goal is to understand patterns in ratings, votes, and restaurant types to help platforms like Zomato enhance customer experience and business strategy.</a:t>
            </a:r>
            <a:endParaRPr lang="en-US" sz="1750" dirty="0"/>
          </a:p>
        </p:txBody>
      </p:sp>
      <p:sp>
        <p:nvSpPr>
          <p:cNvPr id="5" name="Text 2"/>
          <p:cNvSpPr/>
          <p:nvPr/>
        </p:nvSpPr>
        <p:spPr>
          <a:xfrm>
            <a:off x="793790" y="5339596"/>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We explore data cleaning, preparation, and visualization techniques to reveal key trends and actionable insights.</a:t>
            </a:r>
            <a:endParaRPr lang="en-US" sz="1750" dirty="0"/>
          </a:p>
        </p:txBody>
      </p:sp>
      <p:sp>
        <p:nvSpPr>
          <p:cNvPr id="6" name="Shape 3"/>
          <p:cNvSpPr/>
          <p:nvPr/>
        </p:nvSpPr>
        <p:spPr>
          <a:xfrm>
            <a:off x="793790" y="6337459"/>
            <a:ext cx="362903" cy="362903"/>
          </a:xfrm>
          <a:prstGeom prst="roundRect">
            <a:avLst>
              <a:gd name="adj" fmla="val 25194296"/>
            </a:avLst>
          </a:prstGeom>
          <a:noFill/>
          <a:ln w="7620">
            <a:solidFill>
              <a:srgbClr val="4D4D51"/>
            </a:solidFill>
            <a:prstDash val="solid"/>
          </a:ln>
        </p:spPr>
      </p:sp>
      <p:pic>
        <p:nvPicPr>
          <p:cNvPr id="7" name="Image 1" descr="preencoded.png">    </p:cNvPr>
          <p:cNvPicPr>
            <a:picLocks noChangeAspect="1"/>
          </p:cNvPicPr>
          <p:nvPr/>
        </p:nvPicPr>
        <p:blipFill>
          <a:blip r:embed="rId2"/>
          <a:stretch>
            <a:fillRect/>
          </a:stretch>
        </p:blipFill>
        <p:spPr>
          <a:xfrm>
            <a:off x="801410" y="6345079"/>
            <a:ext cx="347663" cy="347663"/>
          </a:xfrm>
          <a:prstGeom prst="rect">
            <a:avLst/>
          </a:prstGeom>
        </p:spPr>
      </p:pic>
      <p:sp>
        <p:nvSpPr>
          <p:cNvPr id="8" name="Text 4"/>
          <p:cNvSpPr/>
          <p:nvPr/>
        </p:nvSpPr>
        <p:spPr>
          <a:xfrm>
            <a:off x="1270040" y="6320552"/>
            <a:ext cx="2261949" cy="396835"/>
          </a:xfrm>
          <a:prstGeom prst="rect">
            <a:avLst/>
          </a:prstGeom>
          <a:noFill/>
          <a:ln/>
        </p:spPr>
        <p:txBody>
          <a:bodyPr wrap="none" lIns="0" tIns="0" rIns="0" bIns="0" rtlCol="0" anchor="t"/>
          <a:lstStyle/>
          <a:p>
            <a:pPr algn="l" indent="0" marL="0">
              <a:lnSpc>
                <a:spcPts val="3100"/>
              </a:lnSpc>
              <a:buNone/>
            </a:pPr>
            <a:r>
              <a:rPr lang="en-US" sz="2200" b="1" dirty="0">
                <a:solidFill>
                  <a:srgbClr val="E0D6DE"/>
                </a:solidFill>
                <a:latin typeface="Fira Sans Bold" pitchFamily="34" charset="0"/>
                <a:ea typeface="Fira Sans Bold" pitchFamily="34" charset="-122"/>
                <a:cs typeface="Fira Sans Bold" pitchFamily="34" charset="-120"/>
              </a:rPr>
              <a:t>by Shubham Raut</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467689"/>
            <a:ext cx="11566327" cy="708779"/>
          </a:xfrm>
          <a:prstGeom prst="rect">
            <a:avLst/>
          </a:prstGeom>
          <a:noFill/>
          <a:ln/>
        </p:spPr>
        <p:txBody>
          <a:bodyPr wrap="non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Customer Persona Based on Findings</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Dining Preference:</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Favors Casual Dining and Quick Bites for convenience and ambiance.</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Ordering Behavior:</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Primarily orders online from cafes and fast food options.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Spending Pattern:</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Typical spend is ₹418.24 per couple, balancing quality and budget.</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Ratings Habits:</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Leaves reviews mostly between 3.5 and 4.5 stars, showing moderate satisfaction.</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Frequency:</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Often orders from highly voted, well-rated restaurants and values special offers.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5268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Restaurant Types Distribution</a:t>
            </a:r>
            <a:endParaRPr lang="en-US" sz="4450" dirty="0"/>
          </a:p>
        </p:txBody>
      </p:sp>
      <p:sp>
        <p:nvSpPr>
          <p:cNvPr id="4" name="Shape 1"/>
          <p:cNvSpPr/>
          <p:nvPr/>
        </p:nvSpPr>
        <p:spPr>
          <a:xfrm>
            <a:off x="6280190" y="3210401"/>
            <a:ext cx="7556421" cy="1669852"/>
          </a:xfrm>
          <a:prstGeom prst="roundRect">
            <a:avLst>
              <a:gd name="adj" fmla="val 2038"/>
            </a:avLst>
          </a:prstGeom>
          <a:solidFill>
            <a:srgbClr val="2E2E2F"/>
          </a:solidFill>
          <a:ln/>
        </p:spPr>
      </p:sp>
      <p:sp>
        <p:nvSpPr>
          <p:cNvPr id="5" name="Text 2"/>
          <p:cNvSpPr/>
          <p:nvPr/>
        </p:nvSpPr>
        <p:spPr>
          <a:xfrm>
            <a:off x="6507004" y="3437215"/>
            <a:ext cx="2890480"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Most Common Types</a:t>
            </a:r>
            <a:endParaRPr lang="en-US" sz="2200" dirty="0"/>
          </a:p>
        </p:txBody>
      </p:sp>
      <p:sp>
        <p:nvSpPr>
          <p:cNvPr id="6" name="Text 3"/>
          <p:cNvSpPr/>
          <p:nvPr/>
        </p:nvSpPr>
        <p:spPr>
          <a:xfrm>
            <a:off x="6507004" y="3927634"/>
            <a:ext cx="7102793"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Delivery and Casual Dining are the most common restaurant types in the dataset, followed by Cafes and Quick Bites.</a:t>
            </a:r>
            <a:endParaRPr lang="en-US" sz="1750" dirty="0"/>
          </a:p>
        </p:txBody>
      </p:sp>
      <p:sp>
        <p:nvSpPr>
          <p:cNvPr id="7" name="Shape 4"/>
          <p:cNvSpPr/>
          <p:nvPr/>
        </p:nvSpPr>
        <p:spPr>
          <a:xfrm>
            <a:off x="6280190" y="5107067"/>
            <a:ext cx="7556421" cy="1669852"/>
          </a:xfrm>
          <a:prstGeom prst="roundRect">
            <a:avLst>
              <a:gd name="adj" fmla="val 2038"/>
            </a:avLst>
          </a:prstGeom>
          <a:solidFill>
            <a:srgbClr val="2E2E2F"/>
          </a:solidFill>
          <a:ln/>
        </p:spPr>
      </p:sp>
      <p:sp>
        <p:nvSpPr>
          <p:cNvPr id="8" name="Text 5"/>
          <p:cNvSpPr/>
          <p:nvPr/>
        </p:nvSpPr>
        <p:spPr>
          <a:xfrm>
            <a:off x="6507004" y="533388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Insight</a:t>
            </a:r>
            <a:endParaRPr lang="en-US" sz="2200" dirty="0"/>
          </a:p>
        </p:txBody>
      </p:sp>
      <p:sp>
        <p:nvSpPr>
          <p:cNvPr id="9" name="Text 6"/>
          <p:cNvSpPr/>
          <p:nvPr/>
        </p:nvSpPr>
        <p:spPr>
          <a:xfrm>
            <a:off x="6507004" y="5824299"/>
            <a:ext cx="7102793"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This distribution reflects customer preferences and helps target marketing strategies effectively.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352074"/>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Votes by Restaurant Type</a:t>
            </a:r>
            <a:endParaRPr lang="en-US" sz="4450" dirty="0"/>
          </a:p>
        </p:txBody>
      </p:sp>
      <p:sp>
        <p:nvSpPr>
          <p:cNvPr id="4" name="Shape 1"/>
          <p:cNvSpPr/>
          <p:nvPr/>
        </p:nvSpPr>
        <p:spPr>
          <a:xfrm>
            <a:off x="793790" y="3109793"/>
            <a:ext cx="510302" cy="510302"/>
          </a:xfrm>
          <a:prstGeom prst="roundRect">
            <a:avLst>
              <a:gd name="adj" fmla="val 6667"/>
            </a:avLst>
          </a:prstGeom>
          <a:solidFill>
            <a:srgbClr val="2E2E2F"/>
          </a:solidFill>
          <a:ln/>
        </p:spPr>
      </p:sp>
      <p:sp>
        <p:nvSpPr>
          <p:cNvPr id="5" name="Text 2"/>
          <p:cNvSpPr/>
          <p:nvPr/>
        </p:nvSpPr>
        <p:spPr>
          <a:xfrm>
            <a:off x="1530906" y="318766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Dining</a:t>
            </a:r>
            <a:endParaRPr lang="en-US" sz="2200" dirty="0"/>
          </a:p>
        </p:txBody>
      </p:sp>
      <p:sp>
        <p:nvSpPr>
          <p:cNvPr id="6" name="Text 3"/>
          <p:cNvSpPr/>
          <p:nvPr/>
        </p:nvSpPr>
        <p:spPr>
          <a:xfrm>
            <a:off x="1530906" y="3678079"/>
            <a:ext cx="2899410" cy="1451610"/>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Received the highest number of votes, exceeding 20,000, indicating strong customer engagement.</a:t>
            </a:r>
            <a:endParaRPr lang="en-US" sz="1750" dirty="0"/>
          </a:p>
        </p:txBody>
      </p:sp>
      <p:sp>
        <p:nvSpPr>
          <p:cNvPr id="7" name="Shape 4"/>
          <p:cNvSpPr/>
          <p:nvPr/>
        </p:nvSpPr>
        <p:spPr>
          <a:xfrm>
            <a:off x="4713803" y="3109793"/>
            <a:ext cx="510302" cy="510302"/>
          </a:xfrm>
          <a:prstGeom prst="roundRect">
            <a:avLst>
              <a:gd name="adj" fmla="val 6667"/>
            </a:avLst>
          </a:prstGeom>
          <a:solidFill>
            <a:srgbClr val="2E2E2F"/>
          </a:solidFill>
          <a:ln/>
        </p:spPr>
      </p:sp>
      <p:sp>
        <p:nvSpPr>
          <p:cNvPr id="8" name="Text 5"/>
          <p:cNvSpPr/>
          <p:nvPr/>
        </p:nvSpPr>
        <p:spPr>
          <a:xfrm>
            <a:off x="5450919" y="318766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Buffet</a:t>
            </a:r>
            <a:endParaRPr lang="en-US" sz="2200" dirty="0"/>
          </a:p>
        </p:txBody>
      </p:sp>
      <p:sp>
        <p:nvSpPr>
          <p:cNvPr id="9" name="Text 6"/>
          <p:cNvSpPr/>
          <p:nvPr/>
        </p:nvSpPr>
        <p:spPr>
          <a:xfrm>
            <a:off x="5450919" y="3678079"/>
            <a:ext cx="2899410"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Received the lowest votes, between 2,500 and 5,000.</a:t>
            </a:r>
            <a:endParaRPr lang="en-US" sz="1750" dirty="0"/>
          </a:p>
        </p:txBody>
      </p:sp>
      <p:sp>
        <p:nvSpPr>
          <p:cNvPr id="10" name="Shape 7"/>
          <p:cNvSpPr/>
          <p:nvPr/>
        </p:nvSpPr>
        <p:spPr>
          <a:xfrm>
            <a:off x="793790" y="5583317"/>
            <a:ext cx="510302" cy="510302"/>
          </a:xfrm>
          <a:prstGeom prst="roundRect">
            <a:avLst>
              <a:gd name="adj" fmla="val 6667"/>
            </a:avLst>
          </a:prstGeom>
          <a:solidFill>
            <a:srgbClr val="2E2E2F"/>
          </a:solidFill>
          <a:ln/>
        </p:spPr>
      </p:sp>
      <p:sp>
        <p:nvSpPr>
          <p:cNvPr id="11" name="Text 8"/>
          <p:cNvSpPr/>
          <p:nvPr/>
        </p:nvSpPr>
        <p:spPr>
          <a:xfrm>
            <a:off x="1530906" y="566118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Cafes and Others</a:t>
            </a:r>
            <a:endParaRPr lang="en-US" sz="2200" dirty="0"/>
          </a:p>
        </p:txBody>
      </p:sp>
      <p:sp>
        <p:nvSpPr>
          <p:cNvPr id="12" name="Text 9"/>
          <p:cNvSpPr/>
          <p:nvPr/>
        </p:nvSpPr>
        <p:spPr>
          <a:xfrm>
            <a:off x="1530906" y="6151602"/>
            <a:ext cx="6819305"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Cafes received 5,000-7,500 votes; other types ranged between 7,500 and 10,000 votes.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835235"/>
          </a:xfrm>
          <a:prstGeom prst="rect">
            <a:avLst/>
          </a:prstGeom>
        </p:spPr>
      </p:pic>
      <p:sp>
        <p:nvSpPr>
          <p:cNvPr id="3" name="Text 0"/>
          <p:cNvSpPr/>
          <p:nvPr/>
        </p:nvSpPr>
        <p:spPr>
          <a:xfrm>
            <a:off x="793790" y="4336018"/>
            <a:ext cx="6803708" cy="708779"/>
          </a:xfrm>
          <a:prstGeom prst="rect">
            <a:avLst/>
          </a:prstGeom>
          <a:noFill/>
          <a:ln/>
        </p:spPr>
        <p:txBody>
          <a:bodyPr wrap="non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Ratings Distribution</a:t>
            </a:r>
            <a:endParaRPr lang="en-US" sz="4450" dirty="0"/>
          </a:p>
        </p:txBody>
      </p:sp>
      <p:sp>
        <p:nvSpPr>
          <p:cNvPr id="4" name="Text 1"/>
          <p:cNvSpPr/>
          <p:nvPr/>
        </p:nvSpPr>
        <p:spPr>
          <a:xfrm>
            <a:off x="793790" y="5384959"/>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Most restaurant ratings cluster between 3.5 and 4.5, with the highest concentration around 3.75 to 4.0. This suggests that the majority of restaurants provide a generally good customer experience.</a:t>
            </a:r>
            <a:endParaRPr lang="en-US" sz="1750" dirty="0"/>
          </a:p>
        </p:txBody>
      </p:sp>
      <p:sp>
        <p:nvSpPr>
          <p:cNvPr id="5" name="Text 2"/>
          <p:cNvSpPr/>
          <p:nvPr/>
        </p:nvSpPr>
        <p:spPr>
          <a:xfrm>
            <a:off x="793790" y="6365915"/>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However, the absence of consistently higher ratings indicates room for improvement in overall dining quality.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91039" y="542925"/>
            <a:ext cx="9475589" cy="616982"/>
          </a:xfrm>
          <a:prstGeom prst="rect">
            <a:avLst/>
          </a:prstGeom>
          <a:noFill/>
          <a:ln/>
        </p:spPr>
        <p:txBody>
          <a:bodyPr wrap="none" lIns="0" tIns="0" rIns="0" bIns="0" rtlCol="0" anchor="t"/>
          <a:lstStyle/>
          <a:p>
            <a:pPr algn="l" indent="0" marL="0">
              <a:lnSpc>
                <a:spcPts val="4850"/>
              </a:lnSpc>
              <a:buNone/>
            </a:pPr>
            <a:r>
              <a:rPr lang="en-US" sz="3850" dirty="0">
                <a:solidFill>
                  <a:srgbClr val="FBF3FA"/>
                </a:solidFill>
                <a:latin typeface="Fira Mono Medium" pitchFamily="34" charset="0"/>
                <a:ea typeface="Fira Mono Medium" pitchFamily="34" charset="-122"/>
                <a:cs typeface="Fira Mono Medium" pitchFamily="34" charset="-120"/>
              </a:rPr>
              <a:t>Spending Preferences for Couples</a:t>
            </a:r>
            <a:endParaRPr lang="en-US" sz="3850" dirty="0"/>
          </a:p>
        </p:txBody>
      </p:sp>
      <p:pic>
        <p:nvPicPr>
          <p:cNvPr id="3" name="Image 0" descr="preencoded.png">    </p:cNvPr>
          <p:cNvPicPr>
            <a:picLocks noChangeAspect="1"/>
          </p:cNvPicPr>
          <p:nvPr/>
        </p:nvPicPr>
        <p:blipFill>
          <a:blip r:embed="rId1"/>
          <a:stretch>
            <a:fillRect/>
          </a:stretch>
        </p:blipFill>
        <p:spPr>
          <a:xfrm>
            <a:off x="691039" y="1554718"/>
            <a:ext cx="9875520" cy="4632960"/>
          </a:xfrm>
          <a:prstGeom prst="rect">
            <a:avLst/>
          </a:prstGeom>
        </p:spPr>
      </p:pic>
      <p:sp>
        <p:nvSpPr>
          <p:cNvPr id="4" name="Text 1"/>
          <p:cNvSpPr/>
          <p:nvPr/>
        </p:nvSpPr>
        <p:spPr>
          <a:xfrm>
            <a:off x="691039" y="6607135"/>
            <a:ext cx="2468166" cy="308491"/>
          </a:xfrm>
          <a:prstGeom prst="rect">
            <a:avLst/>
          </a:prstGeom>
          <a:noFill/>
          <a:ln/>
        </p:spPr>
        <p:txBody>
          <a:bodyPr wrap="none" lIns="0" tIns="0" rIns="0" bIns="0" rtlCol="0" anchor="t"/>
          <a:lstStyle/>
          <a:p>
            <a:pPr algn="l" indent="0" marL="0">
              <a:lnSpc>
                <a:spcPts val="2400"/>
              </a:lnSpc>
              <a:buNone/>
            </a:pPr>
            <a:r>
              <a:rPr lang="en-US" sz="1900" dirty="0">
                <a:solidFill>
                  <a:srgbClr val="FBF3FA"/>
                </a:solidFill>
                <a:latin typeface="Fira Mono Medium" pitchFamily="34" charset="0"/>
                <a:ea typeface="Fira Mono Medium" pitchFamily="34" charset="-122"/>
                <a:cs typeface="Fira Mono Medium" pitchFamily="34" charset="-120"/>
              </a:rPr>
              <a:t>Average Spending</a:t>
            </a:r>
            <a:endParaRPr lang="en-US" sz="1900" dirty="0"/>
          </a:p>
        </p:txBody>
      </p:sp>
      <p:sp>
        <p:nvSpPr>
          <p:cNvPr id="5" name="Text 2"/>
          <p:cNvSpPr/>
          <p:nvPr/>
        </p:nvSpPr>
        <p:spPr>
          <a:xfrm>
            <a:off x="691039" y="7113032"/>
            <a:ext cx="6383298" cy="631507"/>
          </a:xfrm>
          <a:prstGeom prst="rect">
            <a:avLst/>
          </a:prstGeom>
          <a:noFill/>
          <a:ln/>
        </p:spPr>
        <p:txBody>
          <a:bodyPr wrap="square" lIns="0" tIns="0" rIns="0" bIns="0" rtlCol="0" anchor="t"/>
          <a:lstStyle/>
          <a:p>
            <a:pPr algn="l" indent="0" marL="0">
              <a:lnSpc>
                <a:spcPts val="2450"/>
              </a:lnSpc>
              <a:buNone/>
            </a:pPr>
            <a:r>
              <a:rPr lang="en-US" sz="1550" dirty="0">
                <a:solidFill>
                  <a:srgbClr val="E0D6DE"/>
                </a:solidFill>
                <a:latin typeface="Fira Sans" pitchFamily="34" charset="0"/>
                <a:ea typeface="Fira Sans" pitchFamily="34" charset="-122"/>
                <a:cs typeface="Fira Sans" pitchFamily="34" charset="-120"/>
              </a:rPr>
              <a:t>Couples spend on average around ₹418.24 for two people, providing a pricing benchmark for meal offers targeted at couples.</a:t>
            </a:r>
            <a:endParaRPr lang="en-US" sz="1550" dirty="0"/>
          </a:p>
        </p:txBody>
      </p:sp>
      <p:sp>
        <p:nvSpPr>
          <p:cNvPr id="6" name="Text 3"/>
          <p:cNvSpPr/>
          <p:nvPr/>
        </p:nvSpPr>
        <p:spPr>
          <a:xfrm>
            <a:off x="7563683" y="6607135"/>
            <a:ext cx="2516386" cy="308491"/>
          </a:xfrm>
          <a:prstGeom prst="rect">
            <a:avLst/>
          </a:prstGeom>
          <a:noFill/>
          <a:ln/>
        </p:spPr>
        <p:txBody>
          <a:bodyPr wrap="none" lIns="0" tIns="0" rIns="0" bIns="0" rtlCol="0" anchor="t"/>
          <a:lstStyle/>
          <a:p>
            <a:pPr algn="l" indent="0" marL="0">
              <a:lnSpc>
                <a:spcPts val="2400"/>
              </a:lnSpc>
              <a:buNone/>
            </a:pPr>
            <a:r>
              <a:rPr lang="en-US" sz="1900" dirty="0">
                <a:solidFill>
                  <a:srgbClr val="FBF3FA"/>
                </a:solidFill>
                <a:latin typeface="Fira Mono Medium" pitchFamily="34" charset="0"/>
                <a:ea typeface="Fira Mono Medium" pitchFamily="34" charset="-122"/>
                <a:cs typeface="Fira Mono Medium" pitchFamily="34" charset="-120"/>
              </a:rPr>
              <a:t>Cost Distribution</a:t>
            </a:r>
            <a:endParaRPr lang="en-US" sz="1900" dirty="0"/>
          </a:p>
        </p:txBody>
      </p:sp>
      <p:sp>
        <p:nvSpPr>
          <p:cNvPr id="7" name="Text 4"/>
          <p:cNvSpPr/>
          <p:nvPr/>
        </p:nvSpPr>
        <p:spPr>
          <a:xfrm>
            <a:off x="7563683" y="7113032"/>
            <a:ext cx="6383298" cy="631507"/>
          </a:xfrm>
          <a:prstGeom prst="rect">
            <a:avLst/>
          </a:prstGeom>
          <a:noFill/>
          <a:ln/>
        </p:spPr>
        <p:txBody>
          <a:bodyPr wrap="square" lIns="0" tIns="0" rIns="0" bIns="0" rtlCol="0" anchor="t"/>
          <a:lstStyle/>
          <a:p>
            <a:pPr algn="l" indent="0" marL="0">
              <a:lnSpc>
                <a:spcPts val="2450"/>
              </a:lnSpc>
              <a:buNone/>
            </a:pPr>
            <a:r>
              <a:rPr lang="en-US" sz="1550" dirty="0">
                <a:solidFill>
                  <a:srgbClr val="E0D6DE"/>
                </a:solidFill>
                <a:latin typeface="Fira Sans" pitchFamily="34" charset="0"/>
                <a:ea typeface="Fira Sans" pitchFamily="34" charset="-122"/>
                <a:cs typeface="Fira Sans" pitchFamily="34" charset="-120"/>
              </a:rPr>
              <a:t>The preferred approximate cost for two people varies, with many restaurants clustered around mid-range price points.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05657" y="1049298"/>
            <a:ext cx="7705487" cy="1284208"/>
          </a:xfrm>
          <a:prstGeom prst="rect">
            <a:avLst/>
          </a:prstGeom>
          <a:noFill/>
          <a:ln/>
        </p:spPr>
        <p:txBody>
          <a:bodyPr wrap="square" lIns="0" tIns="0" rIns="0" bIns="0" rtlCol="0" anchor="t"/>
          <a:lstStyle/>
          <a:p>
            <a:pPr algn="l" indent="0" marL="0">
              <a:lnSpc>
                <a:spcPts val="5050"/>
              </a:lnSpc>
              <a:buNone/>
            </a:pPr>
            <a:r>
              <a:rPr lang="en-US" sz="4000" dirty="0">
                <a:solidFill>
                  <a:srgbClr val="FBF3FA"/>
                </a:solidFill>
                <a:latin typeface="Fira Mono Medium" pitchFamily="34" charset="0"/>
                <a:ea typeface="Fira Mono Medium" pitchFamily="34" charset="-122"/>
                <a:cs typeface="Fira Mono Medium" pitchFamily="34" charset="-120"/>
              </a:rPr>
              <a:t>Online vs Offline Orders by Restaurant Type</a:t>
            </a:r>
            <a:endParaRPr lang="en-US" sz="4000" dirty="0"/>
          </a:p>
        </p:txBody>
      </p:sp>
      <p:pic>
        <p:nvPicPr>
          <p:cNvPr id="4" name="Image 1" descr="preencoded.png">    </p:cNvPr>
          <p:cNvPicPr>
            <a:picLocks noChangeAspect="1"/>
          </p:cNvPicPr>
          <p:nvPr/>
        </p:nvPicPr>
        <p:blipFill>
          <a:blip r:embed="rId2"/>
          <a:stretch>
            <a:fillRect/>
          </a:stretch>
        </p:blipFill>
        <p:spPr>
          <a:xfrm>
            <a:off x="6205657" y="2641759"/>
            <a:ext cx="1027509" cy="1512808"/>
          </a:xfrm>
          <a:prstGeom prst="rect">
            <a:avLst/>
          </a:prstGeom>
        </p:spPr>
      </p:pic>
      <p:sp>
        <p:nvSpPr>
          <p:cNvPr id="5" name="Text 1"/>
          <p:cNvSpPr/>
          <p:nvPr/>
        </p:nvSpPr>
        <p:spPr>
          <a:xfrm>
            <a:off x="7541419" y="2847261"/>
            <a:ext cx="2568893" cy="321112"/>
          </a:xfrm>
          <a:prstGeom prst="rect">
            <a:avLst/>
          </a:prstGeom>
          <a:noFill/>
          <a:ln/>
        </p:spPr>
        <p:txBody>
          <a:bodyPr wrap="none" lIns="0" tIns="0" rIns="0" bIns="0" rtlCol="0" anchor="t"/>
          <a:lstStyle/>
          <a:p>
            <a:pPr algn="l" indent="0" marL="0">
              <a:lnSpc>
                <a:spcPts val="2500"/>
              </a:lnSpc>
              <a:buNone/>
            </a:pPr>
            <a:r>
              <a:rPr lang="en-US" sz="2000" dirty="0">
                <a:solidFill>
                  <a:srgbClr val="E0D6DE"/>
                </a:solidFill>
                <a:latin typeface="Fira Mono Medium" pitchFamily="34" charset="0"/>
                <a:ea typeface="Fira Mono Medium" pitchFamily="34" charset="-122"/>
                <a:cs typeface="Fira Mono Medium" pitchFamily="34" charset="-120"/>
              </a:rPr>
              <a:t>Online Orders</a:t>
            </a:r>
            <a:endParaRPr lang="en-US" sz="2000" dirty="0"/>
          </a:p>
        </p:txBody>
      </p:sp>
      <p:sp>
        <p:nvSpPr>
          <p:cNvPr id="6" name="Text 2"/>
          <p:cNvSpPr/>
          <p:nvPr/>
        </p:nvSpPr>
        <p:spPr>
          <a:xfrm>
            <a:off x="7541419" y="3291602"/>
            <a:ext cx="6369725" cy="657463"/>
          </a:xfrm>
          <a:prstGeom prst="rect">
            <a:avLst/>
          </a:prstGeom>
          <a:noFill/>
          <a:ln/>
        </p:spPr>
        <p:txBody>
          <a:bodyPr wrap="square" lIns="0" tIns="0" rIns="0" bIns="0" rtlCol="0" anchor="t"/>
          <a:lstStyle/>
          <a:p>
            <a:pPr algn="l" indent="0" marL="0">
              <a:lnSpc>
                <a:spcPts val="2550"/>
              </a:lnSpc>
              <a:buNone/>
            </a:pPr>
            <a:r>
              <a:rPr lang="en-US" sz="1600" dirty="0">
                <a:solidFill>
                  <a:srgbClr val="E0D6DE"/>
                </a:solidFill>
                <a:latin typeface="Fira Sans" pitchFamily="34" charset="0"/>
                <a:ea typeface="Fira Sans" pitchFamily="34" charset="-122"/>
                <a:cs typeface="Fira Sans" pitchFamily="34" charset="-120"/>
              </a:rPr>
              <a:t>Cafes, Quick Bites, and Dessert Parlors lead in accepting online orders.</a:t>
            </a:r>
            <a:endParaRPr lang="en-US" sz="1600" dirty="0"/>
          </a:p>
        </p:txBody>
      </p:sp>
      <p:pic>
        <p:nvPicPr>
          <p:cNvPr id="7" name="Image 2" descr="preencoded.png">    </p:cNvPr>
          <p:cNvPicPr>
            <a:picLocks noChangeAspect="1"/>
          </p:cNvPicPr>
          <p:nvPr/>
        </p:nvPicPr>
        <p:blipFill>
          <a:blip r:embed="rId3"/>
          <a:stretch>
            <a:fillRect/>
          </a:stretch>
        </p:blipFill>
        <p:spPr>
          <a:xfrm>
            <a:off x="6205657" y="4154567"/>
            <a:ext cx="1027509" cy="1512808"/>
          </a:xfrm>
          <a:prstGeom prst="rect">
            <a:avLst/>
          </a:prstGeom>
        </p:spPr>
      </p:pic>
      <p:sp>
        <p:nvSpPr>
          <p:cNvPr id="8" name="Text 3"/>
          <p:cNvSpPr/>
          <p:nvPr/>
        </p:nvSpPr>
        <p:spPr>
          <a:xfrm>
            <a:off x="7541419" y="4360069"/>
            <a:ext cx="2568893" cy="321112"/>
          </a:xfrm>
          <a:prstGeom prst="rect">
            <a:avLst/>
          </a:prstGeom>
          <a:noFill/>
          <a:ln/>
        </p:spPr>
        <p:txBody>
          <a:bodyPr wrap="none" lIns="0" tIns="0" rIns="0" bIns="0" rtlCol="0" anchor="t"/>
          <a:lstStyle/>
          <a:p>
            <a:pPr algn="l" indent="0" marL="0">
              <a:lnSpc>
                <a:spcPts val="2500"/>
              </a:lnSpc>
              <a:buNone/>
            </a:pPr>
            <a:r>
              <a:rPr lang="en-US" sz="2000" dirty="0">
                <a:solidFill>
                  <a:srgbClr val="E0D6DE"/>
                </a:solidFill>
                <a:latin typeface="Fira Mono Medium" pitchFamily="34" charset="0"/>
                <a:ea typeface="Fira Mono Medium" pitchFamily="34" charset="-122"/>
                <a:cs typeface="Fira Mono Medium" pitchFamily="34" charset="-120"/>
              </a:rPr>
              <a:t>Offline Orders</a:t>
            </a:r>
            <a:endParaRPr lang="en-US" sz="2000" dirty="0"/>
          </a:p>
        </p:txBody>
      </p:sp>
      <p:sp>
        <p:nvSpPr>
          <p:cNvPr id="9" name="Text 4"/>
          <p:cNvSpPr/>
          <p:nvPr/>
        </p:nvSpPr>
        <p:spPr>
          <a:xfrm>
            <a:off x="7541419" y="4804410"/>
            <a:ext cx="6369725" cy="657463"/>
          </a:xfrm>
          <a:prstGeom prst="rect">
            <a:avLst/>
          </a:prstGeom>
          <a:noFill/>
          <a:ln/>
        </p:spPr>
        <p:txBody>
          <a:bodyPr wrap="square" lIns="0" tIns="0" rIns="0" bIns="0" rtlCol="0" anchor="t"/>
          <a:lstStyle/>
          <a:p>
            <a:pPr algn="l" indent="0" marL="0">
              <a:lnSpc>
                <a:spcPts val="2550"/>
              </a:lnSpc>
              <a:buNone/>
            </a:pPr>
            <a:r>
              <a:rPr lang="en-US" sz="1600" dirty="0">
                <a:solidFill>
                  <a:srgbClr val="E0D6DE"/>
                </a:solidFill>
                <a:latin typeface="Fira Sans" pitchFamily="34" charset="0"/>
                <a:ea typeface="Fira Sans" pitchFamily="34" charset="-122"/>
                <a:cs typeface="Fira Sans" pitchFamily="34" charset="-120"/>
              </a:rPr>
              <a:t>Casual Dining and Fine Dining show higher preference for offline ordering.</a:t>
            </a:r>
            <a:endParaRPr lang="en-US" sz="1600" dirty="0"/>
          </a:p>
        </p:txBody>
      </p:sp>
      <p:pic>
        <p:nvPicPr>
          <p:cNvPr id="10" name="Image 3" descr="preencoded.png">    </p:cNvPr>
          <p:cNvPicPr>
            <a:picLocks noChangeAspect="1"/>
          </p:cNvPicPr>
          <p:nvPr/>
        </p:nvPicPr>
        <p:blipFill>
          <a:blip r:embed="rId4"/>
          <a:stretch>
            <a:fillRect/>
          </a:stretch>
        </p:blipFill>
        <p:spPr>
          <a:xfrm>
            <a:off x="6205657" y="5667375"/>
            <a:ext cx="1027509" cy="1512808"/>
          </a:xfrm>
          <a:prstGeom prst="rect">
            <a:avLst/>
          </a:prstGeom>
        </p:spPr>
      </p:pic>
      <p:sp>
        <p:nvSpPr>
          <p:cNvPr id="11" name="Text 5"/>
          <p:cNvSpPr/>
          <p:nvPr/>
        </p:nvSpPr>
        <p:spPr>
          <a:xfrm>
            <a:off x="7541419" y="5872877"/>
            <a:ext cx="2619613" cy="321112"/>
          </a:xfrm>
          <a:prstGeom prst="rect">
            <a:avLst/>
          </a:prstGeom>
          <a:noFill/>
          <a:ln/>
        </p:spPr>
        <p:txBody>
          <a:bodyPr wrap="none" lIns="0" tIns="0" rIns="0" bIns="0" rtlCol="0" anchor="t"/>
          <a:lstStyle/>
          <a:p>
            <a:pPr algn="l" indent="0" marL="0">
              <a:lnSpc>
                <a:spcPts val="2500"/>
              </a:lnSpc>
              <a:buNone/>
            </a:pPr>
            <a:r>
              <a:rPr lang="en-US" sz="2000" dirty="0">
                <a:solidFill>
                  <a:srgbClr val="E0D6DE"/>
                </a:solidFill>
                <a:latin typeface="Fira Mono Medium" pitchFamily="34" charset="0"/>
                <a:ea typeface="Fira Mono Medium" pitchFamily="34" charset="-122"/>
                <a:cs typeface="Fira Mono Medium" pitchFamily="34" charset="-120"/>
              </a:rPr>
              <a:t>Strategic Insight</a:t>
            </a:r>
            <a:endParaRPr lang="en-US" sz="2000" dirty="0"/>
          </a:p>
        </p:txBody>
      </p:sp>
      <p:sp>
        <p:nvSpPr>
          <p:cNvPr id="12" name="Text 6"/>
          <p:cNvSpPr/>
          <p:nvPr/>
        </p:nvSpPr>
        <p:spPr>
          <a:xfrm>
            <a:off x="7541419" y="6317218"/>
            <a:ext cx="6369725" cy="657463"/>
          </a:xfrm>
          <a:prstGeom prst="rect">
            <a:avLst/>
          </a:prstGeom>
          <a:noFill/>
          <a:ln/>
        </p:spPr>
        <p:txBody>
          <a:bodyPr wrap="square" lIns="0" tIns="0" rIns="0" bIns="0" rtlCol="0" anchor="t"/>
          <a:lstStyle/>
          <a:p>
            <a:pPr algn="l" indent="0" marL="0">
              <a:lnSpc>
                <a:spcPts val="2550"/>
              </a:lnSpc>
              <a:buNone/>
            </a:pPr>
            <a:r>
              <a:rPr lang="en-US" sz="1600" dirty="0">
                <a:solidFill>
                  <a:srgbClr val="E0D6DE"/>
                </a:solidFill>
                <a:latin typeface="Fira Sans" pitchFamily="34" charset="0"/>
                <a:ea typeface="Fira Sans" pitchFamily="34" charset="-122"/>
                <a:cs typeface="Fira Sans" pitchFamily="34" charset="-120"/>
              </a:rPr>
              <a:t>Zomato can target online promotions for cafes and offline deals for dining restaurants to optimize customer engagement.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94598" y="467201"/>
            <a:ext cx="9428321" cy="531019"/>
          </a:xfrm>
          <a:prstGeom prst="rect">
            <a:avLst/>
          </a:prstGeom>
          <a:noFill/>
          <a:ln/>
        </p:spPr>
        <p:txBody>
          <a:bodyPr wrap="none" lIns="0" tIns="0" rIns="0" bIns="0" rtlCol="0" anchor="t"/>
          <a:lstStyle/>
          <a:p>
            <a:pPr algn="l" indent="0" marL="0">
              <a:lnSpc>
                <a:spcPts val="4150"/>
              </a:lnSpc>
              <a:buNone/>
            </a:pPr>
            <a:r>
              <a:rPr lang="en-US" sz="3300" dirty="0">
                <a:solidFill>
                  <a:srgbClr val="FBF3FA"/>
                </a:solidFill>
                <a:latin typeface="Fira Mono Medium" pitchFamily="34" charset="0"/>
                <a:ea typeface="Fira Mono Medium" pitchFamily="34" charset="-122"/>
                <a:cs typeface="Fira Mono Medium" pitchFamily="34" charset="-120"/>
              </a:rPr>
              <a:t>Ratings Comparison: Online vs Offline</a:t>
            </a:r>
            <a:endParaRPr lang="en-US" sz="3300" dirty="0"/>
          </a:p>
        </p:txBody>
      </p:sp>
      <p:pic>
        <p:nvPicPr>
          <p:cNvPr id="3" name="Image 0" descr="preencoded.png">    </p:cNvPr>
          <p:cNvPicPr>
            <a:picLocks noChangeAspect="1"/>
          </p:cNvPicPr>
          <p:nvPr/>
        </p:nvPicPr>
        <p:blipFill>
          <a:blip r:embed="rId1"/>
          <a:stretch>
            <a:fillRect/>
          </a:stretch>
        </p:blipFill>
        <p:spPr>
          <a:xfrm>
            <a:off x="594598" y="1338024"/>
            <a:ext cx="7056120" cy="5425440"/>
          </a:xfrm>
          <a:prstGeom prst="rect">
            <a:avLst/>
          </a:prstGeom>
        </p:spPr>
      </p:pic>
      <p:sp>
        <p:nvSpPr>
          <p:cNvPr id="4" name="Text 1"/>
          <p:cNvSpPr/>
          <p:nvPr/>
        </p:nvSpPr>
        <p:spPr>
          <a:xfrm>
            <a:off x="594598" y="7124462"/>
            <a:ext cx="2123837" cy="265509"/>
          </a:xfrm>
          <a:prstGeom prst="rect">
            <a:avLst/>
          </a:prstGeom>
          <a:noFill/>
          <a:ln/>
        </p:spPr>
        <p:txBody>
          <a:bodyPr wrap="none" lIns="0" tIns="0" rIns="0" bIns="0" rtlCol="0" anchor="t"/>
          <a:lstStyle/>
          <a:p>
            <a:pPr algn="l" indent="0" marL="0">
              <a:lnSpc>
                <a:spcPts val="2050"/>
              </a:lnSpc>
              <a:buNone/>
            </a:pPr>
            <a:r>
              <a:rPr lang="en-US" sz="1650" dirty="0">
                <a:solidFill>
                  <a:srgbClr val="FBF3FA"/>
                </a:solidFill>
                <a:latin typeface="Fira Mono Medium" pitchFamily="34" charset="0"/>
                <a:ea typeface="Fira Mono Medium" pitchFamily="34" charset="-122"/>
                <a:cs typeface="Fira Mono Medium" pitchFamily="34" charset="-120"/>
              </a:rPr>
              <a:t>Average Ratings</a:t>
            </a:r>
            <a:endParaRPr lang="en-US" sz="1650" dirty="0"/>
          </a:p>
        </p:txBody>
      </p:sp>
      <p:sp>
        <p:nvSpPr>
          <p:cNvPr id="5" name="Text 2"/>
          <p:cNvSpPr/>
          <p:nvPr/>
        </p:nvSpPr>
        <p:spPr>
          <a:xfrm>
            <a:off x="594598" y="7559873"/>
            <a:ext cx="6513314" cy="815459"/>
          </a:xfrm>
          <a:prstGeom prst="rect">
            <a:avLst/>
          </a:prstGeom>
          <a:noFill/>
          <a:ln/>
        </p:spPr>
        <p:txBody>
          <a:bodyPr wrap="square" lIns="0" tIns="0" rIns="0" bIns="0" rtlCol="0" anchor="t"/>
          <a:lstStyle/>
          <a:p>
            <a:pPr algn="l" indent="0" marL="0">
              <a:lnSpc>
                <a:spcPts val="2100"/>
              </a:lnSpc>
              <a:buNone/>
            </a:pPr>
            <a:r>
              <a:rPr lang="en-US" sz="1300" dirty="0">
                <a:solidFill>
                  <a:srgbClr val="E0D6DE"/>
                </a:solidFill>
                <a:latin typeface="Fira Sans" pitchFamily="34" charset="0"/>
                <a:ea typeface="Fira Sans" pitchFamily="34" charset="-122"/>
                <a:cs typeface="Fira Sans" pitchFamily="34" charset="-120"/>
              </a:rPr>
              <a:t>Online orders have a slightly higher average rating of 3.86 compared to 3.49 for offline orders, suggesting better customer experience or convenience with online ordering.</a:t>
            </a:r>
            <a:endParaRPr lang="en-US" sz="1300" dirty="0"/>
          </a:p>
        </p:txBody>
      </p:sp>
      <p:sp>
        <p:nvSpPr>
          <p:cNvPr id="6" name="Text 3"/>
          <p:cNvSpPr/>
          <p:nvPr/>
        </p:nvSpPr>
        <p:spPr>
          <a:xfrm>
            <a:off x="7530108" y="7124462"/>
            <a:ext cx="2123837" cy="265509"/>
          </a:xfrm>
          <a:prstGeom prst="rect">
            <a:avLst/>
          </a:prstGeom>
          <a:noFill/>
          <a:ln/>
        </p:spPr>
        <p:txBody>
          <a:bodyPr wrap="none" lIns="0" tIns="0" rIns="0" bIns="0" rtlCol="0" anchor="t"/>
          <a:lstStyle/>
          <a:p>
            <a:pPr algn="l" indent="0" marL="0">
              <a:lnSpc>
                <a:spcPts val="2050"/>
              </a:lnSpc>
              <a:buNone/>
            </a:pPr>
            <a:r>
              <a:rPr lang="en-US" sz="1650" dirty="0">
                <a:solidFill>
                  <a:srgbClr val="FBF3FA"/>
                </a:solidFill>
                <a:latin typeface="Fira Mono Medium" pitchFamily="34" charset="0"/>
                <a:ea typeface="Fira Mono Medium" pitchFamily="34" charset="-122"/>
                <a:cs typeface="Fira Mono Medium" pitchFamily="34" charset="-120"/>
              </a:rPr>
              <a:t>Implications</a:t>
            </a:r>
            <a:endParaRPr lang="en-US" sz="1650" dirty="0"/>
          </a:p>
        </p:txBody>
      </p:sp>
      <p:sp>
        <p:nvSpPr>
          <p:cNvPr id="7" name="Text 4"/>
          <p:cNvSpPr/>
          <p:nvPr/>
        </p:nvSpPr>
        <p:spPr>
          <a:xfrm>
            <a:off x="7530108" y="7559873"/>
            <a:ext cx="6513314" cy="543639"/>
          </a:xfrm>
          <a:prstGeom prst="rect">
            <a:avLst/>
          </a:prstGeom>
          <a:noFill/>
          <a:ln/>
        </p:spPr>
        <p:txBody>
          <a:bodyPr wrap="square" lIns="0" tIns="0" rIns="0" bIns="0" rtlCol="0" anchor="t"/>
          <a:lstStyle/>
          <a:p>
            <a:pPr algn="l" indent="0" marL="0">
              <a:lnSpc>
                <a:spcPts val="2100"/>
              </a:lnSpc>
              <a:buNone/>
            </a:pPr>
            <a:r>
              <a:rPr lang="en-US" sz="1300" dirty="0">
                <a:solidFill>
                  <a:srgbClr val="E0D6DE"/>
                </a:solidFill>
                <a:latin typeface="Fira Sans" pitchFamily="34" charset="0"/>
                <a:ea typeface="Fira Sans" pitchFamily="34" charset="-122"/>
                <a:cs typeface="Fira Sans" pitchFamily="34" charset="-120"/>
              </a:rPr>
              <a:t>This insight can guide Zomato in enhancing online services and encouraging more customers to order online.</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452682"/>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Restaurant Types with Highest Offline Orders</a:t>
            </a:r>
            <a:endParaRPr lang="en-US" sz="4450" dirty="0"/>
          </a:p>
        </p:txBody>
      </p:sp>
      <p:sp>
        <p:nvSpPr>
          <p:cNvPr id="4" name="Shape 1"/>
          <p:cNvSpPr/>
          <p:nvPr/>
        </p:nvSpPr>
        <p:spPr>
          <a:xfrm>
            <a:off x="6280190" y="3210401"/>
            <a:ext cx="7556421" cy="1669852"/>
          </a:xfrm>
          <a:prstGeom prst="roundRect">
            <a:avLst>
              <a:gd name="adj" fmla="val 2038"/>
            </a:avLst>
          </a:prstGeom>
          <a:solidFill>
            <a:srgbClr val="2E2E2F"/>
          </a:solidFill>
          <a:ln/>
        </p:spPr>
      </p:sp>
      <p:sp>
        <p:nvSpPr>
          <p:cNvPr id="5" name="Text 2"/>
          <p:cNvSpPr/>
          <p:nvPr/>
        </p:nvSpPr>
        <p:spPr>
          <a:xfrm>
            <a:off x="6507004" y="3437215"/>
            <a:ext cx="3060502"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Offline Preference</a:t>
            </a:r>
            <a:endParaRPr lang="en-US" sz="2200" dirty="0"/>
          </a:p>
        </p:txBody>
      </p:sp>
      <p:sp>
        <p:nvSpPr>
          <p:cNvPr id="6" name="Text 3"/>
          <p:cNvSpPr/>
          <p:nvPr/>
        </p:nvSpPr>
        <p:spPr>
          <a:xfrm>
            <a:off x="6507004" y="3927634"/>
            <a:ext cx="7102793"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Casual Dining and Fine Dining restaurants receive the highest number of offline orders.</a:t>
            </a:r>
            <a:endParaRPr lang="en-US" sz="1750" dirty="0"/>
          </a:p>
        </p:txBody>
      </p:sp>
      <p:sp>
        <p:nvSpPr>
          <p:cNvPr id="7" name="Shape 4"/>
          <p:cNvSpPr/>
          <p:nvPr/>
        </p:nvSpPr>
        <p:spPr>
          <a:xfrm>
            <a:off x="6280190" y="5107067"/>
            <a:ext cx="7556421" cy="1669852"/>
          </a:xfrm>
          <a:prstGeom prst="roundRect">
            <a:avLst>
              <a:gd name="adj" fmla="val 2038"/>
            </a:avLst>
          </a:prstGeom>
          <a:solidFill>
            <a:srgbClr val="2E2E2F"/>
          </a:solidFill>
          <a:ln/>
        </p:spPr>
      </p:sp>
      <p:sp>
        <p:nvSpPr>
          <p:cNvPr id="8" name="Text 5"/>
          <p:cNvSpPr/>
          <p:nvPr/>
        </p:nvSpPr>
        <p:spPr>
          <a:xfrm>
            <a:off x="6507004" y="5333881"/>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E0D6DE"/>
                </a:solidFill>
                <a:latin typeface="Fira Mono Medium" pitchFamily="34" charset="0"/>
                <a:ea typeface="Fira Mono Medium" pitchFamily="34" charset="-122"/>
                <a:cs typeface="Fira Mono Medium" pitchFamily="34" charset="-120"/>
              </a:rPr>
              <a:t>Targeted Offers</a:t>
            </a:r>
            <a:endParaRPr lang="en-US" sz="2200" dirty="0"/>
          </a:p>
        </p:txBody>
      </p:sp>
      <p:sp>
        <p:nvSpPr>
          <p:cNvPr id="9" name="Text 6"/>
          <p:cNvSpPr/>
          <p:nvPr/>
        </p:nvSpPr>
        <p:spPr>
          <a:xfrm>
            <a:off x="6507004" y="5824299"/>
            <a:ext cx="7102793" cy="725805"/>
          </a:xfrm>
          <a:prstGeom prst="rect">
            <a:avLst/>
          </a:prstGeom>
          <a:noFill/>
          <a:ln/>
        </p:spPr>
        <p:txBody>
          <a:bodyPr wrap="square" lIns="0" tIns="0" rIns="0" bIns="0" rtlCol="0" anchor="t"/>
          <a:lstStyle/>
          <a:p>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Zomato can provide special offline offers to these customers to boost engagement and sales.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113359"/>
            <a:ext cx="13042821" cy="1417558"/>
          </a:xfrm>
          <a:prstGeom prst="rect">
            <a:avLst/>
          </a:prstGeom>
          <a:noFill/>
          <a:ln/>
        </p:spPr>
        <p:txBody>
          <a:bodyPr wrap="square" lIns="0" tIns="0" rIns="0" bIns="0" rtlCol="0" anchor="t"/>
          <a:lstStyle/>
          <a:p>
            <a:pPr algn="l" indent="0" marL="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Final Summary: Zomato Data Insights Report</a:t>
            </a:r>
            <a:endParaRPr lang="en-US" sz="4450" dirty="0"/>
          </a:p>
        </p:txBody>
      </p:sp>
      <p:sp>
        <p:nvSpPr>
          <p:cNvPr id="3" name="Text 1"/>
          <p:cNvSpPr/>
          <p:nvPr/>
        </p:nvSpPr>
        <p:spPr>
          <a:xfrm>
            <a:off x="793790" y="3984546"/>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Restaurant Prevalence:</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Casual Dining is the most common restaurant type on Zomato’s platform.</a:t>
            </a:r>
            <a:endParaRPr lang="en-US" sz="1750" dirty="0"/>
          </a:p>
        </p:txBody>
      </p:sp>
      <p:sp>
        <p:nvSpPr>
          <p:cNvPr id="4" name="Text 2"/>
          <p:cNvSpPr/>
          <p:nvPr/>
        </p:nvSpPr>
        <p:spPr>
          <a:xfrm>
            <a:off x="793790" y="4426744"/>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Customer Engagement:</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Cafes and Casual Dining receive the highest votes, indicating popularity.</a:t>
            </a:r>
            <a:endParaRPr lang="en-US" sz="1750" dirty="0"/>
          </a:p>
        </p:txBody>
      </p:sp>
      <p:sp>
        <p:nvSpPr>
          <p:cNvPr id="5" name="Text 3"/>
          <p:cNvSpPr/>
          <p:nvPr/>
        </p:nvSpPr>
        <p:spPr>
          <a:xfrm>
            <a:off x="793790" y="4868942"/>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Rating Trends:</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Most ratings cluster between 3.5 and 4.5, showing steady quality.</a:t>
            </a:r>
            <a:endParaRPr lang="en-US" sz="1750" dirty="0"/>
          </a:p>
        </p:txBody>
      </p:sp>
      <p:sp>
        <p:nvSpPr>
          <p:cNvPr id="6" name="Text 4"/>
          <p:cNvSpPr/>
          <p:nvPr/>
        </p:nvSpPr>
        <p:spPr>
          <a:xfrm>
            <a:off x="793790" y="5311140"/>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Couples Spending:</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Average cost for two is ₹418.24, guiding budget-friendly offers.</a:t>
            </a:r>
            <a:endParaRPr lang="en-US" sz="1750" dirty="0"/>
          </a:p>
        </p:txBody>
      </p:sp>
      <p:sp>
        <p:nvSpPr>
          <p:cNvPr id="7" name="Text 5"/>
          <p:cNvSpPr/>
          <p:nvPr/>
        </p:nvSpPr>
        <p:spPr>
          <a:xfrm>
            <a:off x="793790" y="575333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b="1" dirty="0">
                <a:solidFill>
                  <a:srgbClr val="E0D6DE"/>
                </a:solidFill>
                <a:latin typeface="Fira Sans" pitchFamily="34" charset="0"/>
                <a:ea typeface="Fira Sans" pitchFamily="34" charset="-122"/>
                <a:cs typeface="Fira Sans" pitchFamily="34" charset="-120"/>
              </a:rPr>
              <a:t>Order Preferences:</a:t>
            </a:r>
            <a:pPr algn="l" indent="0" marL="0">
              <a:lnSpc>
                <a:spcPts val="2850"/>
              </a:lnSpc>
              <a:buNone/>
            </a:pPr>
            <a:r>
              <a:rPr lang="en-US" sz="1750" dirty="0">
                <a:solidFill>
                  <a:srgbClr val="E0D6DE"/>
                </a:solidFill>
                <a:latin typeface="Fira Sans" pitchFamily="34" charset="0"/>
                <a:ea typeface="Fira Sans" pitchFamily="34" charset="-122"/>
                <a:cs typeface="Fira Sans" pitchFamily="34" charset="-120"/>
              </a:rPr>
              <a:t> Online orders score higher ratings; Cafes lead online, Casual Dining leads offline.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2025-05-21T14:53:12Z</dcterms:created>
  <dcterms:modified xsi:type="dcterms:W3CDTF">2025-05-21T14:53:12Z</dcterms:modified>
</cp:coreProperties>
</file>