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Outfit"/>
      <p:regular r:id="rId15"/>
    </p:embeddedFont>
    <p:embeddedFont>
      <p:font typeface="Outfit"/>
      <p:regular r:id="rId16"/>
    </p:embeddedFont>
    <p:embeddedFont>
      <p:font typeface="Bitter"/>
      <p:regular r:id="rId17"/>
    </p:embeddedFont>
    <p:embeddedFont>
      <p:font typeface="Bitter"/>
      <p:regular r:id="rId18"/>
    </p:embeddedFont>
    <p:embeddedFont>
      <p:font typeface="Bitter"/>
      <p:regular r:id="rId19"/>
    </p:embeddedFont>
    <p:embeddedFont>
      <p:font typeface="Bitter"/>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7.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2002631"/>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Credit Card Fraud Detection Project</a:t>
            </a:r>
            <a:endParaRPr lang="en-US" sz="4450" dirty="0"/>
          </a:p>
        </p:txBody>
      </p:sp>
      <p:sp>
        <p:nvSpPr>
          <p:cNvPr id="4" name="Text 1"/>
          <p:cNvSpPr/>
          <p:nvPr/>
        </p:nvSpPr>
        <p:spPr>
          <a:xfrm>
            <a:off x="793790" y="3760351"/>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This presentation covers the development of a robust AI model to detect fraudulent credit card transactions. We address challenges like data imbalance and evaluate multiple machine learning models to ensure high precision and recall. The goal is to minimize false positives while effectively identifying fraud.</a:t>
            </a:r>
            <a:endParaRPr lang="en-US" sz="1750" dirty="0"/>
          </a:p>
        </p:txBody>
      </p:sp>
      <p:sp>
        <p:nvSpPr>
          <p:cNvPr id="5" name="Shape 2"/>
          <p:cNvSpPr/>
          <p:nvPr/>
        </p:nvSpPr>
        <p:spPr>
          <a:xfrm>
            <a:off x="793790" y="5846921"/>
            <a:ext cx="362903" cy="362903"/>
          </a:xfrm>
          <a:prstGeom prst="roundRect">
            <a:avLst>
              <a:gd name="adj" fmla="val 25194296"/>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801410" y="5854541"/>
            <a:ext cx="347663" cy="347663"/>
          </a:xfrm>
          <a:prstGeom prst="rect">
            <a:avLst/>
          </a:prstGeom>
        </p:spPr>
      </p:pic>
      <p:sp>
        <p:nvSpPr>
          <p:cNvPr id="7" name="Text 3"/>
          <p:cNvSpPr/>
          <p:nvPr/>
        </p:nvSpPr>
        <p:spPr>
          <a:xfrm>
            <a:off x="1270040" y="5830014"/>
            <a:ext cx="2363391" cy="396835"/>
          </a:xfrm>
          <a:prstGeom prst="rect">
            <a:avLst/>
          </a:prstGeom>
          <a:noFill/>
          <a:ln/>
        </p:spPr>
        <p:txBody>
          <a:bodyPr wrap="none" lIns="0" tIns="0" rIns="0" bIns="0" rtlCol="0" anchor="t"/>
          <a:lstStyle/>
          <a:p>
            <a:pPr algn="l" indent="0" marL="0">
              <a:lnSpc>
                <a:spcPts val="3100"/>
              </a:lnSpc>
              <a:buNone/>
            </a:pPr>
            <a:r>
              <a:rPr lang="en-US" sz="2200" b="1" dirty="0">
                <a:solidFill>
                  <a:srgbClr val="C2C4B5"/>
                </a:solidFill>
                <a:latin typeface="Bitter Bold" pitchFamily="34" charset="0"/>
                <a:ea typeface="Bitter Bold" pitchFamily="34" charset="-122"/>
                <a:cs typeface="Bitter Bold" pitchFamily="34" charset="-120"/>
              </a:rPr>
              <a:t>by Shubham Raut</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1089779"/>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Dataset Overview and Class Imbalance</a:t>
            </a:r>
            <a:endParaRPr lang="en-US" sz="4450" dirty="0"/>
          </a:p>
        </p:txBody>
      </p:sp>
      <p:sp>
        <p:nvSpPr>
          <p:cNvPr id="4" name="Shape 1"/>
          <p:cNvSpPr/>
          <p:nvPr/>
        </p:nvSpPr>
        <p:spPr>
          <a:xfrm>
            <a:off x="793790" y="2847499"/>
            <a:ext cx="3664863" cy="2395657"/>
          </a:xfrm>
          <a:prstGeom prst="roundRect">
            <a:avLst>
              <a:gd name="adj" fmla="val 1420"/>
            </a:avLst>
          </a:prstGeom>
          <a:solidFill>
            <a:srgbClr val="3B3C3E"/>
          </a:solidFill>
          <a:ln/>
        </p:spPr>
      </p:sp>
      <p:sp>
        <p:nvSpPr>
          <p:cNvPr id="5" name="Text 2"/>
          <p:cNvSpPr/>
          <p:nvPr/>
        </p:nvSpPr>
        <p:spPr>
          <a:xfrm>
            <a:off x="1020604" y="307431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Dataset Size</a:t>
            </a:r>
            <a:endParaRPr lang="en-US" sz="2200" dirty="0"/>
          </a:p>
        </p:txBody>
      </p:sp>
      <p:sp>
        <p:nvSpPr>
          <p:cNvPr id="6" name="Text 3"/>
          <p:cNvSpPr/>
          <p:nvPr/>
        </p:nvSpPr>
        <p:spPr>
          <a:xfrm>
            <a:off x="1020604" y="3564731"/>
            <a:ext cx="3211235"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284,807 transactions with 30 features including anonymized variables, Amount, and Class labels.</a:t>
            </a:r>
            <a:endParaRPr lang="en-US" sz="1750" dirty="0"/>
          </a:p>
        </p:txBody>
      </p:sp>
      <p:sp>
        <p:nvSpPr>
          <p:cNvPr id="7" name="Shape 4"/>
          <p:cNvSpPr/>
          <p:nvPr/>
        </p:nvSpPr>
        <p:spPr>
          <a:xfrm>
            <a:off x="4685467" y="2847499"/>
            <a:ext cx="3664863" cy="2395657"/>
          </a:xfrm>
          <a:prstGeom prst="roundRect">
            <a:avLst>
              <a:gd name="adj" fmla="val 1420"/>
            </a:avLst>
          </a:prstGeom>
          <a:solidFill>
            <a:srgbClr val="3B3C3E"/>
          </a:solidFill>
          <a:ln/>
        </p:spPr>
      </p:sp>
      <p:sp>
        <p:nvSpPr>
          <p:cNvPr id="8" name="Text 5"/>
          <p:cNvSpPr/>
          <p:nvPr/>
        </p:nvSpPr>
        <p:spPr>
          <a:xfrm>
            <a:off x="4912281" y="307431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Class Imbalance</a:t>
            </a:r>
            <a:endParaRPr lang="en-US" sz="2200" dirty="0"/>
          </a:p>
        </p:txBody>
      </p:sp>
      <p:sp>
        <p:nvSpPr>
          <p:cNvPr id="9" name="Text 6"/>
          <p:cNvSpPr/>
          <p:nvPr/>
        </p:nvSpPr>
        <p:spPr>
          <a:xfrm>
            <a:off x="4912281" y="3564731"/>
            <a:ext cx="3211235"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Only 0.17% of transactions are fraudulent, creating a significant imbalance challenge.</a:t>
            </a:r>
            <a:endParaRPr lang="en-US" sz="1750" dirty="0"/>
          </a:p>
        </p:txBody>
      </p:sp>
      <p:sp>
        <p:nvSpPr>
          <p:cNvPr id="10" name="Shape 7"/>
          <p:cNvSpPr/>
          <p:nvPr/>
        </p:nvSpPr>
        <p:spPr>
          <a:xfrm>
            <a:off x="793790" y="5469969"/>
            <a:ext cx="7556421" cy="1669852"/>
          </a:xfrm>
          <a:prstGeom prst="roundRect">
            <a:avLst>
              <a:gd name="adj" fmla="val 2038"/>
            </a:avLst>
          </a:prstGeom>
          <a:solidFill>
            <a:srgbClr val="3B3C3E"/>
          </a:solidFill>
          <a:ln/>
        </p:spPr>
      </p:sp>
      <p:sp>
        <p:nvSpPr>
          <p:cNvPr id="11" name="Text 8"/>
          <p:cNvSpPr/>
          <p:nvPr/>
        </p:nvSpPr>
        <p:spPr>
          <a:xfrm>
            <a:off x="1020604" y="569678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Visualization</a:t>
            </a:r>
            <a:endParaRPr lang="en-US" sz="2200" dirty="0"/>
          </a:p>
        </p:txBody>
      </p:sp>
      <p:sp>
        <p:nvSpPr>
          <p:cNvPr id="12" name="Text 9"/>
          <p:cNvSpPr/>
          <p:nvPr/>
        </p:nvSpPr>
        <p:spPr>
          <a:xfrm>
            <a:off x="1020604" y="6187202"/>
            <a:ext cx="7102793" cy="725805"/>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Histogram shows transaction amounts for fraud (red) and non-fraud (green), highlighting distribution differences.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976920"/>
          </a:xfrm>
          <a:prstGeom prst="rect">
            <a:avLst/>
          </a:prstGeom>
        </p:spPr>
      </p:pic>
      <p:sp>
        <p:nvSpPr>
          <p:cNvPr id="3" name="Text 0"/>
          <p:cNvSpPr/>
          <p:nvPr/>
        </p:nvSpPr>
        <p:spPr>
          <a:xfrm>
            <a:off x="793790" y="3998000"/>
            <a:ext cx="10310455" cy="708779"/>
          </a:xfrm>
          <a:prstGeom prst="rect">
            <a:avLst/>
          </a:prstGeom>
          <a:noFill/>
          <a:ln/>
        </p:spPr>
        <p:txBody>
          <a:bodyPr wrap="non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Data Preprocessing and Train-Test Split</a:t>
            </a:r>
            <a:endParaRPr lang="en-US" sz="4450" dirty="0"/>
          </a:p>
        </p:txBody>
      </p:sp>
      <p:sp>
        <p:nvSpPr>
          <p:cNvPr id="4" name="Shape 1"/>
          <p:cNvSpPr/>
          <p:nvPr/>
        </p:nvSpPr>
        <p:spPr>
          <a:xfrm>
            <a:off x="793790" y="5046940"/>
            <a:ext cx="510302" cy="510302"/>
          </a:xfrm>
          <a:prstGeom prst="roundRect">
            <a:avLst>
              <a:gd name="adj" fmla="val 6667"/>
            </a:avLst>
          </a:prstGeom>
          <a:solidFill>
            <a:srgbClr val="3B3C3E"/>
          </a:solidFill>
          <a:ln/>
        </p:spPr>
      </p:sp>
      <p:sp>
        <p:nvSpPr>
          <p:cNvPr id="5" name="Text 2"/>
          <p:cNvSpPr/>
          <p:nvPr/>
        </p:nvSpPr>
        <p:spPr>
          <a:xfrm>
            <a:off x="878860" y="5089446"/>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C2C4B5"/>
                </a:solidFill>
                <a:latin typeface="Outfit Bold" pitchFamily="34" charset="0"/>
                <a:ea typeface="Outfit Bold" pitchFamily="34" charset="-122"/>
                <a:cs typeface="Outfit Bold" pitchFamily="34" charset="-120"/>
              </a:rPr>
              <a:t>1</a:t>
            </a:r>
            <a:endParaRPr lang="en-US" sz="2650" dirty="0"/>
          </a:p>
        </p:txBody>
      </p:sp>
      <p:sp>
        <p:nvSpPr>
          <p:cNvPr id="6" name="Text 3"/>
          <p:cNvSpPr/>
          <p:nvPr/>
        </p:nvSpPr>
        <p:spPr>
          <a:xfrm>
            <a:off x="1530906" y="512480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Normalization</a:t>
            </a:r>
            <a:endParaRPr lang="en-US" sz="2200" dirty="0"/>
          </a:p>
        </p:txBody>
      </p:sp>
      <p:sp>
        <p:nvSpPr>
          <p:cNvPr id="7" name="Text 4"/>
          <p:cNvSpPr/>
          <p:nvPr/>
        </p:nvSpPr>
        <p:spPr>
          <a:xfrm>
            <a:off x="1530906" y="5615226"/>
            <a:ext cx="3421499" cy="1088708"/>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StandardScaler applied to 'Amount' and 'Time' columns to normalize data.</a:t>
            </a:r>
            <a:endParaRPr lang="en-US" sz="1750" dirty="0"/>
          </a:p>
        </p:txBody>
      </p:sp>
      <p:sp>
        <p:nvSpPr>
          <p:cNvPr id="8" name="Shape 5"/>
          <p:cNvSpPr/>
          <p:nvPr/>
        </p:nvSpPr>
        <p:spPr>
          <a:xfrm>
            <a:off x="5235893" y="5046940"/>
            <a:ext cx="510302" cy="510302"/>
          </a:xfrm>
          <a:prstGeom prst="roundRect">
            <a:avLst>
              <a:gd name="adj" fmla="val 6667"/>
            </a:avLst>
          </a:prstGeom>
          <a:solidFill>
            <a:srgbClr val="3B3C3E"/>
          </a:solidFill>
          <a:ln/>
        </p:spPr>
      </p:sp>
      <p:sp>
        <p:nvSpPr>
          <p:cNvPr id="9" name="Text 6"/>
          <p:cNvSpPr/>
          <p:nvPr/>
        </p:nvSpPr>
        <p:spPr>
          <a:xfrm>
            <a:off x="5320963" y="5089446"/>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C2C4B5"/>
                </a:solidFill>
                <a:latin typeface="Outfit Bold" pitchFamily="34" charset="0"/>
                <a:ea typeface="Outfit Bold" pitchFamily="34" charset="-122"/>
                <a:cs typeface="Outfit Bold" pitchFamily="34" charset="-120"/>
              </a:rPr>
              <a:t>2</a:t>
            </a:r>
            <a:endParaRPr lang="en-US" sz="2650" dirty="0"/>
          </a:p>
        </p:txBody>
      </p:sp>
      <p:sp>
        <p:nvSpPr>
          <p:cNvPr id="10" name="Text 7"/>
          <p:cNvSpPr/>
          <p:nvPr/>
        </p:nvSpPr>
        <p:spPr>
          <a:xfrm>
            <a:off x="5973008" y="512480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Feature Selection</a:t>
            </a:r>
            <a:endParaRPr lang="en-US" sz="2200" dirty="0"/>
          </a:p>
        </p:txBody>
      </p:sp>
      <p:sp>
        <p:nvSpPr>
          <p:cNvPr id="11" name="Text 8"/>
          <p:cNvSpPr/>
          <p:nvPr/>
        </p:nvSpPr>
        <p:spPr>
          <a:xfrm>
            <a:off x="5973008" y="5615226"/>
            <a:ext cx="3421499" cy="1088708"/>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Original 'Amount' and 'Time' columns dropped after scaling to avoid redundancy.</a:t>
            </a:r>
            <a:endParaRPr lang="en-US" sz="1750" dirty="0"/>
          </a:p>
        </p:txBody>
      </p:sp>
      <p:sp>
        <p:nvSpPr>
          <p:cNvPr id="12" name="Shape 9"/>
          <p:cNvSpPr/>
          <p:nvPr/>
        </p:nvSpPr>
        <p:spPr>
          <a:xfrm>
            <a:off x="9677995" y="5046940"/>
            <a:ext cx="510302" cy="510302"/>
          </a:xfrm>
          <a:prstGeom prst="roundRect">
            <a:avLst>
              <a:gd name="adj" fmla="val 6667"/>
            </a:avLst>
          </a:prstGeom>
          <a:solidFill>
            <a:srgbClr val="3B3C3E"/>
          </a:solidFill>
          <a:ln/>
        </p:spPr>
      </p:sp>
      <p:sp>
        <p:nvSpPr>
          <p:cNvPr id="13" name="Text 10"/>
          <p:cNvSpPr/>
          <p:nvPr/>
        </p:nvSpPr>
        <p:spPr>
          <a:xfrm>
            <a:off x="9763065" y="5089446"/>
            <a:ext cx="340162" cy="425291"/>
          </a:xfrm>
          <a:prstGeom prst="rect">
            <a:avLst/>
          </a:prstGeom>
          <a:noFill/>
          <a:ln/>
        </p:spPr>
        <p:txBody>
          <a:bodyPr wrap="none" lIns="0" tIns="0" rIns="0" bIns="0" rtlCol="0" anchor="t"/>
          <a:lstStyle/>
          <a:p>
            <a:pPr algn="ctr" indent="0" marL="0">
              <a:lnSpc>
                <a:spcPts val="2650"/>
              </a:lnSpc>
              <a:buNone/>
            </a:pPr>
            <a:r>
              <a:rPr lang="en-US" sz="2650" b="1" dirty="0">
                <a:solidFill>
                  <a:srgbClr val="C2C4B5"/>
                </a:solidFill>
                <a:latin typeface="Outfit Bold" pitchFamily="34" charset="0"/>
                <a:ea typeface="Outfit Bold" pitchFamily="34" charset="-122"/>
                <a:cs typeface="Outfit Bold" pitchFamily="34" charset="-120"/>
              </a:rPr>
              <a:t>3</a:t>
            </a:r>
            <a:endParaRPr lang="en-US" sz="2650" dirty="0"/>
          </a:p>
        </p:txBody>
      </p:sp>
      <p:sp>
        <p:nvSpPr>
          <p:cNvPr id="14" name="Text 11"/>
          <p:cNvSpPr/>
          <p:nvPr/>
        </p:nvSpPr>
        <p:spPr>
          <a:xfrm>
            <a:off x="10415111" y="512480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Train-Test Split</a:t>
            </a:r>
            <a:endParaRPr lang="en-US" sz="2200" dirty="0"/>
          </a:p>
        </p:txBody>
      </p:sp>
      <p:sp>
        <p:nvSpPr>
          <p:cNvPr id="15" name="Text 12"/>
          <p:cNvSpPr/>
          <p:nvPr/>
        </p:nvSpPr>
        <p:spPr>
          <a:xfrm>
            <a:off x="10415111" y="5615226"/>
            <a:ext cx="3421499"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Dataset split into 80% training and 20% testing with stratification to preserve class distribution.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1838206"/>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Handling Imbalanced Data with SMOTE</a:t>
            </a:r>
            <a:endParaRPr lang="en-US" sz="4450" dirty="0"/>
          </a:p>
        </p:txBody>
      </p:sp>
      <p:sp>
        <p:nvSpPr>
          <p:cNvPr id="4" name="Text 1"/>
          <p:cNvSpPr/>
          <p:nvPr/>
        </p:nvSpPr>
        <p:spPr>
          <a:xfrm>
            <a:off x="793790" y="3595926"/>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SMOTE (Synthetic Minority Over-sampling Technique) was used to balance the training data by generating synthetic samples of the minority class (fraudulent transactions). This approach helps models learn better decision boundaries and improves fraud detection performance.</a:t>
            </a:r>
            <a:endParaRPr lang="en-US" sz="1750" dirty="0"/>
          </a:p>
        </p:txBody>
      </p:sp>
      <p:sp>
        <p:nvSpPr>
          <p:cNvPr id="5" name="Text 2"/>
          <p:cNvSpPr/>
          <p:nvPr/>
        </p:nvSpPr>
        <p:spPr>
          <a:xfrm>
            <a:off x="793790" y="5665589"/>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Balancing the data is critical due to the extreme imbalance, with fraud cases representing only 0.17% of total transactions.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66036" y="523399"/>
            <a:ext cx="13298329" cy="1189434"/>
          </a:xfrm>
          <a:prstGeom prst="rect">
            <a:avLst/>
          </a:prstGeom>
          <a:noFill/>
          <a:ln/>
        </p:spPr>
        <p:txBody>
          <a:bodyPr wrap="square" lIns="0" tIns="0" rIns="0" bIns="0" rtlCol="0" anchor="t"/>
          <a:lstStyle/>
          <a:p>
            <a:pPr algn="l" indent="0" marL="0">
              <a:lnSpc>
                <a:spcPts val="4650"/>
              </a:lnSpc>
              <a:buNone/>
            </a:pPr>
            <a:r>
              <a:rPr lang="en-US" sz="3700" b="1" dirty="0">
                <a:solidFill>
                  <a:srgbClr val="E1E5CD"/>
                </a:solidFill>
                <a:latin typeface="Outfit Bold" pitchFamily="34" charset="0"/>
                <a:ea typeface="Outfit Bold" pitchFamily="34" charset="-122"/>
                <a:cs typeface="Outfit Bold" pitchFamily="34" charset="-120"/>
              </a:rPr>
              <a:t>Model Training and Evaluation: Logistic Regression &amp; Random Forest</a:t>
            </a:r>
            <a:endParaRPr lang="en-US" sz="3700" dirty="0"/>
          </a:p>
        </p:txBody>
      </p:sp>
      <p:pic>
        <p:nvPicPr>
          <p:cNvPr id="3" name="Image 0" descr="preencoded.png">    </p:cNvPr>
          <p:cNvPicPr>
            <a:picLocks noChangeAspect="1"/>
          </p:cNvPicPr>
          <p:nvPr/>
        </p:nvPicPr>
        <p:blipFill>
          <a:blip r:embed="rId1"/>
          <a:stretch>
            <a:fillRect/>
          </a:stretch>
        </p:blipFill>
        <p:spPr>
          <a:xfrm>
            <a:off x="666036" y="2093476"/>
            <a:ext cx="4701540" cy="3931920"/>
          </a:xfrm>
          <a:prstGeom prst="rect">
            <a:avLst/>
          </a:prstGeom>
        </p:spPr>
      </p:pic>
      <p:sp>
        <p:nvSpPr>
          <p:cNvPr id="4" name="Text 1"/>
          <p:cNvSpPr/>
          <p:nvPr/>
        </p:nvSpPr>
        <p:spPr>
          <a:xfrm>
            <a:off x="666036" y="6429732"/>
            <a:ext cx="2378988" cy="297299"/>
          </a:xfrm>
          <a:prstGeom prst="rect">
            <a:avLst/>
          </a:prstGeom>
          <a:noFill/>
          <a:ln/>
        </p:spPr>
        <p:txBody>
          <a:bodyPr wrap="none" lIns="0" tIns="0" rIns="0" bIns="0" rtlCol="0" anchor="t"/>
          <a:lstStyle/>
          <a:p>
            <a:pPr algn="l" indent="0" marL="0">
              <a:lnSpc>
                <a:spcPts val="2300"/>
              </a:lnSpc>
              <a:buNone/>
            </a:pPr>
            <a:r>
              <a:rPr lang="en-US" sz="1850" b="1" dirty="0">
                <a:solidFill>
                  <a:srgbClr val="E1E5CD"/>
                </a:solidFill>
                <a:latin typeface="Outfit Bold" pitchFamily="34" charset="0"/>
                <a:ea typeface="Outfit Bold" pitchFamily="34" charset="-122"/>
                <a:cs typeface="Outfit Bold" pitchFamily="34" charset="-120"/>
              </a:rPr>
              <a:t>Logistic Regression</a:t>
            </a:r>
            <a:endParaRPr lang="en-US" sz="1850" dirty="0"/>
          </a:p>
        </p:txBody>
      </p:sp>
      <p:sp>
        <p:nvSpPr>
          <p:cNvPr id="5" name="Text 2"/>
          <p:cNvSpPr/>
          <p:nvPr/>
        </p:nvSpPr>
        <p:spPr>
          <a:xfrm>
            <a:off x="666036" y="6917293"/>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ROC-AUC: 0.946</a:t>
            </a:r>
            <a:endParaRPr lang="en-US" sz="1450" dirty="0"/>
          </a:p>
        </p:txBody>
      </p:sp>
      <p:sp>
        <p:nvSpPr>
          <p:cNvPr id="6" name="Text 3"/>
          <p:cNvSpPr/>
          <p:nvPr/>
        </p:nvSpPr>
        <p:spPr>
          <a:xfrm>
            <a:off x="666036" y="7288411"/>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High recall but low precision on fraud class</a:t>
            </a:r>
            <a:endParaRPr lang="en-US" sz="1450" dirty="0"/>
          </a:p>
        </p:txBody>
      </p:sp>
      <p:sp>
        <p:nvSpPr>
          <p:cNvPr id="7" name="Text 4"/>
          <p:cNvSpPr/>
          <p:nvPr/>
        </p:nvSpPr>
        <p:spPr>
          <a:xfrm>
            <a:off x="666036" y="7659529"/>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Accuracy around 95%</a:t>
            </a:r>
            <a:endParaRPr lang="en-US" sz="1450" dirty="0"/>
          </a:p>
        </p:txBody>
      </p:sp>
      <p:sp>
        <p:nvSpPr>
          <p:cNvPr id="8" name="Text 5"/>
          <p:cNvSpPr/>
          <p:nvPr/>
        </p:nvSpPr>
        <p:spPr>
          <a:xfrm>
            <a:off x="7554992" y="6429732"/>
            <a:ext cx="2378988" cy="297299"/>
          </a:xfrm>
          <a:prstGeom prst="rect">
            <a:avLst/>
          </a:prstGeom>
          <a:noFill/>
          <a:ln/>
        </p:spPr>
        <p:txBody>
          <a:bodyPr wrap="none" lIns="0" tIns="0" rIns="0" bIns="0" rtlCol="0" anchor="t"/>
          <a:lstStyle/>
          <a:p>
            <a:pPr algn="l" indent="0" marL="0">
              <a:lnSpc>
                <a:spcPts val="2300"/>
              </a:lnSpc>
              <a:buNone/>
            </a:pPr>
            <a:r>
              <a:rPr lang="en-US" sz="1850" b="1" dirty="0">
                <a:solidFill>
                  <a:srgbClr val="E1E5CD"/>
                </a:solidFill>
                <a:latin typeface="Outfit Bold" pitchFamily="34" charset="0"/>
                <a:ea typeface="Outfit Bold" pitchFamily="34" charset="-122"/>
                <a:cs typeface="Outfit Bold" pitchFamily="34" charset="-120"/>
              </a:rPr>
              <a:t>Random Forest</a:t>
            </a:r>
            <a:endParaRPr lang="en-US" sz="1850" dirty="0"/>
          </a:p>
        </p:txBody>
      </p:sp>
      <p:sp>
        <p:nvSpPr>
          <p:cNvPr id="9" name="Text 6"/>
          <p:cNvSpPr/>
          <p:nvPr/>
        </p:nvSpPr>
        <p:spPr>
          <a:xfrm>
            <a:off x="7554992" y="6917293"/>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ROC-AUC: 0.903</a:t>
            </a:r>
            <a:endParaRPr lang="en-US" sz="1450" dirty="0"/>
          </a:p>
        </p:txBody>
      </p:sp>
      <p:sp>
        <p:nvSpPr>
          <p:cNvPr id="10" name="Text 7"/>
          <p:cNvSpPr/>
          <p:nvPr/>
        </p:nvSpPr>
        <p:spPr>
          <a:xfrm>
            <a:off x="7554992" y="7288411"/>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Better precision and recall balance</a:t>
            </a:r>
            <a:endParaRPr lang="en-US" sz="1450" dirty="0"/>
          </a:p>
        </p:txBody>
      </p:sp>
      <p:sp>
        <p:nvSpPr>
          <p:cNvPr id="11" name="Text 8"/>
          <p:cNvSpPr/>
          <p:nvPr/>
        </p:nvSpPr>
        <p:spPr>
          <a:xfrm>
            <a:off x="7554992" y="7659529"/>
            <a:ext cx="6416993" cy="304562"/>
          </a:xfrm>
          <a:prstGeom prst="rect">
            <a:avLst/>
          </a:prstGeom>
          <a:noFill/>
          <a:ln/>
        </p:spPr>
        <p:txBody>
          <a:bodyPr wrap="none" lIns="0" tIns="0" rIns="0" bIns="0" rtlCol="0" anchor="t"/>
          <a:lstStyle/>
          <a:p>
            <a:pPr algn="l" marL="342900" indent="-342900">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Accuracy near 99%</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38056" y="729734"/>
            <a:ext cx="12353687" cy="569714"/>
          </a:xfrm>
          <a:prstGeom prst="rect">
            <a:avLst/>
          </a:prstGeom>
          <a:noFill/>
          <a:ln/>
        </p:spPr>
        <p:txBody>
          <a:bodyPr wrap="none" lIns="0" tIns="0" rIns="0" bIns="0" rtlCol="0" anchor="t"/>
          <a:lstStyle/>
          <a:p>
            <a:pPr algn="l" indent="0" marL="0">
              <a:lnSpc>
                <a:spcPts val="4450"/>
              </a:lnSpc>
              <a:buNone/>
            </a:pPr>
            <a:r>
              <a:rPr lang="en-US" sz="3550" b="1" dirty="0">
                <a:solidFill>
                  <a:srgbClr val="E1E5CD"/>
                </a:solidFill>
                <a:latin typeface="Outfit Bold" pitchFamily="34" charset="0"/>
                <a:ea typeface="Outfit Bold" pitchFamily="34" charset="-122"/>
                <a:cs typeface="Outfit Bold" pitchFamily="34" charset="-120"/>
              </a:rPr>
              <a:t>Model Training and Evaluation: XGBoost &amp; Voting Classifier</a:t>
            </a:r>
            <a:endParaRPr lang="en-US" sz="3550" dirty="0"/>
          </a:p>
        </p:txBody>
      </p:sp>
      <p:pic>
        <p:nvPicPr>
          <p:cNvPr id="3" name="Image 0" descr="preencoded.png">    </p:cNvPr>
          <p:cNvPicPr>
            <a:picLocks noChangeAspect="1"/>
          </p:cNvPicPr>
          <p:nvPr/>
        </p:nvPicPr>
        <p:blipFill>
          <a:blip r:embed="rId1"/>
          <a:stretch>
            <a:fillRect/>
          </a:stretch>
        </p:blipFill>
        <p:spPr>
          <a:xfrm>
            <a:off x="638056" y="1777841"/>
            <a:ext cx="5082540" cy="3970020"/>
          </a:xfrm>
          <a:prstGeom prst="rect">
            <a:avLst/>
          </a:prstGeom>
        </p:spPr>
      </p:pic>
      <p:pic>
        <p:nvPicPr>
          <p:cNvPr id="4" name="Image 1" descr="preencoded.png">    </p:cNvPr>
          <p:cNvPicPr>
            <a:picLocks noChangeAspect="1"/>
          </p:cNvPicPr>
          <p:nvPr/>
        </p:nvPicPr>
        <p:blipFill>
          <a:blip r:embed="rId2"/>
          <a:stretch>
            <a:fillRect/>
          </a:stretch>
        </p:blipFill>
        <p:spPr>
          <a:xfrm>
            <a:off x="7545229" y="1777841"/>
            <a:ext cx="5082540" cy="3901440"/>
          </a:xfrm>
          <a:prstGeom prst="rect">
            <a:avLst/>
          </a:prstGeom>
        </p:spPr>
      </p:pic>
      <p:sp>
        <p:nvSpPr>
          <p:cNvPr id="5" name="Shape 1"/>
          <p:cNvSpPr/>
          <p:nvPr/>
        </p:nvSpPr>
        <p:spPr>
          <a:xfrm>
            <a:off x="638056" y="6157913"/>
            <a:ext cx="6586061" cy="1341834"/>
          </a:xfrm>
          <a:prstGeom prst="roundRect">
            <a:avLst>
              <a:gd name="adj" fmla="val 2038"/>
            </a:avLst>
          </a:prstGeom>
          <a:solidFill>
            <a:srgbClr val="3B3C3E"/>
          </a:solidFill>
          <a:ln/>
        </p:spPr>
      </p:sp>
      <p:sp>
        <p:nvSpPr>
          <p:cNvPr id="6" name="Text 2"/>
          <p:cNvSpPr/>
          <p:nvPr/>
        </p:nvSpPr>
        <p:spPr>
          <a:xfrm>
            <a:off x="820341" y="6340197"/>
            <a:ext cx="2278737" cy="284798"/>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XGBoost Classifier</a:t>
            </a:r>
            <a:endParaRPr lang="en-US" sz="1750" dirty="0"/>
          </a:p>
        </p:txBody>
      </p:sp>
      <p:sp>
        <p:nvSpPr>
          <p:cNvPr id="7" name="Text 3"/>
          <p:cNvSpPr/>
          <p:nvPr/>
        </p:nvSpPr>
        <p:spPr>
          <a:xfrm>
            <a:off x="820341" y="6734294"/>
            <a:ext cx="6221492" cy="583168"/>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Achieved ROC-AUC of 0.944 with high precision (0.73) and recall (0.89) on fraud detection.</a:t>
            </a:r>
            <a:endParaRPr lang="en-US" sz="1400" dirty="0"/>
          </a:p>
        </p:txBody>
      </p:sp>
      <p:sp>
        <p:nvSpPr>
          <p:cNvPr id="8" name="Shape 4"/>
          <p:cNvSpPr/>
          <p:nvPr/>
        </p:nvSpPr>
        <p:spPr>
          <a:xfrm>
            <a:off x="7406402" y="6157913"/>
            <a:ext cx="6586061" cy="1341834"/>
          </a:xfrm>
          <a:prstGeom prst="roundRect">
            <a:avLst>
              <a:gd name="adj" fmla="val 2038"/>
            </a:avLst>
          </a:prstGeom>
          <a:solidFill>
            <a:srgbClr val="3B3C3E"/>
          </a:solidFill>
          <a:ln/>
        </p:spPr>
      </p:sp>
      <p:sp>
        <p:nvSpPr>
          <p:cNvPr id="9" name="Text 5"/>
          <p:cNvSpPr/>
          <p:nvPr/>
        </p:nvSpPr>
        <p:spPr>
          <a:xfrm>
            <a:off x="7588687" y="6340197"/>
            <a:ext cx="2790587" cy="284798"/>
          </a:xfrm>
          <a:prstGeom prst="rect">
            <a:avLst/>
          </a:prstGeom>
          <a:noFill/>
          <a:ln/>
        </p:spPr>
        <p:txBody>
          <a:bodyPr wrap="none" lIns="0" tIns="0" rIns="0" bIns="0" rtlCol="0" anchor="t"/>
          <a:lstStyle/>
          <a:p>
            <a:pPr algn="l" indent="0" marL="0">
              <a:lnSpc>
                <a:spcPts val="2200"/>
              </a:lnSpc>
              <a:buNone/>
            </a:pPr>
            <a:r>
              <a:rPr lang="en-US" sz="1750" b="1" dirty="0">
                <a:solidFill>
                  <a:srgbClr val="C2C4B5"/>
                </a:solidFill>
                <a:latin typeface="Outfit Bold" pitchFamily="34" charset="0"/>
                <a:ea typeface="Outfit Bold" pitchFamily="34" charset="-122"/>
                <a:cs typeface="Outfit Bold" pitchFamily="34" charset="-120"/>
              </a:rPr>
              <a:t>Voting Classifier Ensemble</a:t>
            </a:r>
            <a:endParaRPr lang="en-US" sz="1750" dirty="0"/>
          </a:p>
        </p:txBody>
      </p:sp>
      <p:sp>
        <p:nvSpPr>
          <p:cNvPr id="10" name="Text 6"/>
          <p:cNvSpPr/>
          <p:nvPr/>
        </p:nvSpPr>
        <p:spPr>
          <a:xfrm>
            <a:off x="7588687" y="6734294"/>
            <a:ext cx="6221492" cy="583168"/>
          </a:xfrm>
          <a:prstGeom prst="rect">
            <a:avLst/>
          </a:prstGeom>
          <a:noFill/>
          <a:ln/>
        </p:spPr>
        <p:txBody>
          <a:bodyPr wrap="square" lIns="0" tIns="0" rIns="0" bIns="0" rtlCol="0" anchor="t"/>
          <a:lstStyle/>
          <a:p>
            <a:pPr algn="l" indent="0" marL="0">
              <a:lnSpc>
                <a:spcPts val="2250"/>
              </a:lnSpc>
              <a:buNone/>
            </a:pPr>
            <a:r>
              <a:rPr lang="en-US" sz="1400" dirty="0">
                <a:solidFill>
                  <a:srgbClr val="C2C4B5"/>
                </a:solidFill>
                <a:latin typeface="Bitter" pitchFamily="34" charset="0"/>
                <a:ea typeface="Bitter" pitchFamily="34" charset="-122"/>
                <a:cs typeface="Bitter" pitchFamily="34" charset="-120"/>
              </a:rPr>
              <a:t>Combined Random Forest and XGBoost models, yielding best overall performance with ROC-AUC of 0.923 and improved fraud recall (0.85).</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93790" y="1352074"/>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Feature Importance and Visualization Insights</a:t>
            </a:r>
            <a:endParaRPr lang="en-US" sz="4450" dirty="0"/>
          </a:p>
        </p:txBody>
      </p:sp>
      <p:sp>
        <p:nvSpPr>
          <p:cNvPr id="4" name="Shape 1"/>
          <p:cNvSpPr/>
          <p:nvPr/>
        </p:nvSpPr>
        <p:spPr>
          <a:xfrm>
            <a:off x="793790" y="3109793"/>
            <a:ext cx="510302" cy="510302"/>
          </a:xfrm>
          <a:prstGeom prst="roundRect">
            <a:avLst>
              <a:gd name="adj" fmla="val 6667"/>
            </a:avLst>
          </a:prstGeom>
          <a:solidFill>
            <a:srgbClr val="3B3C3E"/>
          </a:solidFill>
          <a:ln/>
        </p:spPr>
      </p:sp>
      <p:sp>
        <p:nvSpPr>
          <p:cNvPr id="5" name="Text 2"/>
          <p:cNvSpPr/>
          <p:nvPr/>
        </p:nvSpPr>
        <p:spPr>
          <a:xfrm>
            <a:off x="1530906" y="318766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Key Features</a:t>
            </a:r>
            <a:endParaRPr lang="en-US" sz="2200" dirty="0"/>
          </a:p>
        </p:txBody>
      </p:sp>
      <p:sp>
        <p:nvSpPr>
          <p:cNvPr id="6" name="Text 3"/>
          <p:cNvSpPr/>
          <p:nvPr/>
        </p:nvSpPr>
        <p:spPr>
          <a:xfrm>
            <a:off x="1530906" y="3678079"/>
            <a:ext cx="2899410"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Some anonymized features like V14, V17, and V10 showed strong correlation with fraudulent activity.</a:t>
            </a:r>
            <a:endParaRPr lang="en-US" sz="1750" dirty="0"/>
          </a:p>
        </p:txBody>
      </p:sp>
      <p:sp>
        <p:nvSpPr>
          <p:cNvPr id="7" name="Shape 4"/>
          <p:cNvSpPr/>
          <p:nvPr/>
        </p:nvSpPr>
        <p:spPr>
          <a:xfrm>
            <a:off x="4713803" y="3109793"/>
            <a:ext cx="510302" cy="510302"/>
          </a:xfrm>
          <a:prstGeom prst="roundRect">
            <a:avLst>
              <a:gd name="adj" fmla="val 6667"/>
            </a:avLst>
          </a:prstGeom>
          <a:solidFill>
            <a:srgbClr val="3B3C3E"/>
          </a:solidFill>
          <a:ln/>
        </p:spPr>
      </p:sp>
      <p:sp>
        <p:nvSpPr>
          <p:cNvPr id="8" name="Text 5"/>
          <p:cNvSpPr/>
          <p:nvPr/>
        </p:nvSpPr>
        <p:spPr>
          <a:xfrm>
            <a:off x="5450919" y="318766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Normalized Amount</a:t>
            </a:r>
            <a:endParaRPr lang="en-US" sz="2200" dirty="0"/>
          </a:p>
        </p:txBody>
      </p:sp>
      <p:sp>
        <p:nvSpPr>
          <p:cNvPr id="9" name="Text 6"/>
          <p:cNvSpPr/>
          <p:nvPr/>
        </p:nvSpPr>
        <p:spPr>
          <a:xfrm>
            <a:off x="5450919" y="3678079"/>
            <a:ext cx="2899410"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Normalization of the Amount feature slightly improved model performance.</a:t>
            </a:r>
            <a:endParaRPr lang="en-US" sz="1750" dirty="0"/>
          </a:p>
        </p:txBody>
      </p:sp>
      <p:sp>
        <p:nvSpPr>
          <p:cNvPr id="10" name="Shape 7"/>
          <p:cNvSpPr/>
          <p:nvPr/>
        </p:nvSpPr>
        <p:spPr>
          <a:xfrm>
            <a:off x="793790" y="5583317"/>
            <a:ext cx="510302" cy="510302"/>
          </a:xfrm>
          <a:prstGeom prst="roundRect">
            <a:avLst>
              <a:gd name="adj" fmla="val 6667"/>
            </a:avLst>
          </a:prstGeom>
          <a:solidFill>
            <a:srgbClr val="3B3C3E"/>
          </a:solidFill>
          <a:ln/>
        </p:spPr>
      </p:sp>
      <p:sp>
        <p:nvSpPr>
          <p:cNvPr id="11" name="Text 8"/>
          <p:cNvSpPr/>
          <p:nvPr/>
        </p:nvSpPr>
        <p:spPr>
          <a:xfrm>
            <a:off x="1530906" y="566118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C2C4B5"/>
                </a:solidFill>
                <a:latin typeface="Outfit Bold" pitchFamily="34" charset="0"/>
                <a:ea typeface="Outfit Bold" pitchFamily="34" charset="-122"/>
                <a:cs typeface="Outfit Bold" pitchFamily="34" charset="-120"/>
              </a:rPr>
              <a:t>Confusion Matrices</a:t>
            </a:r>
            <a:endParaRPr lang="en-US" sz="2200" dirty="0"/>
          </a:p>
        </p:txBody>
      </p:sp>
      <p:sp>
        <p:nvSpPr>
          <p:cNvPr id="12" name="Text 9"/>
          <p:cNvSpPr/>
          <p:nvPr/>
        </p:nvSpPr>
        <p:spPr>
          <a:xfrm>
            <a:off x="1530906" y="6151602"/>
            <a:ext cx="6819305" cy="725805"/>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Visualization confirmed significant improvement in fraud detection after balancing and ensemble modeling.</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760720" cy="8229600"/>
          </a:xfrm>
          <a:prstGeom prst="rect">
            <a:avLst/>
          </a:prstGeom>
        </p:spPr>
      </p:pic>
      <p:sp>
        <p:nvSpPr>
          <p:cNvPr id="3" name="Text 0"/>
          <p:cNvSpPr/>
          <p:nvPr/>
        </p:nvSpPr>
        <p:spPr>
          <a:xfrm>
            <a:off x="6280190" y="2192536"/>
            <a:ext cx="6854785" cy="708779"/>
          </a:xfrm>
          <a:prstGeom prst="rect">
            <a:avLst/>
          </a:prstGeom>
          <a:noFill/>
          <a:ln/>
        </p:spPr>
        <p:txBody>
          <a:bodyPr wrap="none" lIns="0" tIns="0" rIns="0" bIns="0" rtlCol="0" anchor="t"/>
          <a:lstStyle/>
          <a:p>
            <a:pPr algn="l" indent="0" marL="0">
              <a:lnSpc>
                <a:spcPts val="5550"/>
              </a:lnSpc>
              <a:buNone/>
            </a:pPr>
            <a:r>
              <a:rPr lang="en-US" sz="4450" b="1" dirty="0">
                <a:solidFill>
                  <a:srgbClr val="E1E5CD"/>
                </a:solidFill>
                <a:latin typeface="Outfit Bold" pitchFamily="34" charset="0"/>
                <a:ea typeface="Outfit Bold" pitchFamily="34" charset="-122"/>
                <a:cs typeface="Outfit Bold" pitchFamily="34" charset="-120"/>
              </a:rPr>
              <a:t>Conclusion and Next Steps</a:t>
            </a:r>
            <a:endParaRPr lang="en-US" sz="4450" dirty="0"/>
          </a:p>
        </p:txBody>
      </p:sp>
      <p:sp>
        <p:nvSpPr>
          <p:cNvPr id="4" name="Text 1"/>
          <p:cNvSpPr/>
          <p:nvPr/>
        </p:nvSpPr>
        <p:spPr>
          <a:xfrm>
            <a:off x="6280190" y="3241477"/>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The developed model effectively detects credit card fraud with high accuracy and low false positives, making it suitable for real-time monitoring systems. It helps financial institutions reduce losses and enhances customer security.</a:t>
            </a:r>
            <a:endParaRPr lang="en-US" sz="1750" dirty="0"/>
          </a:p>
        </p:txBody>
      </p:sp>
      <p:sp>
        <p:nvSpPr>
          <p:cNvPr id="5" name="Text 2"/>
          <p:cNvSpPr/>
          <p:nvPr/>
        </p:nvSpPr>
        <p:spPr>
          <a:xfrm>
            <a:off x="6280190" y="4948238"/>
            <a:ext cx="7556421" cy="1088708"/>
          </a:xfrm>
          <a:prstGeom prst="rect">
            <a:avLst/>
          </a:prstGeom>
          <a:noFill/>
          <a:ln/>
        </p:spPr>
        <p:txBody>
          <a:bodyPr wrap="square" lIns="0" tIns="0" rIns="0" bIns="0" rtlCol="0" anchor="t"/>
          <a:lstStyle/>
          <a:p>
            <a:pPr algn="l" indent="0" marL="0">
              <a:lnSpc>
                <a:spcPts val="2850"/>
              </a:lnSpc>
              <a:buNone/>
            </a:pPr>
            <a:r>
              <a:rPr lang="en-US" sz="1750" dirty="0">
                <a:solidFill>
                  <a:srgbClr val="C2C4B5"/>
                </a:solidFill>
                <a:latin typeface="Bitter" pitchFamily="34" charset="0"/>
                <a:ea typeface="Bitter" pitchFamily="34" charset="-122"/>
                <a:cs typeface="Bitter" pitchFamily="34" charset="-120"/>
              </a:rPr>
              <a:t>Future work can focus on further tuning, deployment strategies, and expanding the model to adapt to evolving fraud patterns for continuous protection.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2025-05-21T13:43:33Z</dcterms:created>
  <dcterms:modified xsi:type="dcterms:W3CDTF">2025-05-21T13:43:33Z</dcterms:modified>
</cp:coreProperties>
</file>