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Montserrat"/>
      <p:regular r:id="rId15"/>
    </p:embeddedFont>
    <p:embeddedFont>
      <p:font typeface="Montserrat"/>
      <p:regular r:id="rId16"/>
    </p:embeddedFont>
    <p:embeddedFont>
      <p:font typeface="Montserrat"/>
      <p:regular r:id="rId17"/>
    </p:embeddedFont>
    <p:embeddedFont>
      <p:font typeface="Montserrat"/>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198" y="1763197"/>
            <a:ext cx="7416403" cy="1402556"/>
          </a:xfrm>
          <a:prstGeom prst="rect">
            <a:avLst/>
          </a:prstGeom>
          <a:noFill/>
          <a:ln/>
        </p:spPr>
        <p:txBody>
          <a:bodyPr wrap="squar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Stock Market Analysis Project</a:t>
            </a:r>
            <a:endParaRPr lang="en-US" sz="4400" dirty="0"/>
          </a:p>
        </p:txBody>
      </p:sp>
      <p:sp>
        <p:nvSpPr>
          <p:cNvPr id="4" name="Text 1"/>
          <p:cNvSpPr/>
          <p:nvPr/>
        </p:nvSpPr>
        <p:spPr>
          <a:xfrm>
            <a:off x="6350198" y="3535918"/>
            <a:ext cx="7416403" cy="2220992"/>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This project analyzes historical stock and cryptocurrency prices to uncover trends and calculate technical insights for informed investment decisions. We explore data preprocessing, exploratory data analysis, and feature selection using technical indicators. The goal is to provide actionable insights into market behavior and help identify optimal entry and exit points for trading.</a:t>
            </a:r>
            <a:endParaRPr lang="en-US" sz="1900" dirty="0"/>
          </a:p>
        </p:txBody>
      </p:sp>
      <p:sp>
        <p:nvSpPr>
          <p:cNvPr id="5" name="Shape 2"/>
          <p:cNvSpPr/>
          <p:nvPr/>
        </p:nvSpPr>
        <p:spPr>
          <a:xfrm>
            <a:off x="6350198" y="6053018"/>
            <a:ext cx="394930" cy="394930"/>
          </a:xfrm>
          <a:prstGeom prst="roundRect">
            <a:avLst>
              <a:gd name="adj" fmla="val 23151155"/>
            </a:avLst>
          </a:prstGeom>
          <a:noFill/>
          <a:ln w="7620">
            <a:solidFill>
              <a:srgbClr val="4D4D51"/>
            </a:solidFill>
            <a:prstDash val="solid"/>
          </a:ln>
        </p:spPr>
      </p:sp>
      <p:pic>
        <p:nvPicPr>
          <p:cNvPr id="6" name="Image 1" descr="preencoded.png">    </p:cNvPr>
          <p:cNvPicPr>
            <a:picLocks noChangeAspect="1"/>
          </p:cNvPicPr>
          <p:nvPr/>
        </p:nvPicPr>
        <p:blipFill>
          <a:blip r:embed="rId2"/>
          <a:stretch>
            <a:fillRect/>
          </a:stretch>
        </p:blipFill>
        <p:spPr>
          <a:xfrm>
            <a:off x="6357818" y="6060638"/>
            <a:ext cx="379690" cy="379690"/>
          </a:xfrm>
          <a:prstGeom prst="rect">
            <a:avLst/>
          </a:prstGeom>
        </p:spPr>
      </p:pic>
      <p:sp>
        <p:nvSpPr>
          <p:cNvPr id="7" name="Text 3"/>
          <p:cNvSpPr/>
          <p:nvPr/>
        </p:nvSpPr>
        <p:spPr>
          <a:xfrm>
            <a:off x="6868478" y="6034564"/>
            <a:ext cx="1965127" cy="431840"/>
          </a:xfrm>
          <a:prstGeom prst="rect">
            <a:avLst/>
          </a:prstGeom>
          <a:noFill/>
          <a:ln/>
        </p:spPr>
        <p:txBody>
          <a:bodyPr wrap="none" lIns="0" tIns="0" rIns="0" bIns="0" rtlCol="0" anchor="t"/>
          <a:lstStyle/>
          <a:p>
            <a:pPr algn="l" indent="0" marL="0">
              <a:lnSpc>
                <a:spcPts val="3400"/>
              </a:lnSpc>
              <a:buNone/>
            </a:pPr>
            <a:r>
              <a:rPr lang="en-US" sz="2400" b="1" dirty="0">
                <a:solidFill>
                  <a:srgbClr val="E2E6E9"/>
                </a:solidFill>
                <a:latin typeface="Source Sans Pro Bold" pitchFamily="34" charset="0"/>
                <a:ea typeface="Source Sans Pro Bold" pitchFamily="34" charset="-122"/>
                <a:cs typeface="Source Sans Pro Bold" pitchFamily="34" charset="-120"/>
              </a:rPr>
              <a:t>by Sujata Raut</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58284" y="438626"/>
            <a:ext cx="7636312" cy="453152"/>
          </a:xfrm>
          <a:prstGeom prst="rect">
            <a:avLst/>
          </a:prstGeom>
          <a:noFill/>
          <a:ln/>
        </p:spPr>
        <p:txBody>
          <a:bodyPr wrap="none" lIns="0" tIns="0" rIns="0" bIns="0" rtlCol="0" anchor="t"/>
          <a:lstStyle/>
          <a:p>
            <a:pPr algn="l" indent="0" marL="0">
              <a:lnSpc>
                <a:spcPts val="3550"/>
              </a:lnSpc>
              <a:buNone/>
            </a:pPr>
            <a:r>
              <a:rPr lang="en-US" sz="2850" b="1" dirty="0">
                <a:solidFill>
                  <a:srgbClr val="FFFFFF"/>
                </a:solidFill>
                <a:latin typeface="Montserrat Bold" pitchFamily="34" charset="0"/>
                <a:ea typeface="Montserrat Bold" pitchFamily="34" charset="-122"/>
                <a:cs typeface="Montserrat Bold" pitchFamily="34" charset="-120"/>
              </a:rPr>
              <a:t>Data Preprocessing and Initial Overview</a:t>
            </a:r>
            <a:endParaRPr lang="en-US" sz="2850" dirty="0"/>
          </a:p>
        </p:txBody>
      </p:sp>
      <p:pic>
        <p:nvPicPr>
          <p:cNvPr id="3" name="Image 0" descr="preencoded.png">    </p:cNvPr>
          <p:cNvPicPr>
            <a:picLocks noChangeAspect="1"/>
          </p:cNvPicPr>
          <p:nvPr/>
        </p:nvPicPr>
        <p:blipFill>
          <a:blip r:embed="rId1"/>
          <a:stretch>
            <a:fillRect/>
          </a:stretch>
        </p:blipFill>
        <p:spPr>
          <a:xfrm>
            <a:off x="558284" y="1210747"/>
            <a:ext cx="10629900" cy="6225540"/>
          </a:xfrm>
          <a:prstGeom prst="rect">
            <a:avLst/>
          </a:prstGeom>
        </p:spPr>
      </p:pic>
      <p:sp>
        <p:nvSpPr>
          <p:cNvPr id="4" name="Text 1"/>
          <p:cNvSpPr/>
          <p:nvPr/>
        </p:nvSpPr>
        <p:spPr>
          <a:xfrm>
            <a:off x="558284" y="7775138"/>
            <a:ext cx="1812727" cy="226576"/>
          </a:xfrm>
          <a:prstGeom prst="rect">
            <a:avLst/>
          </a:prstGeom>
          <a:noFill/>
          <a:ln/>
        </p:spPr>
        <p:txBody>
          <a:bodyPr wrap="none" lIns="0" tIns="0" rIns="0" bIns="0" rtlCol="0" anchor="t"/>
          <a:lstStyle/>
          <a:p>
            <a:pPr algn="l" indent="0" marL="0">
              <a:lnSpc>
                <a:spcPts val="1750"/>
              </a:lnSpc>
              <a:buNone/>
            </a:pPr>
            <a:r>
              <a:rPr lang="en-US" sz="1400" b="1" dirty="0">
                <a:solidFill>
                  <a:srgbClr val="FFFFFF"/>
                </a:solidFill>
                <a:latin typeface="Montserrat Bold" pitchFamily="34" charset="0"/>
                <a:ea typeface="Montserrat Bold" pitchFamily="34" charset="-122"/>
                <a:cs typeface="Montserrat Bold" pitchFamily="34" charset="-120"/>
              </a:rPr>
              <a:t>Data Cleaning</a:t>
            </a:r>
            <a:endParaRPr lang="en-US" sz="1400" dirty="0"/>
          </a:p>
        </p:txBody>
      </p:sp>
      <p:sp>
        <p:nvSpPr>
          <p:cNvPr id="5" name="Text 2"/>
          <p:cNvSpPr/>
          <p:nvPr/>
        </p:nvSpPr>
        <p:spPr>
          <a:xfrm>
            <a:off x="558284" y="8161139"/>
            <a:ext cx="6562368" cy="717947"/>
          </a:xfrm>
          <a:prstGeom prst="rect">
            <a:avLst/>
          </a:prstGeom>
          <a:noFill/>
          <a:ln/>
        </p:spPr>
        <p:txBody>
          <a:bodyPr wrap="square" lIns="0" tIns="0" rIns="0" bIns="0" rtlCol="0" anchor="t"/>
          <a:lstStyle/>
          <a:p>
            <a:pPr algn="l" indent="0" marL="0">
              <a:lnSpc>
                <a:spcPts val="1850"/>
              </a:lnSpc>
              <a:buNone/>
            </a:pPr>
            <a:r>
              <a:rPr lang="en-US" sz="1250" dirty="0">
                <a:solidFill>
                  <a:srgbClr val="E2E6E9"/>
                </a:solidFill>
                <a:latin typeface="Source Sans Pro" pitchFamily="34" charset="0"/>
                <a:ea typeface="Source Sans Pro" pitchFamily="34" charset="-122"/>
                <a:cs typeface="Source Sans Pro" pitchFamily="34" charset="-120"/>
              </a:rPr>
              <a:t>The dataset was loaded and the 'Date' column converted to datetime format and set as the index. Missing values were checked and handled using linear interpolation, ensuring a clean time series for analysis.</a:t>
            </a:r>
            <a:endParaRPr lang="en-US" sz="1250" dirty="0"/>
          </a:p>
        </p:txBody>
      </p:sp>
      <p:sp>
        <p:nvSpPr>
          <p:cNvPr id="6" name="Text 3"/>
          <p:cNvSpPr/>
          <p:nvPr/>
        </p:nvSpPr>
        <p:spPr>
          <a:xfrm>
            <a:off x="7517368" y="7775138"/>
            <a:ext cx="1812727" cy="226576"/>
          </a:xfrm>
          <a:prstGeom prst="rect">
            <a:avLst/>
          </a:prstGeom>
          <a:noFill/>
          <a:ln/>
        </p:spPr>
        <p:txBody>
          <a:bodyPr wrap="none" lIns="0" tIns="0" rIns="0" bIns="0" rtlCol="0" anchor="t"/>
          <a:lstStyle/>
          <a:p>
            <a:pPr algn="l" indent="0" marL="0">
              <a:lnSpc>
                <a:spcPts val="1750"/>
              </a:lnSpc>
              <a:buNone/>
            </a:pPr>
            <a:r>
              <a:rPr lang="en-US" sz="1400" b="1" dirty="0">
                <a:solidFill>
                  <a:srgbClr val="FFFFFF"/>
                </a:solidFill>
                <a:latin typeface="Montserrat Bold" pitchFamily="34" charset="0"/>
                <a:ea typeface="Montserrat Bold" pitchFamily="34" charset="-122"/>
                <a:cs typeface="Montserrat Bold" pitchFamily="34" charset="-120"/>
              </a:rPr>
              <a:t>Initial Trends</a:t>
            </a:r>
            <a:endParaRPr lang="en-US" sz="1400" dirty="0"/>
          </a:p>
        </p:txBody>
      </p:sp>
      <p:sp>
        <p:nvSpPr>
          <p:cNvPr id="7" name="Text 4"/>
          <p:cNvSpPr/>
          <p:nvPr/>
        </p:nvSpPr>
        <p:spPr>
          <a:xfrm>
            <a:off x="7517368" y="8161139"/>
            <a:ext cx="6562368" cy="717947"/>
          </a:xfrm>
          <a:prstGeom prst="rect">
            <a:avLst/>
          </a:prstGeom>
          <a:noFill/>
          <a:ln/>
        </p:spPr>
        <p:txBody>
          <a:bodyPr wrap="square" lIns="0" tIns="0" rIns="0" bIns="0" rtlCol="0" anchor="t"/>
          <a:lstStyle/>
          <a:p>
            <a:pPr algn="l" indent="0" marL="0">
              <a:lnSpc>
                <a:spcPts val="1850"/>
              </a:lnSpc>
              <a:buNone/>
            </a:pPr>
            <a:r>
              <a:rPr lang="en-US" sz="1250" dirty="0">
                <a:solidFill>
                  <a:srgbClr val="E2E6E9"/>
                </a:solidFill>
                <a:latin typeface="Source Sans Pro" pitchFamily="34" charset="0"/>
                <a:ea typeface="Source Sans Pro" pitchFamily="34" charset="-122"/>
                <a:cs typeface="Source Sans Pro" pitchFamily="34" charset="-120"/>
              </a:rPr>
              <a:t>Amazon (AMZN) and Domino's Pizza (DPZ) show steady growth, Netflix (NFLX) trends upward with fluctuations, and Bitcoin (BTC) exhibits high volatility with rapid growth and sharp declines, highlighting its speculative nature.</a:t>
            </a:r>
            <a:endParaRPr lang="en-US" sz="1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25433" y="659725"/>
            <a:ext cx="7465933" cy="1362075"/>
          </a:xfrm>
          <a:prstGeom prst="rect">
            <a:avLst/>
          </a:prstGeom>
          <a:noFill/>
          <a:ln/>
        </p:spPr>
        <p:txBody>
          <a:bodyPr wrap="square" lIns="0" tIns="0" rIns="0" bIns="0" rtlCol="0" anchor="t"/>
          <a:lstStyle/>
          <a:p>
            <a:pPr algn="l" indent="0" marL="0">
              <a:lnSpc>
                <a:spcPts val="5350"/>
              </a:lnSpc>
              <a:buNone/>
            </a:pPr>
            <a:r>
              <a:rPr lang="en-US" sz="4250" b="1" dirty="0">
                <a:solidFill>
                  <a:srgbClr val="FFFFFF"/>
                </a:solidFill>
                <a:latin typeface="Montserrat Bold" pitchFamily="34" charset="0"/>
                <a:ea typeface="Montserrat Bold" pitchFamily="34" charset="-122"/>
                <a:cs typeface="Montserrat Bold" pitchFamily="34" charset="-120"/>
              </a:rPr>
              <a:t>Moving Averages Reveal Trend Momentum</a:t>
            </a:r>
            <a:endParaRPr lang="en-US" sz="4250" dirty="0"/>
          </a:p>
        </p:txBody>
      </p:sp>
      <p:sp>
        <p:nvSpPr>
          <p:cNvPr id="4" name="Shape 1"/>
          <p:cNvSpPr/>
          <p:nvPr/>
        </p:nvSpPr>
        <p:spPr>
          <a:xfrm>
            <a:off x="6325433" y="2381369"/>
            <a:ext cx="539353" cy="539353"/>
          </a:xfrm>
          <a:prstGeom prst="roundRect">
            <a:avLst>
              <a:gd name="adj" fmla="val 6667"/>
            </a:avLst>
          </a:prstGeom>
          <a:solidFill>
            <a:srgbClr val="303132"/>
          </a:solidFill>
          <a:ln/>
        </p:spPr>
      </p:sp>
      <p:sp>
        <p:nvSpPr>
          <p:cNvPr id="5" name="Text 2"/>
          <p:cNvSpPr/>
          <p:nvPr/>
        </p:nvSpPr>
        <p:spPr>
          <a:xfrm>
            <a:off x="7104459" y="2463760"/>
            <a:ext cx="2804160" cy="681038"/>
          </a:xfrm>
          <a:prstGeom prst="rect">
            <a:avLst/>
          </a:prstGeom>
          <a:noFill/>
          <a:ln/>
        </p:spPr>
        <p:txBody>
          <a:bodyPr wrap="square" lIns="0" tIns="0" rIns="0" bIns="0" rtlCol="0" anchor="t"/>
          <a:lstStyle/>
          <a:p>
            <a:pPr algn="l" indent="0" marL="0">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Short- and Long-Term Trends</a:t>
            </a:r>
            <a:endParaRPr lang="en-US" sz="2100" dirty="0"/>
          </a:p>
        </p:txBody>
      </p:sp>
      <p:sp>
        <p:nvSpPr>
          <p:cNvPr id="6" name="Text 3"/>
          <p:cNvSpPr/>
          <p:nvPr/>
        </p:nvSpPr>
        <p:spPr>
          <a:xfrm>
            <a:off x="7104459" y="3288625"/>
            <a:ext cx="2804160" cy="2156698"/>
          </a:xfrm>
          <a:prstGeom prst="rect">
            <a:avLst/>
          </a:prstGeom>
          <a:noFill/>
          <a:ln/>
        </p:spPr>
        <p:txBody>
          <a:bodyPr wrap="square" lIns="0" tIns="0" rIns="0" bIns="0" rtlCol="0" anchor="t"/>
          <a:lstStyle/>
          <a:p>
            <a:pPr algn="l" indent="0" marL="0">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The 7-day and 30-day moving averages smooth price fluctuations, revealing consistent upward momentum for Amazon stock.</a:t>
            </a:r>
            <a:endParaRPr lang="en-US" sz="1850" dirty="0"/>
          </a:p>
        </p:txBody>
      </p:sp>
      <p:sp>
        <p:nvSpPr>
          <p:cNvPr id="7" name="Shape 4"/>
          <p:cNvSpPr/>
          <p:nvPr/>
        </p:nvSpPr>
        <p:spPr>
          <a:xfrm>
            <a:off x="10208181" y="2381369"/>
            <a:ext cx="539353" cy="539353"/>
          </a:xfrm>
          <a:prstGeom prst="roundRect">
            <a:avLst>
              <a:gd name="adj" fmla="val 6667"/>
            </a:avLst>
          </a:prstGeom>
          <a:solidFill>
            <a:srgbClr val="303132"/>
          </a:solidFill>
          <a:ln/>
        </p:spPr>
      </p:sp>
      <p:sp>
        <p:nvSpPr>
          <p:cNvPr id="8" name="Text 5"/>
          <p:cNvSpPr/>
          <p:nvPr/>
        </p:nvSpPr>
        <p:spPr>
          <a:xfrm>
            <a:off x="10987207" y="2463760"/>
            <a:ext cx="2804160" cy="681038"/>
          </a:xfrm>
          <a:prstGeom prst="rect">
            <a:avLst/>
          </a:prstGeom>
          <a:noFill/>
          <a:ln/>
        </p:spPr>
        <p:txBody>
          <a:bodyPr wrap="square" lIns="0" tIns="0" rIns="0" bIns="0" rtlCol="0" anchor="t"/>
          <a:lstStyle/>
          <a:p>
            <a:pPr algn="l" indent="0" marL="0">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Buy and Sell Signals</a:t>
            </a:r>
            <a:endParaRPr lang="en-US" sz="2100" dirty="0"/>
          </a:p>
        </p:txBody>
      </p:sp>
      <p:sp>
        <p:nvSpPr>
          <p:cNvPr id="9" name="Text 6"/>
          <p:cNvSpPr/>
          <p:nvPr/>
        </p:nvSpPr>
        <p:spPr>
          <a:xfrm>
            <a:off x="10987207" y="3288625"/>
            <a:ext cx="2804160" cy="2516148"/>
          </a:xfrm>
          <a:prstGeom prst="rect">
            <a:avLst/>
          </a:prstGeom>
          <a:noFill/>
          <a:ln/>
        </p:spPr>
        <p:txBody>
          <a:bodyPr wrap="square" lIns="0" tIns="0" rIns="0" bIns="0" rtlCol="0" anchor="t"/>
          <a:lstStyle/>
          <a:p>
            <a:pPr algn="l" indent="0" marL="0">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When the short-term average crosses above the long-term average, it signals potential buying opportunities; crossing below suggests possible trend reversals or dips.</a:t>
            </a:r>
            <a:endParaRPr lang="en-US" sz="1850" dirty="0"/>
          </a:p>
        </p:txBody>
      </p:sp>
      <p:sp>
        <p:nvSpPr>
          <p:cNvPr id="10" name="Shape 7"/>
          <p:cNvSpPr/>
          <p:nvPr/>
        </p:nvSpPr>
        <p:spPr>
          <a:xfrm>
            <a:off x="6325433" y="6284119"/>
            <a:ext cx="539353" cy="539353"/>
          </a:xfrm>
          <a:prstGeom prst="roundRect">
            <a:avLst>
              <a:gd name="adj" fmla="val 6667"/>
            </a:avLst>
          </a:prstGeom>
          <a:solidFill>
            <a:srgbClr val="303132"/>
          </a:solidFill>
          <a:ln/>
        </p:spPr>
      </p:sp>
      <p:sp>
        <p:nvSpPr>
          <p:cNvPr id="11" name="Text 8"/>
          <p:cNvSpPr/>
          <p:nvPr/>
        </p:nvSpPr>
        <p:spPr>
          <a:xfrm>
            <a:off x="7104459" y="6366510"/>
            <a:ext cx="2724150" cy="340519"/>
          </a:xfrm>
          <a:prstGeom prst="rect">
            <a:avLst/>
          </a:prstGeom>
          <a:noFill/>
          <a:ln/>
        </p:spPr>
        <p:txBody>
          <a:bodyPr wrap="none" lIns="0" tIns="0" rIns="0" bIns="0" rtlCol="0" anchor="t"/>
          <a:lstStyle/>
          <a:p>
            <a:pPr algn="l" indent="0" marL="0">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Trend Clarity</a:t>
            </a:r>
            <a:endParaRPr lang="en-US" sz="2100" dirty="0"/>
          </a:p>
        </p:txBody>
      </p:sp>
      <p:sp>
        <p:nvSpPr>
          <p:cNvPr id="12" name="Text 9"/>
          <p:cNvSpPr/>
          <p:nvPr/>
        </p:nvSpPr>
        <p:spPr>
          <a:xfrm>
            <a:off x="7104459" y="6850856"/>
            <a:ext cx="6686907" cy="718899"/>
          </a:xfrm>
          <a:prstGeom prst="rect">
            <a:avLst/>
          </a:prstGeom>
          <a:noFill/>
          <a:ln/>
        </p:spPr>
        <p:txBody>
          <a:bodyPr wrap="square" lIns="0" tIns="0" rIns="0" bIns="0" rtlCol="0" anchor="t"/>
          <a:lstStyle/>
          <a:p>
            <a:pPr algn="l" indent="0" marL="0">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Moving averages help filter noise, making it easier to identify sustained trends compared to raw price data.</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817126"/>
            <a:ext cx="7416403" cy="1402556"/>
          </a:xfrm>
          <a:prstGeom prst="rect">
            <a:avLst/>
          </a:prstGeom>
          <a:noFill/>
          <a:ln/>
        </p:spPr>
        <p:txBody>
          <a:bodyPr wrap="squar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Daily Returns and Volatility Analysis</a:t>
            </a:r>
            <a:endParaRPr lang="en-US" sz="4400" dirty="0"/>
          </a:p>
        </p:txBody>
      </p:sp>
      <p:sp>
        <p:nvSpPr>
          <p:cNvPr id="4" name="Shape 1"/>
          <p:cNvSpPr/>
          <p:nvPr/>
        </p:nvSpPr>
        <p:spPr>
          <a:xfrm>
            <a:off x="863798" y="2589848"/>
            <a:ext cx="3584853" cy="2843093"/>
          </a:xfrm>
          <a:prstGeom prst="roundRect">
            <a:avLst>
              <a:gd name="adj" fmla="val 1302"/>
            </a:avLst>
          </a:prstGeom>
          <a:solidFill>
            <a:srgbClr val="303132"/>
          </a:solidFill>
          <a:ln/>
        </p:spPr>
      </p:sp>
      <p:sp>
        <p:nvSpPr>
          <p:cNvPr id="5" name="Text 2"/>
          <p:cNvSpPr/>
          <p:nvPr/>
        </p:nvSpPr>
        <p:spPr>
          <a:xfrm>
            <a:off x="1110615" y="2836664"/>
            <a:ext cx="3062168"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Volatility Differences</a:t>
            </a:r>
            <a:endParaRPr lang="en-US" sz="2200" dirty="0"/>
          </a:p>
        </p:txBody>
      </p:sp>
      <p:sp>
        <p:nvSpPr>
          <p:cNvPr id="6" name="Text 3"/>
          <p:cNvSpPr/>
          <p:nvPr/>
        </p:nvSpPr>
        <p:spPr>
          <a:xfrm>
            <a:off x="1110615" y="3335298"/>
            <a:ext cx="3091220" cy="148066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Bitcoin shows the highest volatility with sharp spikes and dips, reflecting its high-risk, high-reward nature.</a:t>
            </a:r>
            <a:endParaRPr lang="en-US" sz="1900" dirty="0"/>
          </a:p>
        </p:txBody>
      </p:sp>
      <p:sp>
        <p:nvSpPr>
          <p:cNvPr id="7" name="Shape 4"/>
          <p:cNvSpPr/>
          <p:nvPr/>
        </p:nvSpPr>
        <p:spPr>
          <a:xfrm>
            <a:off x="4695468" y="2589848"/>
            <a:ext cx="3584853" cy="2843093"/>
          </a:xfrm>
          <a:prstGeom prst="roundRect">
            <a:avLst>
              <a:gd name="adj" fmla="val 1302"/>
            </a:avLst>
          </a:prstGeom>
          <a:solidFill>
            <a:srgbClr val="303132"/>
          </a:solidFill>
          <a:ln/>
        </p:spPr>
      </p:sp>
      <p:sp>
        <p:nvSpPr>
          <p:cNvPr id="8" name="Text 5"/>
          <p:cNvSpPr/>
          <p:nvPr/>
        </p:nvSpPr>
        <p:spPr>
          <a:xfrm>
            <a:off x="4942284" y="2836664"/>
            <a:ext cx="2804874"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Stock Stability</a:t>
            </a:r>
            <a:endParaRPr lang="en-US" sz="2200" dirty="0"/>
          </a:p>
        </p:txBody>
      </p:sp>
      <p:sp>
        <p:nvSpPr>
          <p:cNvPr id="9" name="Text 6"/>
          <p:cNvSpPr/>
          <p:nvPr/>
        </p:nvSpPr>
        <p:spPr>
          <a:xfrm>
            <a:off x="4942284" y="3335298"/>
            <a:ext cx="3091220" cy="1850827"/>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Stocks like Amazon, Domino's, and Netflix have smaller, steadier fluctuations, indicating more predictable behavior.</a:t>
            </a:r>
            <a:endParaRPr lang="en-US" sz="1900" dirty="0"/>
          </a:p>
        </p:txBody>
      </p:sp>
      <p:sp>
        <p:nvSpPr>
          <p:cNvPr id="10" name="Shape 7"/>
          <p:cNvSpPr/>
          <p:nvPr/>
        </p:nvSpPr>
        <p:spPr>
          <a:xfrm>
            <a:off x="863798" y="5679758"/>
            <a:ext cx="7416403" cy="1732598"/>
          </a:xfrm>
          <a:prstGeom prst="roundRect">
            <a:avLst>
              <a:gd name="adj" fmla="val 2137"/>
            </a:avLst>
          </a:prstGeom>
          <a:solidFill>
            <a:srgbClr val="303132"/>
          </a:solidFill>
          <a:ln/>
        </p:spPr>
      </p:sp>
      <p:sp>
        <p:nvSpPr>
          <p:cNvPr id="11" name="Text 8"/>
          <p:cNvSpPr/>
          <p:nvPr/>
        </p:nvSpPr>
        <p:spPr>
          <a:xfrm>
            <a:off x="1110615" y="5926574"/>
            <a:ext cx="2804874"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Market Influences</a:t>
            </a:r>
            <a:endParaRPr lang="en-US" sz="2200" dirty="0"/>
          </a:p>
        </p:txBody>
      </p:sp>
      <p:sp>
        <p:nvSpPr>
          <p:cNvPr id="12" name="Text 9"/>
          <p:cNvSpPr/>
          <p:nvPr/>
        </p:nvSpPr>
        <p:spPr>
          <a:xfrm>
            <a:off x="1110615" y="6425208"/>
            <a:ext cx="6922770" cy="74033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Extreme spikes, especially in Bitcoin, may be driven by market news, hype cycles, or regulatory events.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49749" y="667583"/>
            <a:ext cx="11817191" cy="689610"/>
          </a:xfrm>
          <a:prstGeom prst="rect">
            <a:avLst/>
          </a:prstGeom>
          <a:noFill/>
          <a:ln/>
        </p:spPr>
        <p:txBody>
          <a:bodyPr wrap="none" lIns="0" tIns="0" rIns="0" bIns="0" rtlCol="0" anchor="t"/>
          <a:lstStyle/>
          <a:p>
            <a:pPr algn="l" indent="0" marL="0">
              <a:lnSpc>
                <a:spcPts val="5400"/>
              </a:lnSpc>
              <a:buNone/>
            </a:pPr>
            <a:r>
              <a:rPr lang="en-US" sz="4300" b="1" dirty="0">
                <a:solidFill>
                  <a:srgbClr val="FFFFFF"/>
                </a:solidFill>
                <a:latin typeface="Montserrat Bold" pitchFamily="34" charset="0"/>
                <a:ea typeface="Montserrat Bold" pitchFamily="34" charset="-122"/>
                <a:cs typeface="Montserrat Bold" pitchFamily="34" charset="-120"/>
              </a:rPr>
              <a:t>Relative Strength Index (RSI) for Amazon</a:t>
            </a:r>
            <a:endParaRPr lang="en-US" sz="4300" dirty="0"/>
          </a:p>
        </p:txBody>
      </p:sp>
      <p:pic>
        <p:nvPicPr>
          <p:cNvPr id="3" name="Image 0" descr="preencoded.png">    </p:cNvPr>
          <p:cNvPicPr>
            <a:picLocks noChangeAspect="1"/>
          </p:cNvPicPr>
          <p:nvPr/>
        </p:nvPicPr>
        <p:blipFill>
          <a:blip r:embed="rId1"/>
          <a:stretch>
            <a:fillRect/>
          </a:stretch>
        </p:blipFill>
        <p:spPr>
          <a:xfrm>
            <a:off x="849749" y="1842730"/>
            <a:ext cx="10637520" cy="3360420"/>
          </a:xfrm>
          <a:prstGeom prst="rect">
            <a:avLst/>
          </a:prstGeom>
        </p:spPr>
      </p:pic>
      <p:sp>
        <p:nvSpPr>
          <p:cNvPr id="4" name="Text 1"/>
          <p:cNvSpPr/>
          <p:nvPr/>
        </p:nvSpPr>
        <p:spPr>
          <a:xfrm>
            <a:off x="849749" y="5719048"/>
            <a:ext cx="3079313" cy="344805"/>
          </a:xfrm>
          <a:prstGeom prst="rect">
            <a:avLst/>
          </a:prstGeom>
          <a:noFill/>
          <a:ln/>
        </p:spPr>
        <p:txBody>
          <a:bodyPr wrap="none" lIns="0" tIns="0" rIns="0" bIns="0" rtlCol="0" anchor="t"/>
          <a:lstStyle/>
          <a:p>
            <a:pPr algn="l" indent="0" marL="0">
              <a:lnSpc>
                <a:spcPts val="2700"/>
              </a:lnSpc>
              <a:buNone/>
            </a:pPr>
            <a:r>
              <a:rPr lang="en-US" sz="2150" b="1" dirty="0">
                <a:solidFill>
                  <a:srgbClr val="FFFFFF"/>
                </a:solidFill>
                <a:latin typeface="Montserrat Bold" pitchFamily="34" charset="0"/>
                <a:ea typeface="Montserrat Bold" pitchFamily="34" charset="-122"/>
                <a:cs typeface="Montserrat Bold" pitchFamily="34" charset="-120"/>
              </a:rPr>
              <a:t>Momentum Indicator</a:t>
            </a:r>
            <a:endParaRPr lang="en-US" sz="2150" dirty="0"/>
          </a:p>
        </p:txBody>
      </p:sp>
      <p:sp>
        <p:nvSpPr>
          <p:cNvPr id="5" name="Text 2"/>
          <p:cNvSpPr/>
          <p:nvPr/>
        </p:nvSpPr>
        <p:spPr>
          <a:xfrm>
            <a:off x="849749" y="6306622"/>
            <a:ext cx="6169343" cy="1092279"/>
          </a:xfrm>
          <a:prstGeom prst="rect">
            <a:avLst/>
          </a:prstGeom>
          <a:noFill/>
          <a:ln/>
        </p:spPr>
        <p:txBody>
          <a:bodyPr wrap="square" lIns="0" tIns="0" rIns="0" bIns="0" rtlCol="0" anchor="t"/>
          <a:lstStyle/>
          <a:p>
            <a:pPr algn="l" indent="0" marL="0">
              <a:lnSpc>
                <a:spcPts val="2850"/>
              </a:lnSpc>
              <a:buNone/>
            </a:pPr>
            <a:r>
              <a:rPr lang="en-US" sz="1900" dirty="0">
                <a:solidFill>
                  <a:srgbClr val="E2E6E9"/>
                </a:solidFill>
                <a:latin typeface="Source Sans Pro" pitchFamily="34" charset="0"/>
                <a:ea typeface="Source Sans Pro" pitchFamily="34" charset="-122"/>
                <a:cs typeface="Source Sans Pro" pitchFamily="34" charset="-120"/>
              </a:rPr>
              <a:t>RSI oscillates between 0 and 100, indicating momentum strength. Values above 70 suggest overbought conditions, while below 30 indicate oversold zones.</a:t>
            </a:r>
            <a:endParaRPr lang="en-US" sz="1900" dirty="0"/>
          </a:p>
        </p:txBody>
      </p:sp>
      <p:sp>
        <p:nvSpPr>
          <p:cNvPr id="6" name="Text 3"/>
          <p:cNvSpPr/>
          <p:nvPr/>
        </p:nvSpPr>
        <p:spPr>
          <a:xfrm>
            <a:off x="7618928" y="5719048"/>
            <a:ext cx="2758916" cy="344805"/>
          </a:xfrm>
          <a:prstGeom prst="rect">
            <a:avLst/>
          </a:prstGeom>
          <a:noFill/>
          <a:ln/>
        </p:spPr>
        <p:txBody>
          <a:bodyPr wrap="none" lIns="0" tIns="0" rIns="0" bIns="0" rtlCol="0" anchor="t"/>
          <a:lstStyle/>
          <a:p>
            <a:pPr algn="l" indent="0" marL="0">
              <a:lnSpc>
                <a:spcPts val="2700"/>
              </a:lnSpc>
              <a:buNone/>
            </a:pPr>
            <a:r>
              <a:rPr lang="en-US" sz="2150" b="1" dirty="0">
                <a:solidFill>
                  <a:srgbClr val="FFFFFF"/>
                </a:solidFill>
                <a:latin typeface="Montserrat Bold" pitchFamily="34" charset="0"/>
                <a:ea typeface="Montserrat Bold" pitchFamily="34" charset="-122"/>
                <a:cs typeface="Montserrat Bold" pitchFamily="34" charset="-120"/>
              </a:rPr>
              <a:t>Market Behavior</a:t>
            </a:r>
            <a:endParaRPr lang="en-US" sz="2150" dirty="0"/>
          </a:p>
        </p:txBody>
      </p:sp>
      <p:sp>
        <p:nvSpPr>
          <p:cNvPr id="7" name="Text 4"/>
          <p:cNvSpPr/>
          <p:nvPr/>
        </p:nvSpPr>
        <p:spPr>
          <a:xfrm>
            <a:off x="7618928" y="6306622"/>
            <a:ext cx="6169343" cy="1092279"/>
          </a:xfrm>
          <a:prstGeom prst="rect">
            <a:avLst/>
          </a:prstGeom>
          <a:noFill/>
          <a:ln/>
        </p:spPr>
        <p:txBody>
          <a:bodyPr wrap="square" lIns="0" tIns="0" rIns="0" bIns="0" rtlCol="0" anchor="t"/>
          <a:lstStyle/>
          <a:p>
            <a:pPr algn="l" indent="0" marL="0">
              <a:lnSpc>
                <a:spcPts val="2850"/>
              </a:lnSpc>
              <a:buNone/>
            </a:pPr>
            <a:r>
              <a:rPr lang="en-US" sz="1900" dirty="0">
                <a:solidFill>
                  <a:srgbClr val="E2E6E9"/>
                </a:solidFill>
                <a:latin typeface="Source Sans Pro" pitchFamily="34" charset="0"/>
                <a:ea typeface="Source Sans Pro" pitchFamily="34" charset="-122"/>
                <a:cs typeface="Source Sans Pro" pitchFamily="34" charset="-120"/>
              </a:rPr>
              <a:t>Amazon's RSI frequently enters both zones, reflecting active short-term price swings and healthy market dynamics without prolonged extremes.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17007" y="643533"/>
            <a:ext cx="7509986" cy="1326356"/>
          </a:xfrm>
          <a:prstGeom prst="rect">
            <a:avLst/>
          </a:prstGeom>
          <a:noFill/>
          <a:ln/>
        </p:spPr>
        <p:txBody>
          <a:bodyPr wrap="square" lIns="0" tIns="0" rIns="0" bIns="0" rtlCol="0" anchor="t"/>
          <a:lstStyle/>
          <a:p>
            <a:pPr algn="l" indent="0" marL="0">
              <a:lnSpc>
                <a:spcPts val="5200"/>
              </a:lnSpc>
              <a:buNone/>
            </a:pPr>
            <a:r>
              <a:rPr lang="en-US" sz="4150" b="1" dirty="0">
                <a:solidFill>
                  <a:srgbClr val="FFFFFF"/>
                </a:solidFill>
                <a:latin typeface="Montserrat Bold" pitchFamily="34" charset="0"/>
                <a:ea typeface="Montserrat Bold" pitchFamily="34" charset="-122"/>
                <a:cs typeface="Montserrat Bold" pitchFamily="34" charset="-120"/>
              </a:rPr>
              <a:t>MACD Signals for Trend Reversals</a:t>
            </a:r>
            <a:endParaRPr lang="en-US" sz="4150" dirty="0"/>
          </a:p>
        </p:txBody>
      </p:sp>
      <p:pic>
        <p:nvPicPr>
          <p:cNvPr id="4" name="Image 1" descr="preencoded.png">    </p:cNvPr>
          <p:cNvPicPr>
            <a:picLocks noChangeAspect="1"/>
          </p:cNvPicPr>
          <p:nvPr/>
        </p:nvPicPr>
        <p:blipFill>
          <a:blip r:embed="rId2"/>
          <a:stretch>
            <a:fillRect/>
          </a:stretch>
        </p:blipFill>
        <p:spPr>
          <a:xfrm>
            <a:off x="817007" y="2319933"/>
            <a:ext cx="1167051" cy="1638657"/>
          </a:xfrm>
          <a:prstGeom prst="rect">
            <a:avLst/>
          </a:prstGeom>
        </p:spPr>
      </p:pic>
      <p:sp>
        <p:nvSpPr>
          <p:cNvPr id="5" name="Text 1"/>
          <p:cNvSpPr/>
          <p:nvPr/>
        </p:nvSpPr>
        <p:spPr>
          <a:xfrm>
            <a:off x="2334101" y="2553295"/>
            <a:ext cx="2652593" cy="331589"/>
          </a:xfrm>
          <a:prstGeom prst="rect">
            <a:avLst/>
          </a:prstGeom>
          <a:noFill/>
          <a:ln/>
        </p:spPr>
        <p:txBody>
          <a:bodyPr wrap="none" lIns="0" tIns="0" rIns="0" bIns="0" rtlCol="0" anchor="t"/>
          <a:lstStyle/>
          <a:p>
            <a:pPr algn="l" indent="0" marL="0">
              <a:lnSpc>
                <a:spcPts val="2600"/>
              </a:lnSpc>
              <a:buNone/>
            </a:pPr>
            <a:r>
              <a:rPr lang="en-US" sz="2050" b="1" dirty="0">
                <a:solidFill>
                  <a:srgbClr val="E2E6E9"/>
                </a:solidFill>
                <a:latin typeface="Montserrat Bold" pitchFamily="34" charset="0"/>
                <a:ea typeface="Montserrat Bold" pitchFamily="34" charset="-122"/>
                <a:cs typeface="Montserrat Bold" pitchFamily="34" charset="-120"/>
              </a:rPr>
              <a:t>Bullish Signals</a:t>
            </a:r>
            <a:endParaRPr lang="en-US" sz="2050" dirty="0"/>
          </a:p>
        </p:txBody>
      </p:sp>
      <p:sp>
        <p:nvSpPr>
          <p:cNvPr id="6" name="Text 2"/>
          <p:cNvSpPr/>
          <p:nvPr/>
        </p:nvSpPr>
        <p:spPr>
          <a:xfrm>
            <a:off x="2334101" y="3024902"/>
            <a:ext cx="5992892" cy="700326"/>
          </a:xfrm>
          <a:prstGeom prst="rect">
            <a:avLst/>
          </a:prstGeom>
          <a:noFill/>
          <a:ln/>
        </p:spPr>
        <p:txBody>
          <a:bodyPr wrap="square" lIns="0" tIns="0" rIns="0" bIns="0" rtlCol="0" anchor="t"/>
          <a:lstStyle/>
          <a:p>
            <a:pPr algn="l" indent="0" marL="0">
              <a:lnSpc>
                <a:spcPts val="2750"/>
              </a:lnSpc>
              <a:buNone/>
            </a:pPr>
            <a:r>
              <a:rPr lang="en-US" sz="1800" dirty="0">
                <a:solidFill>
                  <a:srgbClr val="E2E6E9"/>
                </a:solidFill>
                <a:latin typeface="Source Sans Pro" pitchFamily="34" charset="0"/>
                <a:ea typeface="Source Sans Pro" pitchFamily="34" charset="-122"/>
                <a:cs typeface="Source Sans Pro" pitchFamily="34" charset="-120"/>
              </a:rPr>
              <a:t>MACD line crossing above the signal line indicates potential buy opportunities.</a:t>
            </a:r>
            <a:endParaRPr lang="en-US" sz="1800" dirty="0"/>
          </a:p>
        </p:txBody>
      </p:sp>
      <p:pic>
        <p:nvPicPr>
          <p:cNvPr id="7" name="Image 2" descr="preencoded.png">    </p:cNvPr>
          <p:cNvPicPr>
            <a:picLocks noChangeAspect="1"/>
          </p:cNvPicPr>
          <p:nvPr/>
        </p:nvPicPr>
        <p:blipFill>
          <a:blip r:embed="rId3"/>
          <a:stretch>
            <a:fillRect/>
          </a:stretch>
        </p:blipFill>
        <p:spPr>
          <a:xfrm>
            <a:off x="817007" y="3958590"/>
            <a:ext cx="1167051" cy="1638657"/>
          </a:xfrm>
          <a:prstGeom prst="rect">
            <a:avLst/>
          </a:prstGeom>
        </p:spPr>
      </p:pic>
      <p:sp>
        <p:nvSpPr>
          <p:cNvPr id="8" name="Text 3"/>
          <p:cNvSpPr/>
          <p:nvPr/>
        </p:nvSpPr>
        <p:spPr>
          <a:xfrm>
            <a:off x="2334101" y="4191953"/>
            <a:ext cx="2652593" cy="331589"/>
          </a:xfrm>
          <a:prstGeom prst="rect">
            <a:avLst/>
          </a:prstGeom>
          <a:noFill/>
          <a:ln/>
        </p:spPr>
        <p:txBody>
          <a:bodyPr wrap="none" lIns="0" tIns="0" rIns="0" bIns="0" rtlCol="0" anchor="t"/>
          <a:lstStyle/>
          <a:p>
            <a:pPr algn="l" indent="0" marL="0">
              <a:lnSpc>
                <a:spcPts val="2600"/>
              </a:lnSpc>
              <a:buNone/>
            </a:pPr>
            <a:r>
              <a:rPr lang="en-US" sz="2050" b="1" dirty="0">
                <a:solidFill>
                  <a:srgbClr val="E2E6E9"/>
                </a:solidFill>
                <a:latin typeface="Montserrat Bold" pitchFamily="34" charset="0"/>
                <a:ea typeface="Montserrat Bold" pitchFamily="34" charset="-122"/>
                <a:cs typeface="Montserrat Bold" pitchFamily="34" charset="-120"/>
              </a:rPr>
              <a:t>Bearish Signals</a:t>
            </a:r>
            <a:endParaRPr lang="en-US" sz="2050" dirty="0"/>
          </a:p>
        </p:txBody>
      </p:sp>
      <p:sp>
        <p:nvSpPr>
          <p:cNvPr id="9" name="Text 4"/>
          <p:cNvSpPr/>
          <p:nvPr/>
        </p:nvSpPr>
        <p:spPr>
          <a:xfrm>
            <a:off x="2334101" y="4663559"/>
            <a:ext cx="5992892" cy="700326"/>
          </a:xfrm>
          <a:prstGeom prst="rect">
            <a:avLst/>
          </a:prstGeom>
          <a:noFill/>
          <a:ln/>
        </p:spPr>
        <p:txBody>
          <a:bodyPr wrap="square" lIns="0" tIns="0" rIns="0" bIns="0" rtlCol="0" anchor="t"/>
          <a:lstStyle/>
          <a:p>
            <a:pPr algn="l" indent="0" marL="0">
              <a:lnSpc>
                <a:spcPts val="2750"/>
              </a:lnSpc>
              <a:buNone/>
            </a:pPr>
            <a:r>
              <a:rPr lang="en-US" sz="1800" dirty="0">
                <a:solidFill>
                  <a:srgbClr val="E2E6E9"/>
                </a:solidFill>
                <a:latin typeface="Source Sans Pro" pitchFamily="34" charset="0"/>
                <a:ea typeface="Source Sans Pro" pitchFamily="34" charset="-122"/>
                <a:cs typeface="Source Sans Pro" pitchFamily="34" charset="-120"/>
              </a:rPr>
              <a:t>Crossing below the signal line suggests potential sell signals or trend reversals.</a:t>
            </a:r>
            <a:endParaRPr lang="en-US" sz="1800" dirty="0"/>
          </a:p>
        </p:txBody>
      </p:sp>
      <p:pic>
        <p:nvPicPr>
          <p:cNvPr id="10" name="Image 3" descr="preencoded.png">    </p:cNvPr>
          <p:cNvPicPr>
            <a:picLocks noChangeAspect="1"/>
          </p:cNvPicPr>
          <p:nvPr/>
        </p:nvPicPr>
        <p:blipFill>
          <a:blip r:embed="rId4"/>
          <a:stretch>
            <a:fillRect/>
          </a:stretch>
        </p:blipFill>
        <p:spPr>
          <a:xfrm>
            <a:off x="817007" y="5597247"/>
            <a:ext cx="1167051" cy="1988820"/>
          </a:xfrm>
          <a:prstGeom prst="rect">
            <a:avLst/>
          </a:prstGeom>
        </p:spPr>
      </p:pic>
      <p:sp>
        <p:nvSpPr>
          <p:cNvPr id="11" name="Text 5"/>
          <p:cNvSpPr/>
          <p:nvPr/>
        </p:nvSpPr>
        <p:spPr>
          <a:xfrm>
            <a:off x="2334101" y="5830610"/>
            <a:ext cx="2939534" cy="331589"/>
          </a:xfrm>
          <a:prstGeom prst="rect">
            <a:avLst/>
          </a:prstGeom>
          <a:noFill/>
          <a:ln/>
        </p:spPr>
        <p:txBody>
          <a:bodyPr wrap="none" lIns="0" tIns="0" rIns="0" bIns="0" rtlCol="0" anchor="t"/>
          <a:lstStyle/>
          <a:p>
            <a:pPr algn="l" indent="0" marL="0">
              <a:lnSpc>
                <a:spcPts val="2600"/>
              </a:lnSpc>
              <a:buNone/>
            </a:pPr>
            <a:r>
              <a:rPr lang="en-US" sz="2050" b="1" dirty="0">
                <a:solidFill>
                  <a:srgbClr val="E2E6E9"/>
                </a:solidFill>
                <a:latin typeface="Montserrat Bold" pitchFamily="34" charset="0"/>
                <a:ea typeface="Montserrat Bold" pitchFamily="34" charset="-122"/>
                <a:cs typeface="Montserrat Bold" pitchFamily="34" charset="-120"/>
              </a:rPr>
              <a:t>Momentum Strength</a:t>
            </a:r>
            <a:endParaRPr lang="en-US" sz="2050" dirty="0"/>
          </a:p>
        </p:txBody>
      </p:sp>
      <p:sp>
        <p:nvSpPr>
          <p:cNvPr id="12" name="Text 6"/>
          <p:cNvSpPr/>
          <p:nvPr/>
        </p:nvSpPr>
        <p:spPr>
          <a:xfrm>
            <a:off x="2334101" y="6302216"/>
            <a:ext cx="5992892" cy="1050488"/>
          </a:xfrm>
          <a:prstGeom prst="rect">
            <a:avLst/>
          </a:prstGeom>
          <a:noFill/>
          <a:ln/>
        </p:spPr>
        <p:txBody>
          <a:bodyPr wrap="square" lIns="0" tIns="0" rIns="0" bIns="0" rtlCol="0" anchor="t"/>
          <a:lstStyle/>
          <a:p>
            <a:pPr algn="l" indent="0" marL="0">
              <a:lnSpc>
                <a:spcPts val="2750"/>
              </a:lnSpc>
              <a:buNone/>
            </a:pPr>
            <a:r>
              <a:rPr lang="en-US" sz="1800" dirty="0">
                <a:solidFill>
                  <a:srgbClr val="E2E6E9"/>
                </a:solidFill>
                <a:latin typeface="Source Sans Pro" pitchFamily="34" charset="0"/>
                <a:ea typeface="Source Sans Pro" pitchFamily="34" charset="-122"/>
                <a:cs typeface="Source Sans Pro" pitchFamily="34" charset="-120"/>
              </a:rPr>
              <a:t>Larger gaps between MACD and signal lines reflect stronger momentum shifts, with frequent crossovers signaling active trading opportunities.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3085386"/>
          </a:xfrm>
          <a:prstGeom prst="rect">
            <a:avLst/>
          </a:prstGeom>
        </p:spPr>
      </p:pic>
      <p:sp>
        <p:nvSpPr>
          <p:cNvPr id="3" name="Text 0"/>
          <p:cNvSpPr/>
          <p:nvPr/>
        </p:nvSpPr>
        <p:spPr>
          <a:xfrm>
            <a:off x="863798" y="4089678"/>
            <a:ext cx="7356277" cy="701278"/>
          </a:xfrm>
          <a:prstGeom prst="rect">
            <a:avLst/>
          </a:prstGeom>
          <a:noFill/>
          <a:ln/>
        </p:spPr>
        <p:txBody>
          <a:bodyPr wrap="non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Summary of Key Insights</a:t>
            </a:r>
            <a:endParaRPr lang="en-US" sz="4400" dirty="0"/>
          </a:p>
        </p:txBody>
      </p:sp>
      <p:sp>
        <p:nvSpPr>
          <p:cNvPr id="4" name="Shape 1"/>
          <p:cNvSpPr/>
          <p:nvPr/>
        </p:nvSpPr>
        <p:spPr>
          <a:xfrm>
            <a:off x="863798" y="5161121"/>
            <a:ext cx="555308" cy="555308"/>
          </a:xfrm>
          <a:prstGeom prst="roundRect">
            <a:avLst>
              <a:gd name="adj" fmla="val 6667"/>
            </a:avLst>
          </a:prstGeom>
          <a:solidFill>
            <a:srgbClr val="303132"/>
          </a:solidFill>
          <a:ln/>
        </p:spPr>
      </p:sp>
      <p:sp>
        <p:nvSpPr>
          <p:cNvPr id="5" name="Text 2"/>
          <p:cNvSpPr/>
          <p:nvPr/>
        </p:nvSpPr>
        <p:spPr>
          <a:xfrm>
            <a:off x="1665923" y="5245894"/>
            <a:ext cx="2804874"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Trend Analysis</a:t>
            </a:r>
            <a:endParaRPr lang="en-US" sz="2200" dirty="0"/>
          </a:p>
        </p:txBody>
      </p:sp>
      <p:sp>
        <p:nvSpPr>
          <p:cNvPr id="6" name="Text 3"/>
          <p:cNvSpPr/>
          <p:nvPr/>
        </p:nvSpPr>
        <p:spPr>
          <a:xfrm>
            <a:off x="1665923" y="5744528"/>
            <a:ext cx="3293150" cy="148066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Amazon, Domino's, Netflix, and Bitcoin show distinct long-term growth patterns, with Bitcoin being notably more volatile.</a:t>
            </a:r>
            <a:endParaRPr lang="en-US" sz="1900" dirty="0"/>
          </a:p>
        </p:txBody>
      </p:sp>
      <p:sp>
        <p:nvSpPr>
          <p:cNvPr id="7" name="Shape 4"/>
          <p:cNvSpPr/>
          <p:nvPr/>
        </p:nvSpPr>
        <p:spPr>
          <a:xfrm>
            <a:off x="5267563" y="5161121"/>
            <a:ext cx="555308" cy="555308"/>
          </a:xfrm>
          <a:prstGeom prst="roundRect">
            <a:avLst>
              <a:gd name="adj" fmla="val 6667"/>
            </a:avLst>
          </a:prstGeom>
          <a:solidFill>
            <a:srgbClr val="303132"/>
          </a:solidFill>
          <a:ln/>
        </p:spPr>
      </p:sp>
      <p:sp>
        <p:nvSpPr>
          <p:cNvPr id="8" name="Text 5"/>
          <p:cNvSpPr/>
          <p:nvPr/>
        </p:nvSpPr>
        <p:spPr>
          <a:xfrm>
            <a:off x="6069687" y="5245894"/>
            <a:ext cx="2815709"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Volatility &amp; Returns</a:t>
            </a:r>
            <a:endParaRPr lang="en-US" sz="2200" dirty="0"/>
          </a:p>
        </p:txBody>
      </p:sp>
      <p:sp>
        <p:nvSpPr>
          <p:cNvPr id="9" name="Text 6"/>
          <p:cNvSpPr/>
          <p:nvPr/>
        </p:nvSpPr>
        <p:spPr>
          <a:xfrm>
            <a:off x="6069687" y="5744528"/>
            <a:ext cx="3293150" cy="148066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Daily returns highlight sharp fluctuations in Bitcoin, while stocks exhibit steadier trends and moderate volatility.</a:t>
            </a:r>
            <a:endParaRPr lang="en-US" sz="1900" dirty="0"/>
          </a:p>
        </p:txBody>
      </p:sp>
      <p:sp>
        <p:nvSpPr>
          <p:cNvPr id="10" name="Shape 7"/>
          <p:cNvSpPr/>
          <p:nvPr/>
        </p:nvSpPr>
        <p:spPr>
          <a:xfrm>
            <a:off x="9671328" y="5161121"/>
            <a:ext cx="555308" cy="555308"/>
          </a:xfrm>
          <a:prstGeom prst="roundRect">
            <a:avLst>
              <a:gd name="adj" fmla="val 6667"/>
            </a:avLst>
          </a:prstGeom>
          <a:solidFill>
            <a:srgbClr val="303132"/>
          </a:solidFill>
          <a:ln/>
        </p:spPr>
      </p:sp>
      <p:sp>
        <p:nvSpPr>
          <p:cNvPr id="11" name="Text 8"/>
          <p:cNvSpPr/>
          <p:nvPr/>
        </p:nvSpPr>
        <p:spPr>
          <a:xfrm>
            <a:off x="10473452" y="5245894"/>
            <a:ext cx="2948345"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Technical Indicators</a:t>
            </a:r>
            <a:endParaRPr lang="en-US" sz="2200" dirty="0"/>
          </a:p>
        </p:txBody>
      </p:sp>
      <p:sp>
        <p:nvSpPr>
          <p:cNvPr id="12" name="Text 9"/>
          <p:cNvSpPr/>
          <p:nvPr/>
        </p:nvSpPr>
        <p:spPr>
          <a:xfrm>
            <a:off x="10473452" y="5744528"/>
            <a:ext cx="3293150" cy="148066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RSI identifies overbought and oversold zones; MACD reveals trend reversals and momentum shifts, aiding timing decisions.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3798" y="2305526"/>
            <a:ext cx="11771709" cy="701278"/>
          </a:xfrm>
          <a:prstGeom prst="rect">
            <a:avLst/>
          </a:prstGeom>
          <a:noFill/>
          <a:ln/>
        </p:spPr>
        <p:txBody>
          <a:bodyPr wrap="non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Investment Implications and Next Steps</a:t>
            </a:r>
            <a:endParaRPr lang="en-US" sz="4400" dirty="0"/>
          </a:p>
        </p:txBody>
      </p:sp>
      <p:sp>
        <p:nvSpPr>
          <p:cNvPr id="3" name="Text 1"/>
          <p:cNvSpPr/>
          <p:nvPr/>
        </p:nvSpPr>
        <p:spPr>
          <a:xfrm>
            <a:off x="863798" y="3623786"/>
            <a:ext cx="2804874" cy="35063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Montserrat Bold" pitchFamily="34" charset="0"/>
                <a:ea typeface="Montserrat Bold" pitchFamily="34" charset="-122"/>
                <a:cs typeface="Montserrat Bold" pitchFamily="34" charset="-120"/>
              </a:rPr>
              <a:t>Moving Averages</a:t>
            </a:r>
            <a:endParaRPr lang="en-US" sz="2200" dirty="0"/>
          </a:p>
        </p:txBody>
      </p:sp>
      <p:sp>
        <p:nvSpPr>
          <p:cNvPr id="4" name="Text 2"/>
          <p:cNvSpPr/>
          <p:nvPr/>
        </p:nvSpPr>
        <p:spPr>
          <a:xfrm>
            <a:off x="863798" y="4221242"/>
            <a:ext cx="3898940" cy="1110496"/>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Help filter out market noise and clarify trend direction, supporting better investment timing.</a:t>
            </a:r>
            <a:endParaRPr lang="en-US" sz="1900" dirty="0"/>
          </a:p>
        </p:txBody>
      </p:sp>
      <p:sp>
        <p:nvSpPr>
          <p:cNvPr id="5" name="Text 3"/>
          <p:cNvSpPr/>
          <p:nvPr/>
        </p:nvSpPr>
        <p:spPr>
          <a:xfrm>
            <a:off x="5372576" y="3623786"/>
            <a:ext cx="2804874" cy="35063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Montserrat Bold" pitchFamily="34" charset="0"/>
                <a:ea typeface="Montserrat Bold" pitchFamily="34" charset="-122"/>
                <a:cs typeface="Montserrat Bold" pitchFamily="34" charset="-120"/>
              </a:rPr>
              <a:t>RSI and MACD</a:t>
            </a:r>
            <a:endParaRPr lang="en-US" sz="2200" dirty="0"/>
          </a:p>
        </p:txBody>
      </p:sp>
      <p:sp>
        <p:nvSpPr>
          <p:cNvPr id="6" name="Text 4"/>
          <p:cNvSpPr/>
          <p:nvPr/>
        </p:nvSpPr>
        <p:spPr>
          <a:xfrm>
            <a:off x="5372576" y="4221242"/>
            <a:ext cx="3898940" cy="1110496"/>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Provide actionable signals for entry and exit points by highlighting momentum and trend changes.</a:t>
            </a:r>
            <a:endParaRPr lang="en-US" sz="1900" dirty="0"/>
          </a:p>
        </p:txBody>
      </p:sp>
      <p:sp>
        <p:nvSpPr>
          <p:cNvPr id="7" name="Text 5"/>
          <p:cNvSpPr/>
          <p:nvPr/>
        </p:nvSpPr>
        <p:spPr>
          <a:xfrm>
            <a:off x="9881354" y="3623786"/>
            <a:ext cx="2804874" cy="35063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Montserrat Bold" pitchFamily="34" charset="0"/>
                <a:ea typeface="Montserrat Bold" pitchFamily="34" charset="-122"/>
                <a:cs typeface="Montserrat Bold" pitchFamily="34" charset="-120"/>
              </a:rPr>
              <a:t>Future Work</a:t>
            </a:r>
            <a:endParaRPr lang="en-US" sz="2200" dirty="0"/>
          </a:p>
        </p:txBody>
      </p:sp>
      <p:sp>
        <p:nvSpPr>
          <p:cNvPr id="8" name="Text 6"/>
          <p:cNvSpPr/>
          <p:nvPr/>
        </p:nvSpPr>
        <p:spPr>
          <a:xfrm>
            <a:off x="9881354" y="4221242"/>
            <a:ext cx="3898940" cy="148066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Further analysis could include additional technical indicators and real-time data integration for dynamic decision-making.</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2025-05-21T18:30:23Z</dcterms:created>
  <dcterms:modified xsi:type="dcterms:W3CDTF">2025-05-21T18:30:23Z</dcterms:modified>
</cp:coreProperties>
</file>