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3" r:id="rId4"/>
  </p:sldMasterIdLst>
  <p:notesMasterIdLst>
    <p:notesMasterId r:id="rId16"/>
  </p:notesMasterIdLst>
  <p:handoutMasterIdLst>
    <p:handoutMasterId r:id="rId17"/>
  </p:handoutMasterIdLst>
  <p:sldIdLst>
    <p:sldId id="267" r:id="rId5"/>
    <p:sldId id="268" r:id="rId6"/>
    <p:sldId id="278" r:id="rId7"/>
    <p:sldId id="279" r:id="rId8"/>
    <p:sldId id="281" r:id="rId9"/>
    <p:sldId id="282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94752" autoAdjust="0"/>
  </p:normalViewPr>
  <p:slideViewPr>
    <p:cSldViewPr snapToGrid="0">
      <p:cViewPr varScale="1">
        <p:scale>
          <a:sx n="82" d="100"/>
          <a:sy n="82" d="100"/>
        </p:scale>
        <p:origin x="715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397D-1903-49B7-A8B0-7E8C51500A3A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0BD1636-3910-4AD5-BE4C-5DF0303A46F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54384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68890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8627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83068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3516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81280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pPr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72753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pPr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72658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pPr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9232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407B879-42B5-4A4E-B295-B5D622D5C4A6}"/>
              </a:ext>
            </a:extLst>
          </p:cNvPr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8615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B0397D-1903-49B7-A8B0-7E8C51500A3A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1636-3910-4AD5-BE4C-5DF0303A46F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73302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E86EA-95E3-4DA0-97E2-7D1BBAC51A0F}" type="datetime1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04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med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091" y="824348"/>
            <a:ext cx="10363200" cy="18297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METHOD TRACE Analyzer</a:t>
            </a:r>
            <a:br>
              <a:rPr lang="en-US" dirty="0"/>
            </a:br>
            <a:r>
              <a:rPr lang="en-US" dirty="0"/>
              <a:t>   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Team : Cloud Coders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098" y="3604039"/>
            <a:ext cx="7343192" cy="1829761"/>
          </a:xfrm>
        </p:spPr>
        <p:txBody>
          <a:bodyPr>
            <a:noAutofit/>
          </a:bodyPr>
          <a:lstStyle/>
          <a:p>
            <a:pPr lvl="8"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Developed By:</a:t>
            </a:r>
          </a:p>
          <a:p>
            <a:pPr lvl="8" algn="just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Himanshu Tyagi</a:t>
            </a:r>
          </a:p>
          <a:p>
            <a:pPr lvl="8" algn="just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Shubham Ahirwar</a:t>
            </a:r>
          </a:p>
          <a:p>
            <a:pPr lvl="8" algn="just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Ishwar Kumar</a:t>
            </a:r>
          </a:p>
          <a:p>
            <a:pPr lvl="8" algn="just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Ravi Ranjan Gupta</a:t>
            </a:r>
          </a:p>
          <a:p>
            <a:pPr lvl="8" algn="just"/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lvl="8" algn="just"/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4D5B-BAA0-4A26-9722-E5B88392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 for method trace analyzer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9A0236-EE44-4B48-BC93-71DFFC2FBAD4}"/>
              </a:ext>
            </a:extLst>
          </p:cNvPr>
          <p:cNvSpPr/>
          <p:nvPr/>
        </p:nvSpPr>
        <p:spPr>
          <a:xfrm>
            <a:off x="3247053" y="2967335"/>
            <a:ext cx="29413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CEC0FB-E052-4E1C-A8BD-18D109786212}"/>
              </a:ext>
            </a:extLst>
          </p:cNvPr>
          <p:cNvSpPr/>
          <p:nvPr/>
        </p:nvSpPr>
        <p:spPr>
          <a:xfrm>
            <a:off x="3399453" y="3119735"/>
            <a:ext cx="29413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545BA0-F283-43C2-8233-278AA6C19A2D}"/>
              </a:ext>
            </a:extLst>
          </p:cNvPr>
          <p:cNvSpPr/>
          <p:nvPr/>
        </p:nvSpPr>
        <p:spPr>
          <a:xfrm>
            <a:off x="1732558" y="2196405"/>
            <a:ext cx="6804952" cy="13542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BF411-20D5-4ECC-8C4E-8D512EB04542}"/>
              </a:ext>
            </a:extLst>
          </p:cNvPr>
          <p:cNvSpPr txBox="1"/>
          <p:nvPr/>
        </p:nvSpPr>
        <p:spPr>
          <a:xfrm>
            <a:off x="1530221" y="2267339"/>
            <a:ext cx="6419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Eclipse Oxygen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Java JDK -8.0.222.10-openj 9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JFree</a:t>
            </a:r>
            <a:r>
              <a:rPr lang="en-US" dirty="0"/>
              <a:t> Chart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495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2C8DAB-3021-45B4-B282-F83501EC2E43}"/>
              </a:ext>
            </a:extLst>
          </p:cNvPr>
          <p:cNvSpPr/>
          <p:nvPr/>
        </p:nvSpPr>
        <p:spPr>
          <a:xfrm>
            <a:off x="4174113" y="2426160"/>
            <a:ext cx="3060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557934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Method Trace has functionality to analyze the log file and generate the appropriate result</a:t>
            </a:r>
          </a:p>
          <a:p>
            <a:r>
              <a:rPr lang="en-US" dirty="0"/>
              <a:t>Trace from entry of Java Method to its exit in JVM</a:t>
            </a:r>
          </a:p>
          <a:p>
            <a:r>
              <a:rPr lang="en-US" dirty="0"/>
              <a:t>Keeps track of the stack trace in case it find</a:t>
            </a:r>
          </a:p>
          <a:p>
            <a:r>
              <a:rPr lang="en-US" dirty="0"/>
              <a:t>Filter the method in log file based on class name, method name, or both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Trace Analyzer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developers to debug the code</a:t>
            </a:r>
          </a:p>
          <a:p>
            <a:r>
              <a:rPr lang="en-US" dirty="0"/>
              <a:t>Commonly used post-mortem diagnostic method to identify problem</a:t>
            </a:r>
          </a:p>
          <a:p>
            <a:r>
              <a:rPr lang="en-US" dirty="0"/>
              <a:t>Improves performance and detects errors</a:t>
            </a:r>
          </a:p>
          <a:p>
            <a:r>
              <a:rPr lang="en-US" dirty="0"/>
              <a:t>Capable of comparing different methods based on the their runtime in graphical form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53693"/>
          </a:xfrm>
        </p:spPr>
        <p:txBody>
          <a:bodyPr/>
          <a:lstStyle/>
          <a:p>
            <a:r>
              <a:rPr lang="en-US" dirty="0"/>
              <a:t>Trace Analyze 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346F7F-F020-48D2-9EEC-3CD766F31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7" y="1750041"/>
            <a:ext cx="6391469" cy="4193559"/>
          </a:xfrm>
        </p:spPr>
      </p:pic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Analyze Flow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7115" y="2155374"/>
            <a:ext cx="8315770" cy="3899813"/>
          </a:xfrm>
        </p:spPr>
        <p:txBody>
          <a:bodyPr/>
          <a:lstStyle/>
          <a:p>
            <a:r>
              <a:rPr lang="en-IN" dirty="0"/>
              <a:t>Method Trace Comparison Flow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2" y="3473336"/>
            <a:ext cx="775853" cy="5721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2632365" y="3487191"/>
            <a:ext cx="775853" cy="5721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4308765" y="3487192"/>
            <a:ext cx="1288471" cy="5721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7013654" y="3560619"/>
            <a:ext cx="1442569" cy="516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8847411" y="3579562"/>
            <a:ext cx="1094508" cy="5721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83674" y="3634849"/>
            <a:ext cx="7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User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29345" y="3643745"/>
            <a:ext cx="54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632365" y="3648704"/>
            <a:ext cx="7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Parser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1056" y="3648705"/>
            <a:ext cx="1399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LogComparator</a:t>
            </a:r>
            <a:endParaRPr lang="en-IN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091273" y="3690642"/>
            <a:ext cx="1361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Log Table Creator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97741" y="3703806"/>
            <a:ext cx="1094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StartWindow</a:t>
            </a:r>
            <a:endParaRPr lang="en-IN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84219" y="4202886"/>
            <a:ext cx="7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File2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70364" y="3025250"/>
            <a:ext cx="7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File1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16037" y="4189032"/>
            <a:ext cx="7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parser2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42241" y="3025250"/>
            <a:ext cx="7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parser1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9802" y="3620640"/>
            <a:ext cx="955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Critical Method    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717964" y="3214255"/>
            <a:ext cx="304800" cy="401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325091" y="3269673"/>
            <a:ext cx="304800" cy="401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5444836" y="3865418"/>
            <a:ext cx="651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>
            <a:off x="6688285" y="3851472"/>
            <a:ext cx="356327" cy="1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8502885" y="3865418"/>
            <a:ext cx="323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745673" y="3906982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408218" y="3920836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0" idx="2"/>
          </p:cNvCxnSpPr>
          <p:nvPr/>
        </p:nvCxnSpPr>
        <p:spPr>
          <a:xfrm>
            <a:off x="2230582" y="3302249"/>
            <a:ext cx="304800" cy="27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920837" y="3288395"/>
            <a:ext cx="304800" cy="27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369127" y="3962400"/>
            <a:ext cx="221673" cy="24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976254" y="4003964"/>
            <a:ext cx="221673" cy="24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0077C2-1810-48A1-ABBD-96FE004D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203" y="3149331"/>
            <a:ext cx="3486637" cy="136226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905129-655B-43BE-8EA0-9E2F9F148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297" y="1937729"/>
            <a:ext cx="5048955" cy="41157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FC45B0-A2C0-45C5-9C8F-714D12AAE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48" y="1937730"/>
            <a:ext cx="3486637" cy="13622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79BEE4-AD09-4CFE-B8B4-02D5AC8D2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48" y="3454173"/>
            <a:ext cx="3486637" cy="1057423"/>
          </a:xfrm>
          <a:prstGeom prst="rect">
            <a:avLst/>
          </a:prstGeom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E74285FE-2C62-4AC7-8FA9-DEDA3BF7C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48" y="4665774"/>
            <a:ext cx="3486637" cy="132416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trace for single file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1A9EB29-5D49-471F-9728-770BF8C26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18" y="2016124"/>
            <a:ext cx="7212286" cy="3806177"/>
          </a:xfr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99A0-91FA-4AE8-B0ED-02CE32F9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23065"/>
          </a:xfrm>
        </p:spPr>
        <p:txBody>
          <a:bodyPr/>
          <a:lstStyle/>
          <a:p>
            <a:r>
              <a:rPr lang="en-IN" dirty="0"/>
              <a:t>Log Comparison Screenshot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685C0-1F1B-4D81-A691-211862410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46" y="1526908"/>
            <a:ext cx="9807662" cy="452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666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2B43-8DDE-43B2-96C0-85D999DB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983" y="279902"/>
            <a:ext cx="9603275" cy="524618"/>
          </a:xfrm>
        </p:spPr>
        <p:txBody>
          <a:bodyPr>
            <a:normAutofit fontScale="90000"/>
          </a:bodyPr>
          <a:lstStyle/>
          <a:p>
            <a:r>
              <a:rPr lang="en-US" dirty="0"/>
              <a:t>Graphical form of method runtime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93DA5-CBB7-4045-9C15-88E7464F0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23" y="1041991"/>
            <a:ext cx="8944947" cy="493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684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FF20D-36EF-4221-967D-256FA4FE1D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D14CB3C-DD6A-4589-8D58-5C0829F3884F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C5835C7-785B-4573-B65C-743B0CF8D8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160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Georgia</vt:lpstr>
      <vt:lpstr>Gill Sans MT</vt:lpstr>
      <vt:lpstr>Times New Roman</vt:lpstr>
      <vt:lpstr>Wingdings</vt:lpstr>
      <vt:lpstr>Gallery</vt:lpstr>
      <vt:lpstr>METHOD TRACE Analyzer                    Team : Cloud Coders</vt:lpstr>
      <vt:lpstr>Method TRACE</vt:lpstr>
      <vt:lpstr>Method Trace Analyzer</vt:lpstr>
      <vt:lpstr>Trace Analyze Flow</vt:lpstr>
      <vt:lpstr>Trace Analyze Flow</vt:lpstr>
      <vt:lpstr>Screenshots</vt:lpstr>
      <vt:lpstr>Method trace for single file</vt:lpstr>
      <vt:lpstr>Log Comparison Screenshot</vt:lpstr>
      <vt:lpstr>Graphical form of method runtime</vt:lpstr>
      <vt:lpstr>Tools used for method trace analyzer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2013-07-31T17:44:39Z</dcterms:created>
  <dcterms:modified xsi:type="dcterms:W3CDTF">2019-07-21T12:53:49Z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