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notesMasterIdLst>
    <p:notesMasterId r:id="rId17"/>
  </p:notesMasterIdLst>
  <p:handoutMasterIdLst>
    <p:handoutMasterId r:id="rId18"/>
  </p:handoutMasterIdLst>
  <p:sldIdLst>
    <p:sldId id="268" r:id="rId2"/>
    <p:sldId id="269" r:id="rId3"/>
    <p:sldId id="273" r:id="rId4"/>
    <p:sldId id="274" r:id="rId5"/>
    <p:sldId id="275" r:id="rId6"/>
    <p:sldId id="276" r:id="rId7"/>
    <p:sldId id="277" r:id="rId8"/>
    <p:sldId id="278" r:id="rId9"/>
    <p:sldId id="281" r:id="rId10"/>
    <p:sldId id="282" r:id="rId11"/>
    <p:sldId id="279" r:id="rId12"/>
    <p:sldId id="280" r:id="rId13"/>
    <p:sldId id="283" r:id="rId14"/>
    <p:sldId id="28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6" autoAdjust="0"/>
    <p:restoredTop sz="94652" autoAdjust="0"/>
  </p:normalViewPr>
  <p:slideViewPr>
    <p:cSldViewPr snapToGrid="0">
      <p:cViewPr varScale="1">
        <p:scale>
          <a:sx n="114" d="100"/>
          <a:sy n="114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oard%20Infinity\New%20folder\Excel%20Capston%20Project%20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oard%20Infinity\New%20folder\Excel%20Capston%20Project%20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oard%20Infinity\New%20folder\Excel%20Capston%20Project%208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oard%20Infinity\New%20folder\Excel%20Capston%20Project%208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oard%20Infinity\New%20folder\Excel%20Capston%20Project%208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oard%20Infinity\New%20folder\Excel%20Capston%20Project%208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oard%20Infinity\New%20folder\Excel%20Capston%20Project%208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oard%20Infinity\New%20folder\Excel%20Capston%20Project%208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oard%20Infinity\Shubham_ingole_BI_march'22%20Batch%2005\Shubham_ingole_Excel_capstone_project.xlsm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 Project 9.xlsx]Pivot Table!PivotTable6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E375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E375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E375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Table'!$AT$7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shade val="80000"/>
                <a:satMod val="1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Table'!$AS$8:$AS$18</c:f>
              <c:strCache>
                <c:ptCount val="10"/>
                <c:pt idx="0">
                  <c:v>GAME</c:v>
                </c:pt>
                <c:pt idx="1">
                  <c:v>COMMUNICATION</c:v>
                </c:pt>
                <c:pt idx="2">
                  <c:v>TOOLS</c:v>
                </c:pt>
                <c:pt idx="3">
                  <c:v>PRODUCTIVITY</c:v>
                </c:pt>
                <c:pt idx="4">
                  <c:v>SOCIAL</c:v>
                </c:pt>
                <c:pt idx="5">
                  <c:v>PHOTOGRAPHY</c:v>
                </c:pt>
                <c:pt idx="6">
                  <c:v>VIDEO_PLAYERS</c:v>
                </c:pt>
                <c:pt idx="7">
                  <c:v>FAMILY</c:v>
                </c:pt>
                <c:pt idx="8">
                  <c:v>TRAVEL_AND_LOCAL</c:v>
                </c:pt>
                <c:pt idx="9">
                  <c:v>NEWS_AND_MAGAZINES</c:v>
                </c:pt>
              </c:strCache>
            </c:strRef>
          </c:cat>
          <c:val>
            <c:numRef>
              <c:f>'Pivot Table'!$AT$8:$AT$18</c:f>
              <c:numCache>
                <c:formatCode>#,,"M"</c:formatCode>
                <c:ptCount val="10"/>
                <c:pt idx="0">
                  <c:v>13120118164</c:v>
                </c:pt>
                <c:pt idx="1">
                  <c:v>11002083276</c:v>
                </c:pt>
                <c:pt idx="2">
                  <c:v>6876232004</c:v>
                </c:pt>
                <c:pt idx="3">
                  <c:v>5772182803</c:v>
                </c:pt>
                <c:pt idx="4">
                  <c:v>5445027771</c:v>
                </c:pt>
                <c:pt idx="5">
                  <c:v>4369869445</c:v>
                </c:pt>
                <c:pt idx="6">
                  <c:v>3914486510</c:v>
                </c:pt>
                <c:pt idx="7">
                  <c:v>3621478481</c:v>
                </c:pt>
                <c:pt idx="8">
                  <c:v>2833172235</c:v>
                </c:pt>
                <c:pt idx="9">
                  <c:v>2335655680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55-4F1B-A28E-8708F65373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33931008"/>
        <c:axId val="1433925184"/>
      </c:barChart>
      <c:catAx>
        <c:axId val="1433931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Category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925184"/>
        <c:crosses val="autoZero"/>
        <c:auto val="1"/>
        <c:lblAlgn val="ctr"/>
        <c:lblOffset val="100"/>
        <c:noMultiLvlLbl val="0"/>
      </c:catAx>
      <c:valAx>
        <c:axId val="143392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Number of Installs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,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93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 Project 9.xlsx]Pivot Table!PivotTable7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1" i="0" u="none" strike="noStrike" kern="1200" spc="0" baseline="0">
                <a:solidFill>
                  <a:srgbClr val="454E52"/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srgbClr val="454E52"/>
                </a:solidFill>
                <a:latin typeface="+mn-lt"/>
                <a:ea typeface="+mn-ea"/>
                <a:cs typeface="+mn-cs"/>
              </a:rPr>
              <a:t>Which category of Content is found more?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1" i="0" u="none" strike="noStrike" kern="1200" spc="0" baseline="0">
              <a:solidFill>
                <a:srgbClr val="454E5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Table'!$AY$7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Table'!$AX$8:$AX$14</c:f>
              <c:strCache>
                <c:ptCount val="6"/>
                <c:pt idx="0">
                  <c:v>Everyone</c:v>
                </c:pt>
                <c:pt idx="1">
                  <c:v>Teen</c:v>
                </c:pt>
                <c:pt idx="2">
                  <c:v>Mature 17</c:v>
                </c:pt>
                <c:pt idx="3">
                  <c:v>Everyone 10</c:v>
                </c:pt>
                <c:pt idx="4">
                  <c:v>Adults only 18</c:v>
                </c:pt>
                <c:pt idx="5">
                  <c:v>Unrated</c:v>
                </c:pt>
              </c:strCache>
            </c:strRef>
          </c:cat>
          <c:val>
            <c:numRef>
              <c:f>'Pivot Table'!$AY$8:$AY$14</c:f>
              <c:numCache>
                <c:formatCode>General</c:formatCode>
                <c:ptCount val="6"/>
                <c:pt idx="0">
                  <c:v>6568</c:v>
                </c:pt>
                <c:pt idx="1">
                  <c:v>806</c:v>
                </c:pt>
                <c:pt idx="2">
                  <c:v>360</c:v>
                </c:pt>
                <c:pt idx="3">
                  <c:v>266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21-45E2-A6D3-494B792969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32487248"/>
        <c:axId val="1432487664"/>
      </c:barChart>
      <c:catAx>
        <c:axId val="14324872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Category Content for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487664"/>
        <c:crosses val="autoZero"/>
        <c:auto val="1"/>
        <c:lblAlgn val="ctr"/>
        <c:lblOffset val="100"/>
        <c:noMultiLvlLbl val="0"/>
      </c:catAx>
      <c:valAx>
        <c:axId val="1432487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Count OF </a:t>
                </a:r>
                <a:r>
                  <a:rPr lang="en-IN" dirty="0" err="1"/>
                  <a:t>appslications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487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IN" sz="1400" b="1" i="0" u="none" strike="noStrike" kern="1200" spc="0" baseline="0">
                <a:solidFill>
                  <a:srgbClr val="454E52"/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kern="1200" spc="0" baseline="0">
                <a:solidFill>
                  <a:srgbClr val="454E52"/>
                </a:solidFill>
                <a:latin typeface="+mn-lt"/>
                <a:ea typeface="+mn-ea"/>
                <a:cs typeface="+mn-cs"/>
              </a:rPr>
              <a:t>What percentage of apps are Free and Paid?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IN" sz="1400" b="1" i="0" u="none" strike="noStrike" kern="1200" spc="0" baseline="0">
              <a:solidFill>
                <a:srgbClr val="454E5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51-41CA-BEEC-287CEF09FC2C}"/>
              </c:ext>
            </c:extLst>
          </c:dPt>
          <c:dPt>
            <c:idx val="1"/>
            <c:bubble3D val="0"/>
            <c:spPr>
              <a:solidFill>
                <a:srgbClr val="FE375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51-41CA-BEEC-287CEF09FC2C}"/>
              </c:ext>
            </c:extLst>
          </c:dPt>
          <c:dLbls>
            <c:dLbl>
              <c:idx val="1"/>
              <c:layout>
                <c:manualLayout>
                  <c:x val="4.5692459416727976E-2"/>
                  <c:y val="0.1342853237095362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951-41CA-BEEC-287CEF09FC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Table'!$BA$12:$BA$13</c:f>
              <c:strCache>
                <c:ptCount val="2"/>
                <c:pt idx="0">
                  <c:v>FREE</c:v>
                </c:pt>
                <c:pt idx="1">
                  <c:v>PAID</c:v>
                </c:pt>
              </c:strCache>
            </c:strRef>
          </c:cat>
          <c:val>
            <c:numRef>
              <c:f>'Pivot Table'!$BB$12:$BB$13</c:f>
              <c:numCache>
                <c:formatCode>0%</c:formatCode>
                <c:ptCount val="2"/>
                <c:pt idx="0">
                  <c:v>0.91992504684572141</c:v>
                </c:pt>
                <c:pt idx="1">
                  <c:v>8.007495315427858E-2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51-41CA-BEEC-287CEF09FC2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 Project 9.xlsx]Pivot Table!PivotTable8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Which are the top expensive Apps category?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  <c:spPr>
            <a:solidFill>
              <a:schemeClr val="accent1"/>
            </a:solidFill>
            <a:ln w="9525">
              <a:solidFill>
                <a:schemeClr val="l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E375F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E375F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rgbClr val="FE375F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E375F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Table'!$BM$7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E375F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prstMaterial="flat">
              <a:bevelT w="50800" h="101600" prst="angle"/>
              <a:contourClr>
                <a:srgbClr val="000000"/>
              </a:contourClr>
            </a:sp3d>
          </c:spPr>
          <c:invertIfNegative val="0"/>
          <c:dLbls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Table'!$BL$8:$BL$18</c:f>
              <c:strCache>
                <c:ptCount val="10"/>
                <c:pt idx="0">
                  <c:v>FAMILY</c:v>
                </c:pt>
                <c:pt idx="1">
                  <c:v>GAME</c:v>
                </c:pt>
                <c:pt idx="2">
                  <c:v>PRODUCTIVITY</c:v>
                </c:pt>
                <c:pt idx="3">
                  <c:v>TOOLS</c:v>
                </c:pt>
                <c:pt idx="4">
                  <c:v>PHOTOGRAPHY</c:v>
                </c:pt>
                <c:pt idx="5">
                  <c:v>COMMUNICATION</c:v>
                </c:pt>
                <c:pt idx="6">
                  <c:v>TRAVEL_AND_LOCAL</c:v>
                </c:pt>
                <c:pt idx="7">
                  <c:v>SOCIAL</c:v>
                </c:pt>
                <c:pt idx="8">
                  <c:v>VIDEO_PLAYERS</c:v>
                </c:pt>
                <c:pt idx="9">
                  <c:v>NEWS_AND_MAGAZINES</c:v>
                </c:pt>
              </c:strCache>
            </c:strRef>
          </c:cat>
          <c:val>
            <c:numRef>
              <c:f>'Pivot Table'!$BM$8:$BM$18</c:f>
              <c:numCache>
                <c:formatCode>General</c:formatCode>
                <c:ptCount val="10"/>
                <c:pt idx="0">
                  <c:v>1932.0700000000006</c:v>
                </c:pt>
                <c:pt idx="1">
                  <c:v>245.45000000000013</c:v>
                </c:pt>
                <c:pt idx="2">
                  <c:v>233.48000000000005</c:v>
                </c:pt>
                <c:pt idx="3">
                  <c:v>195.48000000000013</c:v>
                </c:pt>
                <c:pt idx="4">
                  <c:v>108.28999999999996</c:v>
                </c:pt>
                <c:pt idx="5">
                  <c:v>67.790000000000006</c:v>
                </c:pt>
                <c:pt idx="6">
                  <c:v>33.43</c:v>
                </c:pt>
                <c:pt idx="7">
                  <c:v>15.97</c:v>
                </c:pt>
                <c:pt idx="8">
                  <c:v>10.46</c:v>
                </c:pt>
                <c:pt idx="9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C4-461A-BC9C-FC8C466BFE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60775759"/>
        <c:axId val="1860781583"/>
      </c:barChart>
      <c:catAx>
        <c:axId val="18607757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0781583"/>
        <c:crosses val="autoZero"/>
        <c:auto val="1"/>
        <c:lblAlgn val="ctr"/>
        <c:lblOffset val="100"/>
        <c:noMultiLvlLbl val="0"/>
      </c:catAx>
      <c:valAx>
        <c:axId val="1860781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077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 Project 9.xlsx]Pivot Table!PivotTable9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1" i="0" u="none" strike="noStrike" kern="1200" cap="all" spc="5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cap="all" spc="5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Count of Apps found in different genres?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1" i="0" u="none" strike="noStrike" kern="1200" cap="all" spc="5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E375F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E375F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E375F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'Pivot Table'!$BP$7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E375F"/>
            </a:solidFill>
            <a:ln>
              <a:noFill/>
            </a:ln>
            <a:effectLst/>
            <a:sp3d/>
          </c:spPr>
          <c:invertIfNegative val="0"/>
          <c:cat>
            <c:strRef>
              <c:f>'Pivot Table'!$BO$8:$BO$56</c:f>
              <c:strCache>
                <c:ptCount val="48"/>
                <c:pt idx="0">
                  <c:v>Action</c:v>
                </c:pt>
                <c:pt idx="1">
                  <c:v>Adventure</c:v>
                </c:pt>
                <c:pt idx="2">
                  <c:v>Arcade</c:v>
                </c:pt>
                <c:pt idx="3">
                  <c:v>Art &amp; Design</c:v>
                </c:pt>
                <c:pt idx="4">
                  <c:v>Auto &amp; Vehicles</c:v>
                </c:pt>
                <c:pt idx="5">
                  <c:v>Beauty</c:v>
                </c:pt>
                <c:pt idx="6">
                  <c:v>Board</c:v>
                </c:pt>
                <c:pt idx="7">
                  <c:v>Books &amp; Reference</c:v>
                </c:pt>
                <c:pt idx="8">
                  <c:v>Business</c:v>
                </c:pt>
                <c:pt idx="9">
                  <c:v>Card</c:v>
                </c:pt>
                <c:pt idx="10">
                  <c:v>Casino</c:v>
                </c:pt>
                <c:pt idx="11">
                  <c:v>Casual</c:v>
                </c:pt>
                <c:pt idx="12">
                  <c:v>Comics</c:v>
                </c:pt>
                <c:pt idx="13">
                  <c:v>Communication</c:v>
                </c:pt>
                <c:pt idx="14">
                  <c:v>Dating</c:v>
                </c:pt>
                <c:pt idx="15">
                  <c:v>Education</c:v>
                </c:pt>
                <c:pt idx="16">
                  <c:v>Educational</c:v>
                </c:pt>
                <c:pt idx="17">
                  <c:v>Entertainment</c:v>
                </c:pt>
                <c:pt idx="18">
                  <c:v>Events</c:v>
                </c:pt>
                <c:pt idx="19">
                  <c:v>Fi0ce</c:v>
                </c:pt>
                <c:pt idx="20">
                  <c:v>Food &amp; Drink</c:v>
                </c:pt>
                <c:pt idx="21">
                  <c:v>Health &amp; Fitness</c:v>
                </c:pt>
                <c:pt idx="22">
                  <c:v>House &amp; Home</c:v>
                </c:pt>
                <c:pt idx="23">
                  <c:v>Libraries &amp; Demo</c:v>
                </c:pt>
                <c:pt idx="24">
                  <c:v>Lifestyle</c:v>
                </c:pt>
                <c:pt idx="25">
                  <c:v>Maps &amp; Navigation</c:v>
                </c:pt>
                <c:pt idx="26">
                  <c:v>Medical</c:v>
                </c:pt>
                <c:pt idx="27">
                  <c:v>Music</c:v>
                </c:pt>
                <c:pt idx="28">
                  <c:v>Music &amp; Audio</c:v>
                </c:pt>
                <c:pt idx="29">
                  <c:v>News &amp; Magazines</c:v>
                </c:pt>
                <c:pt idx="30">
                  <c:v>Parenting</c:v>
                </c:pt>
                <c:pt idx="31">
                  <c:v>Personalization</c:v>
                </c:pt>
                <c:pt idx="32">
                  <c:v>Photography</c:v>
                </c:pt>
                <c:pt idx="33">
                  <c:v>Productivity</c:v>
                </c:pt>
                <c:pt idx="34">
                  <c:v>Puzzle</c:v>
                </c:pt>
                <c:pt idx="35">
                  <c:v>Racing</c:v>
                </c:pt>
                <c:pt idx="36">
                  <c:v>Role Playing</c:v>
                </c:pt>
                <c:pt idx="37">
                  <c:v>Shopping</c:v>
                </c:pt>
                <c:pt idx="38">
                  <c:v>Simulation</c:v>
                </c:pt>
                <c:pt idx="39">
                  <c:v>Social</c:v>
                </c:pt>
                <c:pt idx="40">
                  <c:v>Sports</c:v>
                </c:pt>
                <c:pt idx="41">
                  <c:v>Strategy</c:v>
                </c:pt>
                <c:pt idx="42">
                  <c:v>Tools</c:v>
                </c:pt>
                <c:pt idx="43">
                  <c:v>Travel &amp; Local</c:v>
                </c:pt>
                <c:pt idx="44">
                  <c:v>Trivia</c:v>
                </c:pt>
                <c:pt idx="45">
                  <c:v>Video Players &amp; Editors</c:v>
                </c:pt>
                <c:pt idx="46">
                  <c:v>Weather</c:v>
                </c:pt>
                <c:pt idx="47">
                  <c:v>Word</c:v>
                </c:pt>
              </c:strCache>
            </c:strRef>
          </c:cat>
          <c:val>
            <c:numRef>
              <c:f>'Pivot Table'!$BP$8:$BP$56</c:f>
              <c:numCache>
                <c:formatCode>General</c:formatCode>
                <c:ptCount val="48"/>
                <c:pt idx="0">
                  <c:v>253</c:v>
                </c:pt>
                <c:pt idx="1">
                  <c:v>64</c:v>
                </c:pt>
                <c:pt idx="2">
                  <c:v>172</c:v>
                </c:pt>
                <c:pt idx="3">
                  <c:v>64</c:v>
                </c:pt>
                <c:pt idx="4">
                  <c:v>74</c:v>
                </c:pt>
                <c:pt idx="5">
                  <c:v>50</c:v>
                </c:pt>
                <c:pt idx="6">
                  <c:v>54</c:v>
                </c:pt>
                <c:pt idx="7">
                  <c:v>178</c:v>
                </c:pt>
                <c:pt idx="8">
                  <c:v>312</c:v>
                </c:pt>
                <c:pt idx="9">
                  <c:v>33</c:v>
                </c:pt>
                <c:pt idx="10">
                  <c:v>28</c:v>
                </c:pt>
                <c:pt idx="11">
                  <c:v>171</c:v>
                </c:pt>
                <c:pt idx="12">
                  <c:v>55</c:v>
                </c:pt>
                <c:pt idx="13">
                  <c:v>258</c:v>
                </c:pt>
                <c:pt idx="14">
                  <c:v>167</c:v>
                </c:pt>
                <c:pt idx="15">
                  <c:v>475</c:v>
                </c:pt>
                <c:pt idx="16">
                  <c:v>71</c:v>
                </c:pt>
                <c:pt idx="17">
                  <c:v>495</c:v>
                </c:pt>
                <c:pt idx="18">
                  <c:v>55</c:v>
                </c:pt>
                <c:pt idx="19">
                  <c:v>272</c:v>
                </c:pt>
                <c:pt idx="20">
                  <c:v>106</c:v>
                </c:pt>
                <c:pt idx="21">
                  <c:v>266</c:v>
                </c:pt>
                <c:pt idx="22">
                  <c:v>69</c:v>
                </c:pt>
                <c:pt idx="23">
                  <c:v>80</c:v>
                </c:pt>
                <c:pt idx="24">
                  <c:v>309</c:v>
                </c:pt>
                <c:pt idx="25">
                  <c:v>111</c:v>
                </c:pt>
                <c:pt idx="26">
                  <c:v>374</c:v>
                </c:pt>
                <c:pt idx="27">
                  <c:v>21</c:v>
                </c:pt>
                <c:pt idx="28">
                  <c:v>1</c:v>
                </c:pt>
                <c:pt idx="29">
                  <c:v>206</c:v>
                </c:pt>
                <c:pt idx="30">
                  <c:v>59</c:v>
                </c:pt>
                <c:pt idx="31">
                  <c:v>315</c:v>
                </c:pt>
                <c:pt idx="32">
                  <c:v>254</c:v>
                </c:pt>
                <c:pt idx="33">
                  <c:v>315</c:v>
                </c:pt>
                <c:pt idx="34">
                  <c:v>104</c:v>
                </c:pt>
                <c:pt idx="35">
                  <c:v>76</c:v>
                </c:pt>
                <c:pt idx="36">
                  <c:v>92</c:v>
                </c:pt>
                <c:pt idx="37">
                  <c:v>192</c:v>
                </c:pt>
                <c:pt idx="38">
                  <c:v>147</c:v>
                </c:pt>
                <c:pt idx="39">
                  <c:v>188</c:v>
                </c:pt>
                <c:pt idx="40">
                  <c:v>228</c:v>
                </c:pt>
                <c:pt idx="41">
                  <c:v>78</c:v>
                </c:pt>
                <c:pt idx="42">
                  <c:v>675</c:v>
                </c:pt>
                <c:pt idx="43">
                  <c:v>179</c:v>
                </c:pt>
                <c:pt idx="44">
                  <c:v>31</c:v>
                </c:pt>
                <c:pt idx="45">
                  <c:v>146</c:v>
                </c:pt>
                <c:pt idx="46">
                  <c:v>65</c:v>
                </c:pt>
                <c:pt idx="47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3A-46AD-B1E6-8CFA7CD985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01833135"/>
        <c:axId val="2001830639"/>
        <c:axId val="0"/>
      </c:bar3DChart>
      <c:catAx>
        <c:axId val="200183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1830639"/>
        <c:crosses val="autoZero"/>
        <c:auto val="1"/>
        <c:lblAlgn val="ctr"/>
        <c:lblOffset val="100"/>
        <c:noMultiLvlLbl val="0"/>
      </c:catAx>
      <c:valAx>
        <c:axId val="2001830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1833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 Project 9.xlsx]Pivot Table!PivotTable10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Type</a:t>
            </a:r>
            <a:r>
              <a:rPr lang="en-IN" baseline="0" dirty="0"/>
              <a:t> Vs Rating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Table'!$BS$7:$BS$8</c:f>
              <c:strCache>
                <c:ptCount val="1"/>
                <c:pt idx="0">
                  <c:v>COMMUNICATION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Table'!$BR$9:$BR$11</c:f>
              <c:strCache>
                <c:ptCount val="2"/>
                <c:pt idx="0">
                  <c:v>Free</c:v>
                </c:pt>
                <c:pt idx="1">
                  <c:v>Paid</c:v>
                </c:pt>
              </c:strCache>
            </c:strRef>
          </c:cat>
          <c:val>
            <c:numRef>
              <c:f>'Pivot Table'!$BS$9:$BS$11</c:f>
              <c:numCache>
                <c:formatCode>General</c:formatCode>
                <c:ptCount val="2"/>
                <c:pt idx="0">
                  <c:v>3.6223628691983119</c:v>
                </c:pt>
                <c:pt idx="1">
                  <c:v>3.1666666666666665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86-4FC6-9D6F-2A7DA2BEEA1B}"/>
            </c:ext>
          </c:extLst>
        </c:ser>
        <c:ser>
          <c:idx val="1"/>
          <c:order val="1"/>
          <c:tx>
            <c:strRef>
              <c:f>'Pivot Table'!$BT$7:$BT$8</c:f>
              <c:strCache>
                <c:ptCount val="1"/>
                <c:pt idx="0">
                  <c:v>FAMILY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Table'!$BR$9:$BR$11</c:f>
              <c:strCache>
                <c:ptCount val="2"/>
                <c:pt idx="0">
                  <c:v>Free</c:v>
                </c:pt>
                <c:pt idx="1">
                  <c:v>Paid</c:v>
                </c:pt>
              </c:strCache>
            </c:strRef>
          </c:cat>
          <c:val>
            <c:numRef>
              <c:f>'Pivot Table'!$BT$9:$BT$11</c:f>
              <c:numCache>
                <c:formatCode>General</c:formatCode>
                <c:ptCount val="2"/>
                <c:pt idx="0">
                  <c:v>3.7563004846526709</c:v>
                </c:pt>
                <c:pt idx="1">
                  <c:v>3.6698113207547176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86-4FC6-9D6F-2A7DA2BEEA1B}"/>
            </c:ext>
          </c:extLst>
        </c:ser>
        <c:ser>
          <c:idx val="2"/>
          <c:order val="2"/>
          <c:tx>
            <c:strRef>
              <c:f>'Pivot Table'!$BU$7:$BU$8</c:f>
              <c:strCache>
                <c:ptCount val="1"/>
                <c:pt idx="0">
                  <c:v>GAME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Table'!$BR$9:$BR$11</c:f>
              <c:strCache>
                <c:ptCount val="2"/>
                <c:pt idx="0">
                  <c:v>Free</c:v>
                </c:pt>
                <c:pt idx="1">
                  <c:v>Paid</c:v>
                </c:pt>
              </c:strCache>
            </c:strRef>
          </c:cat>
          <c:val>
            <c:numRef>
              <c:f>'Pivot Table'!$BU$9:$BU$11</c:f>
              <c:numCache>
                <c:formatCode>General</c:formatCode>
                <c:ptCount val="2"/>
                <c:pt idx="0">
                  <c:v>4.0497902097902125</c:v>
                </c:pt>
                <c:pt idx="1">
                  <c:v>3.9955882352941168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86-4FC6-9D6F-2A7DA2BEEA1B}"/>
            </c:ext>
          </c:extLst>
        </c:ser>
        <c:ser>
          <c:idx val="3"/>
          <c:order val="3"/>
          <c:tx>
            <c:strRef>
              <c:f>'Pivot Table'!$BV$7:$BV$8</c:f>
              <c:strCache>
                <c:ptCount val="1"/>
                <c:pt idx="0">
                  <c:v>NEWS_AND_MAGAZINES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Table'!$BR$9:$BR$11</c:f>
              <c:strCache>
                <c:ptCount val="2"/>
                <c:pt idx="0">
                  <c:v>Free</c:v>
                </c:pt>
                <c:pt idx="1">
                  <c:v>Paid</c:v>
                </c:pt>
              </c:strCache>
            </c:strRef>
          </c:cat>
          <c:val>
            <c:numRef>
              <c:f>'Pivot Table'!$BV$9:$BV$11</c:f>
              <c:numCache>
                <c:formatCode>General</c:formatCode>
                <c:ptCount val="2"/>
                <c:pt idx="0">
                  <c:v>3.2804878048780499</c:v>
                </c:pt>
                <c:pt idx="1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86-4FC6-9D6F-2A7DA2BEEA1B}"/>
            </c:ext>
          </c:extLst>
        </c:ser>
        <c:ser>
          <c:idx val="4"/>
          <c:order val="4"/>
          <c:tx>
            <c:strRef>
              <c:f>'Pivot Table'!$BW$7:$BW$8</c:f>
              <c:strCache>
                <c:ptCount val="1"/>
                <c:pt idx="0">
                  <c:v>PHOTOGRAPHY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'Pivot Table'!$BR$9:$BR$11</c:f>
              <c:strCache>
                <c:ptCount val="2"/>
                <c:pt idx="0">
                  <c:v>Free</c:v>
                </c:pt>
                <c:pt idx="1">
                  <c:v>Paid</c:v>
                </c:pt>
              </c:strCache>
            </c:strRef>
          </c:cat>
          <c:val>
            <c:numRef>
              <c:f>'Pivot Table'!$BW$9:$BW$11</c:f>
              <c:numCache>
                <c:formatCode>General</c:formatCode>
                <c:ptCount val="2"/>
                <c:pt idx="0">
                  <c:v>3.9508474576271189</c:v>
                </c:pt>
                <c:pt idx="1">
                  <c:v>3.3444444444444437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86-4FC6-9D6F-2A7DA2BEEA1B}"/>
            </c:ext>
          </c:extLst>
        </c:ser>
        <c:ser>
          <c:idx val="5"/>
          <c:order val="5"/>
          <c:tx>
            <c:strRef>
              <c:f>'Pivot Table'!$BX$7:$BX$8</c:f>
              <c:strCache>
                <c:ptCount val="1"/>
                <c:pt idx="0">
                  <c:v>PRODUCTIVITY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'Pivot Table'!$BR$9:$BR$11</c:f>
              <c:strCache>
                <c:ptCount val="2"/>
                <c:pt idx="0">
                  <c:v>Free</c:v>
                </c:pt>
                <c:pt idx="1">
                  <c:v>Paid</c:v>
                </c:pt>
              </c:strCache>
            </c:strRef>
          </c:cat>
          <c:val>
            <c:numRef>
              <c:f>'Pivot Table'!$BX$9:$BX$11</c:f>
              <c:numCache>
                <c:formatCode>General</c:formatCode>
                <c:ptCount val="2"/>
                <c:pt idx="0">
                  <c:v>3.4907534246575365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86-4FC6-9D6F-2A7DA2BEEA1B}"/>
            </c:ext>
          </c:extLst>
        </c:ser>
        <c:ser>
          <c:idx val="6"/>
          <c:order val="6"/>
          <c:tx>
            <c:strRef>
              <c:f>'Pivot Table'!$BY$7:$BY$8</c:f>
              <c:strCache>
                <c:ptCount val="1"/>
                <c:pt idx="0">
                  <c:v>SOCIAL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Table'!$BR$9:$BR$11</c:f>
              <c:strCache>
                <c:ptCount val="2"/>
                <c:pt idx="0">
                  <c:v>Free</c:v>
                </c:pt>
                <c:pt idx="1">
                  <c:v>Paid</c:v>
                </c:pt>
              </c:strCache>
            </c:strRef>
          </c:cat>
          <c:val>
            <c:numRef>
              <c:f>'Pivot Table'!$BY$9:$BY$11</c:f>
              <c:numCache>
                <c:formatCode>General</c:formatCode>
                <c:ptCount val="2"/>
                <c:pt idx="0">
                  <c:v>3.7232432432432425</c:v>
                </c:pt>
                <c:pt idx="1">
                  <c:v>2.4666666666666668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86-4FC6-9D6F-2A7DA2BEEA1B}"/>
            </c:ext>
          </c:extLst>
        </c:ser>
        <c:ser>
          <c:idx val="7"/>
          <c:order val="7"/>
          <c:tx>
            <c:strRef>
              <c:f>'Pivot Table'!$BZ$7:$BZ$8</c:f>
              <c:strCache>
                <c:ptCount val="1"/>
                <c:pt idx="0">
                  <c:v>TOOLS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Table'!$BR$9:$BR$11</c:f>
              <c:strCache>
                <c:ptCount val="2"/>
                <c:pt idx="0">
                  <c:v>Free</c:v>
                </c:pt>
                <c:pt idx="1">
                  <c:v>Paid</c:v>
                </c:pt>
              </c:strCache>
            </c:strRef>
          </c:cat>
          <c:val>
            <c:numRef>
              <c:f>'Pivot Table'!$BZ$9:$BZ$11</c:f>
              <c:numCache>
                <c:formatCode>General</c:formatCode>
                <c:ptCount val="2"/>
                <c:pt idx="0">
                  <c:v>3.5567479674796751</c:v>
                </c:pt>
                <c:pt idx="1">
                  <c:v>3.2550000000000012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686-4FC6-9D6F-2A7DA2BEEA1B}"/>
            </c:ext>
          </c:extLst>
        </c:ser>
        <c:ser>
          <c:idx val="8"/>
          <c:order val="8"/>
          <c:tx>
            <c:strRef>
              <c:f>'Pivot Table'!$CA$7:$CA$8</c:f>
              <c:strCache>
                <c:ptCount val="1"/>
                <c:pt idx="0">
                  <c:v>TRAVEL_AND_LOCAL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Table'!$BR$9:$BR$11</c:f>
              <c:strCache>
                <c:ptCount val="2"/>
                <c:pt idx="0">
                  <c:v>Free</c:v>
                </c:pt>
                <c:pt idx="1">
                  <c:v>Paid</c:v>
                </c:pt>
              </c:strCache>
            </c:strRef>
          </c:cat>
          <c:val>
            <c:numRef>
              <c:f>'Pivot Table'!$CA$9:$CA$11</c:f>
              <c:numCache>
                <c:formatCode>General</c:formatCode>
                <c:ptCount val="2"/>
                <c:pt idx="0">
                  <c:v>3.6197674418604651</c:v>
                </c:pt>
                <c:pt idx="1">
                  <c:v>2.9714285714285715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86-4FC6-9D6F-2A7DA2BEEA1B}"/>
            </c:ext>
          </c:extLst>
        </c:ser>
        <c:ser>
          <c:idx val="9"/>
          <c:order val="9"/>
          <c:tx>
            <c:strRef>
              <c:f>'Pivot Table'!$CB$7:$CB$8</c:f>
              <c:strCache>
                <c:ptCount val="1"/>
                <c:pt idx="0">
                  <c:v>VIDEO_PLAYERS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Table'!$BR$9:$BR$11</c:f>
              <c:strCache>
                <c:ptCount val="2"/>
                <c:pt idx="0">
                  <c:v>Free</c:v>
                </c:pt>
                <c:pt idx="1">
                  <c:v>Paid</c:v>
                </c:pt>
              </c:strCache>
            </c:strRef>
          </c:cat>
          <c:val>
            <c:numRef>
              <c:f>'Pivot Table'!$CB$9:$CB$11</c:f>
              <c:numCache>
                <c:formatCode>General</c:formatCode>
                <c:ptCount val="2"/>
                <c:pt idx="0">
                  <c:v>3.7221428571428574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686-4FC6-9D6F-2A7DA2BEEA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6656495"/>
        <c:axId val="1086666479"/>
      </c:barChart>
      <c:catAx>
        <c:axId val="10866564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666479"/>
        <c:crosses val="autoZero"/>
        <c:auto val="1"/>
        <c:lblAlgn val="ctr"/>
        <c:lblOffset val="100"/>
        <c:noMultiLvlLbl val="0"/>
      </c:catAx>
      <c:valAx>
        <c:axId val="1086666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656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 Project 9.xlsx]Pivot Table!PivotTable12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1" i="0" u="none" strike="noStrike" kern="1200" cap="all" spc="5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cap="all" spc="5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Which are the apps that have made the highest-earning?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cap="all" spc="5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Table'!$CG$6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'Pivot Table'!$CF$7:$CF$17</c:f>
              <c:strCache>
                <c:ptCount val="10"/>
                <c:pt idx="0">
                  <c:v>DraStic DS Emulator</c:v>
                </c:pt>
                <c:pt idx="1">
                  <c:v>ðŸ’Ž I'm rich</c:v>
                </c:pt>
                <c:pt idx="2">
                  <c:v>Facetune - For Free</c:v>
                </c:pt>
                <c:pt idx="3">
                  <c:v>Grand Theft Auto: San Andreas</c:v>
                </c:pt>
                <c:pt idx="4">
                  <c:v>Hitman Sniper</c:v>
                </c:pt>
                <c:pt idx="5">
                  <c:v>I am Rich Plus</c:v>
                </c:pt>
                <c:pt idx="6">
                  <c:v>I Am Rich Premium</c:v>
                </c:pt>
                <c:pt idx="7">
                  <c:v>I'm Rich - Trump Edition</c:v>
                </c:pt>
                <c:pt idx="8">
                  <c:v>Minecraft</c:v>
                </c:pt>
                <c:pt idx="9">
                  <c:v>Sleep as Android Unlock</c:v>
                </c:pt>
              </c:strCache>
            </c:strRef>
          </c:cat>
          <c:val>
            <c:numRef>
              <c:f>'Pivot Table'!$CG$7:$CG$17</c:f>
              <c:numCache>
                <c:formatCode>#,,"M"</c:formatCode>
                <c:ptCount val="10"/>
                <c:pt idx="0">
                  <c:v>4990000</c:v>
                </c:pt>
                <c:pt idx="1">
                  <c:v>3999900</c:v>
                </c:pt>
                <c:pt idx="2">
                  <c:v>5990000</c:v>
                </c:pt>
                <c:pt idx="3">
                  <c:v>6990000</c:v>
                </c:pt>
                <c:pt idx="4">
                  <c:v>9900000</c:v>
                </c:pt>
                <c:pt idx="5">
                  <c:v>3999900</c:v>
                </c:pt>
                <c:pt idx="6">
                  <c:v>19999500</c:v>
                </c:pt>
                <c:pt idx="7">
                  <c:v>4000000</c:v>
                </c:pt>
                <c:pt idx="8">
                  <c:v>69900000</c:v>
                </c:pt>
                <c:pt idx="9">
                  <c:v>5990000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41-45A2-BA8C-8E1E969527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5027183"/>
        <c:axId val="1815035503"/>
      </c:lineChart>
      <c:catAx>
        <c:axId val="18150271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5035503"/>
        <c:crosses val="autoZero"/>
        <c:auto val="1"/>
        <c:lblAlgn val="ctr"/>
        <c:lblOffset val="100"/>
        <c:noMultiLvlLbl val="0"/>
      </c:catAx>
      <c:valAx>
        <c:axId val="1815035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,&quot;M&quot;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5027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 Project 9.xlsx]Pivot Table!PivotTable13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Which are the Apps with the highest number of reviews?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Table'!$CJ$5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Table'!$CI$6:$CI$16</c:f>
              <c:strCache>
                <c:ptCount val="10"/>
                <c:pt idx="0">
                  <c:v>YouTube</c:v>
                </c:pt>
                <c:pt idx="1">
                  <c:v>WhatsApp Messenger</c:v>
                </c:pt>
                <c:pt idx="2">
                  <c:v>Subway Surfers</c:v>
                </c:pt>
                <c:pt idx="3">
                  <c:v>Security Master - Antivirus, VPN, AppLock, Booster</c:v>
                </c:pt>
                <c:pt idx="4">
                  <c:v>Messenger â€“ Text and Video Chat for Free</c:v>
                </c:pt>
                <c:pt idx="5">
                  <c:v>Instagram</c:v>
                </c:pt>
                <c:pt idx="6">
                  <c:v>Facebook</c:v>
                </c:pt>
                <c:pt idx="7">
                  <c:v>Clean Master- Space Cleaner &amp; Antivirus</c:v>
                </c:pt>
                <c:pt idx="8">
                  <c:v>Clash Royale</c:v>
                </c:pt>
                <c:pt idx="9">
                  <c:v>Clash of Clans</c:v>
                </c:pt>
              </c:strCache>
            </c:strRef>
          </c:cat>
          <c:val>
            <c:numRef>
              <c:f>'Pivot Table'!$CJ$6:$CJ$16</c:f>
              <c:numCache>
                <c:formatCode>#,,"M"</c:formatCode>
                <c:ptCount val="10"/>
                <c:pt idx="0">
                  <c:v>25655305</c:v>
                </c:pt>
                <c:pt idx="1">
                  <c:v>69119316</c:v>
                </c:pt>
                <c:pt idx="2">
                  <c:v>27722264</c:v>
                </c:pt>
                <c:pt idx="3">
                  <c:v>24900999</c:v>
                </c:pt>
                <c:pt idx="4">
                  <c:v>56642847</c:v>
                </c:pt>
                <c:pt idx="5">
                  <c:v>66577313</c:v>
                </c:pt>
                <c:pt idx="6">
                  <c:v>78158306</c:v>
                </c:pt>
                <c:pt idx="7">
                  <c:v>42916526</c:v>
                </c:pt>
                <c:pt idx="8">
                  <c:v>23133508</c:v>
                </c:pt>
                <c:pt idx="9">
                  <c:v>44891723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7-4DCE-935B-90A64053D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18700751"/>
        <c:axId val="1218702415"/>
      </c:barChart>
      <c:catAx>
        <c:axId val="12187007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702415"/>
        <c:crosses val="autoZero"/>
        <c:auto val="1"/>
        <c:lblAlgn val="ctr"/>
        <c:lblOffset val="100"/>
        <c:noMultiLvlLbl val="0"/>
      </c:catAx>
      <c:valAx>
        <c:axId val="12187024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,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700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[Shubham_ingole_Excel_capstone_project.xlsm]Pivot Table!PivotTable1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Max</a:t>
            </a:r>
            <a:r>
              <a:rPr lang="en-US" baseline="0"/>
              <a:t> Size Apps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Table'!$AL$6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'Pivot Table'!$AK$7:$AK$27</c:f>
              <c:strCache>
                <c:ptCount val="20"/>
                <c:pt idx="0">
                  <c:v>Post Bank</c:v>
                </c:pt>
                <c:pt idx="1">
                  <c:v>Ultimate Tennis</c:v>
                </c:pt>
                <c:pt idx="2">
                  <c:v>Talking Babsy Baby: Baby Games</c:v>
                </c:pt>
                <c:pt idx="3">
                  <c:v>Car Crash III Beam DH Real Damage Simulator 2018</c:v>
                </c:pt>
                <c:pt idx="4">
                  <c:v>Navi Radiography Pro</c:v>
                </c:pt>
                <c:pt idx="5">
                  <c:v>Draft Simulator for FUT 18</c:v>
                </c:pt>
                <c:pt idx="6">
                  <c:v>SimCity BuildIt</c:v>
                </c:pt>
                <c:pt idx="7">
                  <c:v>Hungry Shark Evolution</c:v>
                </c:pt>
                <c:pt idx="8">
                  <c:v>The Walking Dead: Our World</c:v>
                </c:pt>
                <c:pt idx="9">
                  <c:v>Miami crime simulator</c:v>
                </c:pt>
                <c:pt idx="10">
                  <c:v>Vi Trainer</c:v>
                </c:pt>
                <c:pt idx="11">
                  <c:v>Mini Golf King - Multiplayer Game</c:v>
                </c:pt>
                <c:pt idx="12">
                  <c:v>Gangster Town: Vice District</c:v>
                </c:pt>
                <c:pt idx="13">
                  <c:v>Chakra Cleansing</c:v>
                </c:pt>
                <c:pt idx="14">
                  <c:v>BK Dinos</c:v>
                </c:pt>
                <c:pt idx="15">
                  <c:v>Arena of Valor: 5v5 Arena Game</c:v>
                </c:pt>
                <c:pt idx="16">
                  <c:v>Angry Birds POP Bubble Shooter</c:v>
                </c:pt>
                <c:pt idx="17">
                  <c:v>Angry Birds Blast</c:v>
                </c:pt>
                <c:pt idx="18">
                  <c:v>Earn to Die 2</c:v>
                </c:pt>
                <c:pt idx="19">
                  <c:v>AI Benchmark</c:v>
                </c:pt>
              </c:strCache>
            </c:strRef>
          </c:cat>
          <c:val>
            <c:numRef>
              <c:f>'Pivot Table'!$AL$7:$AL$27</c:f>
              <c:numCache>
                <c:formatCode>0</c:formatCode>
                <c:ptCount val="2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99</c:v>
                </c:pt>
                <c:pt idx="14">
                  <c:v>99</c:v>
                </c:pt>
                <c:pt idx="15">
                  <c:v>99</c:v>
                </c:pt>
                <c:pt idx="16">
                  <c:v>99</c:v>
                </c:pt>
                <c:pt idx="17">
                  <c:v>99</c:v>
                </c:pt>
                <c:pt idx="18">
                  <c:v>99</c:v>
                </c:pt>
                <c:pt idx="19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39-4389-B5C0-127C24522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68333695"/>
        <c:axId val="1868334527"/>
      </c:lineChart>
      <c:catAx>
        <c:axId val="18683336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Apps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8334527"/>
        <c:crosses val="autoZero"/>
        <c:auto val="1"/>
        <c:lblAlgn val="ctr"/>
        <c:lblOffset val="100"/>
        <c:noMultiLvlLbl val="0"/>
      </c:catAx>
      <c:valAx>
        <c:axId val="1868334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SIZe</a:t>
                </a:r>
                <a:r>
                  <a:rPr lang="en-IN" baseline="0"/>
                  <a:t> in MB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833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4/12/2022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99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4/12/2022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380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4/12/2022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3121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4/12/2022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4/12/2022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993D6A-D7FB-45B8-BFE3-90B512FC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15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4/12/2022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914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4/12/2022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4D9D9F-ADE5-4475-A020-FBB07B66FC0E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3D880B-79AA-49D1-AE90-4F139E14C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9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4/12/2022</a:t>
            </a:fld>
            <a:endParaRPr lang="en-US" noProof="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13" name="Picture 12" descr="Celestia-R1---OverlayContentHD.png">
            <a:extLst>
              <a:ext uri="{FF2B5EF4-FFF2-40B4-BE49-F238E27FC236}">
                <a16:creationId xmlns:a16="http://schemas.microsoft.com/office/drawing/2014/main" id="{199A6655-C443-4A24-B502-9F8C3B60AA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D56CF-A9CB-4F99-9952-DBD3D93B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28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4/12/2022</a:t>
            </a:fld>
            <a:endParaRPr lang="en-US" noProof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063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4/12/2022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930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4/12/2022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764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4/12/2022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302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84B7D2A-0DF8-424B-9572-B79AEBB2D9DC}" type="datetimeFigureOut">
              <a:rPr lang="en-US" noProof="0" smtClean="0"/>
              <a:t>4/12/2022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08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66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youtu.be/tHxKtTOjlz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kaggle.com/datasets/lava18/google-play-store-app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kaggle.com/datasets/lava18/google-play-store-app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F9C537-278B-409E-B85B-AE2CF34F4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187" y="2667959"/>
            <a:ext cx="8683625" cy="1522081"/>
          </a:xfr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 Play store apps (Capstone Project)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4186" y="6125159"/>
            <a:ext cx="8683625" cy="7328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“Mobile apps are among the best form of performance support available today”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BED3EE-0FAD-4DC5-9A08-88A1B8138816}"/>
              </a:ext>
            </a:extLst>
          </p:cNvPr>
          <p:cNvSpPr/>
          <p:nvPr/>
        </p:nvSpPr>
        <p:spPr>
          <a:xfrm>
            <a:off x="3591045" y="4190040"/>
            <a:ext cx="486062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Shubham Ingole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3D3A-1ECD-461F-947D-28C8C6BE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200454"/>
            <a:ext cx="2834640" cy="1197118"/>
          </a:xfrm>
        </p:spPr>
        <p:txBody>
          <a:bodyPr>
            <a:normAutofit fontScale="90000"/>
          </a:bodyPr>
          <a:lstStyle/>
          <a:p>
            <a:r>
              <a:rPr lang="en-IN" b="1" cap="all" spc="5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Type Vs Rating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E2233-0DE8-4262-9A28-10F717171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299434"/>
            <a:ext cx="2834640" cy="232199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we see the paid apps have got one Category whose Rating is to be greater than 4.5, Which is News and Magazines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22D2416-CD81-4A7C-BE37-CCC9E5FCC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009058"/>
              </p:ext>
            </p:extLst>
          </p:nvPr>
        </p:nvGraphicFramePr>
        <p:xfrm>
          <a:off x="3867150" y="868363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Graphic 5" descr="Arrow Up with solid fill">
            <a:extLst>
              <a:ext uri="{FF2B5EF4-FFF2-40B4-BE49-F238E27FC236}">
                <a16:creationId xmlns:a16="http://schemas.microsoft.com/office/drawing/2014/main" id="{C343419D-9D4F-4A76-BFA6-C07106843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56032" y="2829605"/>
            <a:ext cx="599395" cy="5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4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0318-0998-4C58-B764-B911A7DB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310951"/>
            <a:ext cx="2834640" cy="2377440"/>
          </a:xfrm>
        </p:spPr>
        <p:txBody>
          <a:bodyPr>
            <a:normAutofit fontScale="90000"/>
          </a:bodyPr>
          <a:lstStyle/>
          <a:p>
            <a:r>
              <a:rPr lang="en-US" sz="3200" b="1" i="0" u="none" strike="noStrike" kern="1200" cap="all" spc="5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Which are the apps that have made the highest-earning?</a:t>
            </a:r>
            <a:br>
              <a:rPr lang="en-US" sz="3200" b="1" i="0" u="none" strike="noStrike" kern="1200" cap="all" spc="5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BD646-9094-4C97-B077-CB9228AA2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from the Graph we can Find out the Calculator App has Made the Highest Earning.</a:t>
            </a:r>
          </a:p>
          <a:p>
            <a:endParaRPr lang="en-IN" sz="1800" dirty="0">
              <a:solidFill>
                <a:schemeClr val="tx1"/>
              </a:solidFill>
            </a:endParaRP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194EAD71-92DD-4A37-9875-B18E0DD30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848503"/>
              </p:ext>
            </p:extLst>
          </p:nvPr>
        </p:nvGraphicFramePr>
        <p:xfrm>
          <a:off x="3867150" y="868363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355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3715-6E09-425B-9463-E7D94BBD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are the Apps with the highest number of reviews?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B9761-38B7-45C5-A077-A64A411AE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Per the Graph shown,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app having the Highest number of rating Near to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80M.</a:t>
            </a:r>
          </a:p>
          <a:p>
            <a:endParaRPr lang="en-IN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C34096-8CE4-40A6-ADA4-AD08D7916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703192"/>
              </p:ext>
            </p:extLst>
          </p:nvPr>
        </p:nvGraphicFramePr>
        <p:xfrm>
          <a:off x="3867150" y="868363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430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4377-2619-447B-BFB5-D1E2BABB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baseline="0" dirty="0"/>
              <a:t> Size Apps In MB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A66E3-A13E-440D-B130-6BED80569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Total as we see There are Aps whose size is more than 100 MB are Mostly the Games Apps</a:t>
            </a:r>
          </a:p>
          <a:p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C81BE8C-E048-48BD-B923-17D4462A5F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7150" y="868363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138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ACE1-B1F1-42D8-8338-29E084C3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35" y="2458616"/>
            <a:ext cx="2608467" cy="807098"/>
          </a:xfrm>
        </p:spPr>
        <p:txBody>
          <a:bodyPr>
            <a:normAutofit/>
          </a:bodyPr>
          <a:lstStyle/>
          <a:p>
            <a:r>
              <a:rPr lang="en-US" sz="4000" dirty="0"/>
              <a:t>Conclusion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608AA-8552-4D28-9167-0CD57E358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After completion of analysis, I concluded that user prefer more of free apps. Most of the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pps, present in play store are more or less of same size so size doesn’t affect their decision much.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Of all the Category the most use is Games, and the size of game doesn’t matter much still the installs are more.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IN the Paid App Category Family is major use, in which you will find Diff Genres casual, Educational ,Puzzle are the use more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The dataset contains possibilities to deliver insights to understand customer demands better and thus help developers to popularize the product.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729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646ED-A44E-4DC2-80B5-9823C73BC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35328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rgbClr val="133E57"/>
                </a:solidFill>
              </a:rPr>
              <a:t>Introduction </a:t>
            </a:r>
          </a:p>
        </p:txBody>
      </p:sp>
      <p:pic>
        <p:nvPicPr>
          <p:cNvPr id="33" name="Content Placeholder 3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E8C8EACB-0421-441E-B6CF-521076F59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239" y="580968"/>
            <a:ext cx="4074836" cy="229209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96457" y="2015732"/>
            <a:ext cx="5550357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33E57"/>
                </a:solidFill>
              </a:rPr>
              <a:t>Android is expanding as an operating system. It has captured around 74% of the total market which is a true indicator of the huge amount of population using android.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33E57"/>
                </a:solidFill>
              </a:rPr>
              <a:t>It will also help to find out the factors that affect someone’s decision to download an app. </a:t>
            </a:r>
            <a:endParaRPr lang="en-US" sz="2000" b="1" dirty="0">
              <a:solidFill>
                <a:srgbClr val="133E57"/>
              </a:solidFill>
            </a:endParaRPr>
          </a:p>
        </p:txBody>
      </p:sp>
      <p:pic>
        <p:nvPicPr>
          <p:cNvPr id="10" name="Picture 9" descr="curled page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218" y="3137516"/>
            <a:ext cx="2492878" cy="2492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C42133-A10D-4A07-B986-9A2F394AB547}"/>
              </a:ext>
            </a:extLst>
          </p:cNvPr>
          <p:cNvSpPr txBox="1"/>
          <p:nvPr/>
        </p:nvSpPr>
        <p:spPr>
          <a:xfrm>
            <a:off x="3584791" y="5845988"/>
            <a:ext cx="353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4"/>
              </a:rPr>
              <a:t>YOU TUBE VIDEO-https://youtu.be/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hlinkClick r:id="rId4"/>
              </a:rPr>
              <a:t>tHxKtTOjlzw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513" y="379468"/>
            <a:ext cx="55503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rgbClr val="133E57"/>
                </a:solidFill>
              </a:rPr>
              <a:t>Problem Statement</a:t>
            </a:r>
          </a:p>
        </p:txBody>
      </p:sp>
      <p:pic>
        <p:nvPicPr>
          <p:cNvPr id="33" name="Content Placeholder 3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E8C8EACB-0421-441E-B6CF-521076F59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239" y="580968"/>
            <a:ext cx="4074836" cy="229209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00513" y="1255127"/>
            <a:ext cx="6690743" cy="43477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33E57"/>
                </a:solidFill>
              </a:rPr>
              <a:t>Which are Top categories on Google Play store?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33E57"/>
                </a:solidFill>
              </a:rPr>
              <a:t>Which category of Content is found more?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33E57"/>
                </a:solidFill>
              </a:rPr>
              <a:t>Distribution of the ratings of the apps?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33E57"/>
                </a:solidFill>
              </a:rPr>
              <a:t>What percentage of apps are Free and Paid?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33E57"/>
                </a:solidFill>
              </a:rPr>
              <a:t>Which category of apps has the greatest number of installs?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33E57"/>
                </a:solidFill>
              </a:rPr>
              <a:t>What are the Top 10 installed apps in different categories?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33E57"/>
                </a:solidFill>
              </a:rPr>
              <a:t>Which are the top expensive Apps?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33E57"/>
                </a:solidFill>
              </a:rPr>
              <a:t>Which are the Apps with the highest number of reviews?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33E57"/>
                </a:solidFill>
              </a:rPr>
              <a:t>Count of Apps found in different genres?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33E57"/>
                </a:solidFill>
              </a:rPr>
              <a:t>Which are the apps that have made the highest-earning?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133E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133E57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9" descr="curled page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218" y="2738500"/>
            <a:ext cx="2492878" cy="2492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0F255D-8227-475C-B4B1-7FBAA3DBBDB5}"/>
              </a:ext>
            </a:extLst>
          </p:cNvPr>
          <p:cNvSpPr txBox="1"/>
          <p:nvPr/>
        </p:nvSpPr>
        <p:spPr>
          <a:xfrm>
            <a:off x="36628" y="5099374"/>
            <a:ext cx="641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Of Data Set :-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1EE177-3F70-4E12-AF32-7B5BD56F9F56}"/>
              </a:ext>
            </a:extLst>
          </p:cNvPr>
          <p:cNvSpPr/>
          <p:nvPr/>
        </p:nvSpPr>
        <p:spPr>
          <a:xfrm>
            <a:off x="999290" y="5418851"/>
            <a:ext cx="256967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Kaggle.com</a:t>
            </a:r>
            <a:endParaRPr lang="en-US" sz="32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675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rgbClr val="133E57"/>
                </a:solidFill>
              </a:rPr>
              <a:t>Executive Summary</a:t>
            </a:r>
          </a:p>
        </p:txBody>
      </p:sp>
      <p:pic>
        <p:nvPicPr>
          <p:cNvPr id="33" name="Content Placeholder 3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E8C8EACB-0421-441E-B6CF-521076F59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239" y="580968"/>
            <a:ext cx="4074836" cy="229209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00514" y="1705735"/>
            <a:ext cx="6065592" cy="43477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33E57"/>
                </a:solidFill>
              </a:rPr>
              <a:t>The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sz="2000" b="1" dirty="0">
                <a:solidFill>
                  <a:srgbClr val="133E57"/>
                </a:solidFill>
              </a:rPr>
              <a:t>aim of my analysis is to provide insights about android applications and their categories.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33E57"/>
                </a:solidFill>
              </a:rPr>
              <a:t>Our goal is to help android developers to know what is the motivating factor for people to download an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33E57"/>
                </a:solidFill>
              </a:rPr>
              <a:t>Which category of the app is in the highest trending state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33E57"/>
                </a:solidFill>
              </a:rPr>
              <a:t>I would like to analyze category, reviews, price, ratings and installs for this purpose and find out how they are interrelated.</a:t>
            </a:r>
            <a:endParaRPr lang="en-US" sz="2000" b="1" dirty="0">
              <a:solidFill>
                <a:srgbClr val="133E57"/>
              </a:solidFill>
            </a:endParaRPr>
          </a:p>
        </p:txBody>
      </p:sp>
      <p:pic>
        <p:nvPicPr>
          <p:cNvPr id="10" name="Picture 9" descr="curled page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218" y="2738500"/>
            <a:ext cx="2492878" cy="2492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0F255D-8227-475C-B4B1-7FBAA3DBBDB5}"/>
              </a:ext>
            </a:extLst>
          </p:cNvPr>
          <p:cNvSpPr txBox="1"/>
          <p:nvPr/>
        </p:nvSpPr>
        <p:spPr>
          <a:xfrm>
            <a:off x="36628" y="5099374"/>
            <a:ext cx="641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Of Data Set :-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1EE177-3F70-4E12-AF32-7B5BD56F9F56}"/>
              </a:ext>
            </a:extLst>
          </p:cNvPr>
          <p:cNvSpPr/>
          <p:nvPr/>
        </p:nvSpPr>
        <p:spPr>
          <a:xfrm>
            <a:off x="999290" y="5418851"/>
            <a:ext cx="256967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Kaggle.com</a:t>
            </a:r>
            <a:endParaRPr lang="en-US" sz="32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744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72443-EEDC-41BE-B50A-57F89497F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68" y="340568"/>
            <a:ext cx="2834640" cy="2377440"/>
          </a:xfrm>
        </p:spPr>
        <p:txBody>
          <a:bodyPr>
            <a:normAutofit fontScale="90000"/>
          </a:bodyPr>
          <a:lstStyle/>
          <a:p>
            <a:r>
              <a:rPr lang="en-US" sz="2800" b="0" i="0" u="none" strike="noStrike" dirty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Which are Top categories on Google Play store Base on number of Installs?</a:t>
            </a:r>
            <a:endParaRPr lang="en-IN" sz="44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278CD8A-8A40-4499-8080-AE291130CA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847748"/>
              </p:ext>
            </p:extLst>
          </p:nvPr>
        </p:nvGraphicFramePr>
        <p:xfrm>
          <a:off x="3974842" y="1269332"/>
          <a:ext cx="7118382" cy="4319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BFC8A3-F720-416F-BBE7-232CAD7352D2}"/>
              </a:ext>
            </a:extLst>
          </p:cNvPr>
          <p:cNvSpPr txBox="1"/>
          <p:nvPr/>
        </p:nvSpPr>
        <p:spPr>
          <a:xfrm>
            <a:off x="214604" y="3284376"/>
            <a:ext cx="310709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demonstrated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Category has the highest Number of installs. Which is Nearly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3500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Millions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Graphic 8" descr="Arrow Up with solid fill">
            <a:extLst>
              <a:ext uri="{FF2B5EF4-FFF2-40B4-BE49-F238E27FC236}">
                <a16:creationId xmlns:a16="http://schemas.microsoft.com/office/drawing/2014/main" id="{8203CC6E-E35D-47CE-8CB4-C50B03622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58668" y="2829604"/>
            <a:ext cx="599395" cy="5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0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72443-EEDC-41BE-B50A-57F89497F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1" y="1097190"/>
            <a:ext cx="2834640" cy="1505028"/>
          </a:xfrm>
        </p:spPr>
        <p:txBody>
          <a:bodyPr>
            <a:normAutofit/>
          </a:bodyPr>
          <a:lstStyle/>
          <a:p>
            <a:pPr algn="ctr" rtl="0">
              <a:defRPr lang="en-US" sz="1400" b="1" i="0" u="none" strike="noStrike" kern="1200" spc="0" baseline="0">
                <a:solidFill>
                  <a:srgbClr val="454E52"/>
                </a:solidFill>
                <a:latin typeface="+mn-lt"/>
                <a:ea typeface="+mn-ea"/>
                <a:cs typeface="+mn-cs"/>
              </a:defRPr>
            </a:pPr>
            <a:r>
              <a:rPr lang="en-US" sz="2800" b="1" i="0" u="none" strike="noStrike" kern="1200" spc="0" baseline="0" dirty="0">
                <a:solidFill>
                  <a:srgbClr val="454E52"/>
                </a:solidFill>
                <a:latin typeface="+mn-lt"/>
                <a:ea typeface="+mn-ea"/>
                <a:cs typeface="+mn-cs"/>
              </a:rPr>
              <a:t>Which category of Content is found more?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FC8A3-F720-416F-BBE7-232CAD7352D2}"/>
              </a:ext>
            </a:extLst>
          </p:cNvPr>
          <p:cNvSpPr txBox="1"/>
          <p:nvPr/>
        </p:nvSpPr>
        <p:spPr>
          <a:xfrm>
            <a:off x="214604" y="3284376"/>
            <a:ext cx="3107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Near About 7500 Applications are Found to be For Everyone , whereas we see 18+ Negligible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9" name="Graphic 8" descr="Arrow Up with solid fill">
            <a:extLst>
              <a:ext uri="{FF2B5EF4-FFF2-40B4-BE49-F238E27FC236}">
                <a16:creationId xmlns:a16="http://schemas.microsoft.com/office/drawing/2014/main" id="{8203CC6E-E35D-47CE-8CB4-C50B03622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58668" y="2829604"/>
            <a:ext cx="599395" cy="599395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FA19811-C782-4800-AFEA-FEE668E954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8197109"/>
              </p:ext>
            </p:extLst>
          </p:nvPr>
        </p:nvGraphicFramePr>
        <p:xfrm>
          <a:off x="4211798" y="1300501"/>
          <a:ext cx="6343651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8570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B484-892C-4BF1-87BB-7D2C67AB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i="0" u="none" strike="noStrike" kern="1200" spc="0" baseline="0" dirty="0">
                <a:solidFill>
                  <a:srgbClr val="454E52"/>
                </a:solidFill>
                <a:latin typeface="+mn-lt"/>
                <a:ea typeface="+mn-ea"/>
                <a:cs typeface="+mn-cs"/>
              </a:rPr>
              <a:t>What percentage of apps are Free and Paid?</a:t>
            </a:r>
            <a:br>
              <a:rPr lang="en-IN" sz="3200" b="1" i="0" u="none" strike="noStrike" kern="1200" spc="0" baseline="0" dirty="0">
                <a:solidFill>
                  <a:srgbClr val="454E52"/>
                </a:solidFill>
                <a:latin typeface="+mn-lt"/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79178-C297-4291-BE4F-A695811A9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6930059-9A32-4448-8BAF-2A1245A681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720634"/>
              </p:ext>
            </p:extLst>
          </p:nvPr>
        </p:nvGraphicFramePr>
        <p:xfrm>
          <a:off x="5333319" y="1385595"/>
          <a:ext cx="4791075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Graphic 5" descr="Arrow Up with solid fill">
            <a:extLst>
              <a:ext uri="{FF2B5EF4-FFF2-40B4-BE49-F238E27FC236}">
                <a16:creationId xmlns:a16="http://schemas.microsoft.com/office/drawing/2014/main" id="{744DBBBC-4250-4FA1-8AA1-3EB0D50AA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56032" y="3129302"/>
            <a:ext cx="599395" cy="5993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AA4BE6-B335-4605-8D2A-25A5CD6201CF}"/>
              </a:ext>
            </a:extLst>
          </p:cNvPr>
          <p:cNvSpPr txBox="1"/>
          <p:nvPr/>
        </p:nvSpPr>
        <p:spPr>
          <a:xfrm>
            <a:off x="256032" y="3663521"/>
            <a:ext cx="2834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Total 92 % of apps are Free and 8% are Paid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20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5D85-99A4-437A-AED7-9593A506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>
                <a:solidFill>
                  <a:srgbClr val="454E52"/>
                </a:solidFill>
                <a:latin typeface="+mn-lt"/>
                <a:ea typeface="+mn-ea"/>
                <a:cs typeface="+mn-cs"/>
              </a:rPr>
              <a:t>Which are the top expensive Apps category?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8C920-99AB-4E44-9ABB-4B723F945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defTabSz="457200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expensive App Category is of Family  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37AAC5C-82DC-4A06-97EC-443DD12658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955973"/>
              </p:ext>
            </p:extLst>
          </p:nvPr>
        </p:nvGraphicFramePr>
        <p:xfrm>
          <a:off x="3867150" y="868363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Graphic 5" descr="Arrow Up with solid fill">
            <a:extLst>
              <a:ext uri="{FF2B5EF4-FFF2-40B4-BE49-F238E27FC236}">
                <a16:creationId xmlns:a16="http://schemas.microsoft.com/office/drawing/2014/main" id="{4A771667-8B25-4BBE-961F-27414429A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56032" y="3129302"/>
            <a:ext cx="599395" cy="5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5D85-99A4-437A-AED7-9593A506E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934299"/>
            <a:ext cx="2834640" cy="2377440"/>
          </a:xfrm>
        </p:spPr>
        <p:txBody>
          <a:bodyPr/>
          <a:lstStyle/>
          <a:p>
            <a:pPr algn="ctr" rtl="0">
              <a:defRPr lang="en-US" sz="1400" b="1" i="0" u="none" strike="noStrike" kern="1200" cap="all" spc="5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i="0" u="none" strike="noStrike" kern="1200" cap="all" spc="5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Count of Apps found in different genres?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8C920-99AB-4E44-9ABB-4B723F945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defTabSz="457200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 are most found aps in the Genres 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phic 5" descr="Arrow Up with solid fill">
            <a:extLst>
              <a:ext uri="{FF2B5EF4-FFF2-40B4-BE49-F238E27FC236}">
                <a16:creationId xmlns:a16="http://schemas.microsoft.com/office/drawing/2014/main" id="{4A771667-8B25-4BBE-961F-27414429A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56032" y="3129302"/>
            <a:ext cx="599395" cy="599395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628601-E79A-46A1-9102-6438E6B9D5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042778"/>
              </p:ext>
            </p:extLst>
          </p:nvPr>
        </p:nvGraphicFramePr>
        <p:xfrm>
          <a:off x="3997779" y="1270063"/>
          <a:ext cx="7516196" cy="4448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4864787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378</TotalTime>
  <Words>685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Corbel</vt:lpstr>
      <vt:lpstr>Helvetica Neue</vt:lpstr>
      <vt:lpstr>Wingdings 2</vt:lpstr>
      <vt:lpstr>Frame</vt:lpstr>
      <vt:lpstr>Google Play store apps (Capstone Project)</vt:lpstr>
      <vt:lpstr>Introduction </vt:lpstr>
      <vt:lpstr>Problem Statement</vt:lpstr>
      <vt:lpstr>Executive Summary</vt:lpstr>
      <vt:lpstr>Which are Top categories on Google Play store Base on number of Installs?</vt:lpstr>
      <vt:lpstr>Which category of Content is found more?</vt:lpstr>
      <vt:lpstr>What percentage of apps are Free and Paid? </vt:lpstr>
      <vt:lpstr>Which are the top expensive Apps category? </vt:lpstr>
      <vt:lpstr>Count of Apps found in different genres?</vt:lpstr>
      <vt:lpstr>Type Vs Rating </vt:lpstr>
      <vt:lpstr>Which are the apps that have made the highest-earning? </vt:lpstr>
      <vt:lpstr>Which are the Apps with the highest number of reviews? </vt:lpstr>
      <vt:lpstr>Maximum  Size Apps In MB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 apps (Capstone Project)</dc:title>
  <dc:creator>8491</dc:creator>
  <cp:lastModifiedBy>8491</cp:lastModifiedBy>
  <cp:revision>7</cp:revision>
  <dcterms:created xsi:type="dcterms:W3CDTF">2022-04-05T10:46:07Z</dcterms:created>
  <dcterms:modified xsi:type="dcterms:W3CDTF">2022-04-12T16:57:03Z</dcterms:modified>
</cp:coreProperties>
</file>