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8" r:id="rId2"/>
    <p:sldId id="495" r:id="rId3"/>
    <p:sldId id="493" r:id="rId4"/>
    <p:sldId id="494" r:id="rId5"/>
    <p:sldId id="257" r:id="rId6"/>
    <p:sldId id="258" r:id="rId7"/>
    <p:sldId id="498" r:id="rId8"/>
    <p:sldId id="262" r:id="rId9"/>
    <p:sldId id="263" r:id="rId10"/>
    <p:sldId id="265" r:id="rId11"/>
    <p:sldId id="266" r:id="rId12"/>
    <p:sldId id="267" r:id="rId13"/>
    <p:sldId id="271" r:id="rId14"/>
    <p:sldId id="272" r:id="rId15"/>
    <p:sldId id="273" r:id="rId16"/>
    <p:sldId id="270" r:id="rId17"/>
    <p:sldId id="268" r:id="rId18"/>
    <p:sldId id="497" r:id="rId19"/>
    <p:sldId id="287" r:id="rId20"/>
    <p:sldId id="291" r:id="rId21"/>
    <p:sldId id="292" r:id="rId22"/>
    <p:sldId id="294" r:id="rId23"/>
    <p:sldId id="296" r:id="rId24"/>
    <p:sldId id="297" r:id="rId25"/>
    <p:sldId id="298" r:id="rId26"/>
    <p:sldId id="499" r:id="rId27"/>
    <p:sldId id="299" r:id="rId28"/>
    <p:sldId id="500" r:id="rId29"/>
    <p:sldId id="501" r:id="rId30"/>
    <p:sldId id="302" r:id="rId31"/>
    <p:sldId id="304" r:id="rId32"/>
    <p:sldId id="305" r:id="rId33"/>
    <p:sldId id="306" r:id="rId34"/>
    <p:sldId id="308" r:id="rId35"/>
    <p:sldId id="309" r:id="rId36"/>
    <p:sldId id="310" r:id="rId37"/>
    <p:sldId id="318" r:id="rId38"/>
    <p:sldId id="319" r:id="rId39"/>
    <p:sldId id="321" r:id="rId40"/>
    <p:sldId id="322" r:id="rId41"/>
    <p:sldId id="323" r:id="rId42"/>
    <p:sldId id="324" r:id="rId43"/>
    <p:sldId id="325" r:id="rId44"/>
    <p:sldId id="326" r:id="rId45"/>
    <p:sldId id="327" r:id="rId46"/>
    <p:sldId id="311" r:id="rId47"/>
    <p:sldId id="312" r:id="rId48"/>
    <p:sldId id="313" r:id="rId49"/>
    <p:sldId id="314" r:id="rId50"/>
    <p:sldId id="315" r:id="rId51"/>
    <p:sldId id="316" r:id="rId52"/>
    <p:sldId id="317" r:id="rId53"/>
    <p:sldId id="50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FECA-10DF-4CD1-9BB3-80279BB5C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37FB6C-307B-40DF-80A9-102FB5AE7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E5941B-1FD6-4416-806F-BDAE89772F20}"/>
              </a:ext>
            </a:extLst>
          </p:cNvPr>
          <p:cNvSpPr>
            <a:spLocks noGrp="1"/>
          </p:cNvSpPr>
          <p:nvPr>
            <p:ph type="dt" sz="half" idx="10"/>
          </p:nvPr>
        </p:nvSpPr>
        <p:spPr/>
        <p:txBody>
          <a:bodyPr/>
          <a:lstStyle/>
          <a:p>
            <a:fld id="{D9C08383-4359-410D-B450-A56EA4B62686}" type="datetimeFigureOut">
              <a:rPr lang="en-IN" smtClean="0"/>
              <a:t>18-10-2022</a:t>
            </a:fld>
            <a:endParaRPr lang="en-IN"/>
          </a:p>
        </p:txBody>
      </p:sp>
      <p:sp>
        <p:nvSpPr>
          <p:cNvPr id="5" name="Footer Placeholder 4">
            <a:extLst>
              <a:ext uri="{FF2B5EF4-FFF2-40B4-BE49-F238E27FC236}">
                <a16:creationId xmlns:a16="http://schemas.microsoft.com/office/drawing/2014/main" id="{0199A55F-BB31-44D9-A5DF-38C8BD829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55523-87E2-4944-8ED2-4F5AA5610D19}"/>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97255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E712-8B5F-427D-8D30-06B38E8D36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33785B-E426-421A-9458-E081F1A39E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3B7800-A8FD-4CE7-A805-BDB3B8C038BE}"/>
              </a:ext>
            </a:extLst>
          </p:cNvPr>
          <p:cNvSpPr>
            <a:spLocks noGrp="1"/>
          </p:cNvSpPr>
          <p:nvPr>
            <p:ph type="dt" sz="half" idx="10"/>
          </p:nvPr>
        </p:nvSpPr>
        <p:spPr/>
        <p:txBody>
          <a:bodyPr/>
          <a:lstStyle/>
          <a:p>
            <a:fld id="{D9C08383-4359-410D-B450-A56EA4B62686}" type="datetimeFigureOut">
              <a:rPr lang="en-IN" smtClean="0"/>
              <a:t>18-10-2022</a:t>
            </a:fld>
            <a:endParaRPr lang="en-IN"/>
          </a:p>
        </p:txBody>
      </p:sp>
      <p:sp>
        <p:nvSpPr>
          <p:cNvPr id="5" name="Footer Placeholder 4">
            <a:extLst>
              <a:ext uri="{FF2B5EF4-FFF2-40B4-BE49-F238E27FC236}">
                <a16:creationId xmlns:a16="http://schemas.microsoft.com/office/drawing/2014/main" id="{AED205B2-812A-4D40-A4E9-5125E73DE4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9EA73E-3CD8-45E7-A4A9-F024CCDA9D40}"/>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34958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D41A9-BADC-4489-8698-18A684FB34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ADABC9-CF1F-47D8-BB16-BF640F8C7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B5C84-B654-4D48-A037-51A0A4B3406B}"/>
              </a:ext>
            </a:extLst>
          </p:cNvPr>
          <p:cNvSpPr>
            <a:spLocks noGrp="1"/>
          </p:cNvSpPr>
          <p:nvPr>
            <p:ph type="dt" sz="half" idx="10"/>
          </p:nvPr>
        </p:nvSpPr>
        <p:spPr/>
        <p:txBody>
          <a:bodyPr/>
          <a:lstStyle/>
          <a:p>
            <a:fld id="{D9C08383-4359-410D-B450-A56EA4B62686}" type="datetimeFigureOut">
              <a:rPr lang="en-IN" smtClean="0"/>
              <a:t>18-10-2022</a:t>
            </a:fld>
            <a:endParaRPr lang="en-IN"/>
          </a:p>
        </p:txBody>
      </p:sp>
      <p:sp>
        <p:nvSpPr>
          <p:cNvPr id="5" name="Footer Placeholder 4">
            <a:extLst>
              <a:ext uri="{FF2B5EF4-FFF2-40B4-BE49-F238E27FC236}">
                <a16:creationId xmlns:a16="http://schemas.microsoft.com/office/drawing/2014/main" id="{256BDD4F-DC62-4E34-968D-EEDDB1D5A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0456AA-F653-4B26-8FC7-9B450C28FAFD}"/>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454810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4433B4-E5B0-476D-905F-2B990F0BD993}"/>
              </a:ext>
            </a:extLst>
          </p:cNvPr>
          <p:cNvCxnSpPr/>
          <p:nvPr/>
        </p:nvCxnSpPr>
        <p:spPr>
          <a:xfrm>
            <a:off x="1119718" y="3352800"/>
            <a:ext cx="940858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5337F944-EFB1-4D9D-BA65-5DDE8069FDA0}"/>
              </a:ext>
            </a:extLst>
          </p:cNvPr>
          <p:cNvCxnSpPr/>
          <p:nvPr/>
        </p:nvCxnSpPr>
        <p:spPr>
          <a:xfrm>
            <a:off x="1119718" y="3352800"/>
            <a:ext cx="940858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6" name="Picture 2">
            <a:extLst>
              <a:ext uri="{FF2B5EF4-FFF2-40B4-BE49-F238E27FC236}">
                <a16:creationId xmlns:a16="http://schemas.microsoft.com/office/drawing/2014/main" id="{55650A9C-4EE4-4B48-9C84-B535C671C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DB41BE00-62D6-4FC1-A27D-273F7C5E4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title 2">
            <a:extLst>
              <a:ext uri="{FF2B5EF4-FFF2-40B4-BE49-F238E27FC236}">
                <a16:creationId xmlns:a16="http://schemas.microsoft.com/office/drawing/2014/main" id="{F686033B-8866-4069-9940-512B91B97EF6}"/>
              </a:ext>
            </a:extLst>
          </p:cNvPr>
          <p:cNvSpPr txBox="1">
            <a:spLocks/>
          </p:cNvSpPr>
          <p:nvPr/>
        </p:nvSpPr>
        <p:spPr>
          <a:xfrm>
            <a:off x="1835151" y="3886200"/>
            <a:ext cx="85344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sz="3200" dirty="0"/>
          </a:p>
        </p:txBody>
      </p:sp>
      <p:cxnSp>
        <p:nvCxnSpPr>
          <p:cNvPr id="9" name="Straight Connector 8">
            <a:extLst>
              <a:ext uri="{FF2B5EF4-FFF2-40B4-BE49-F238E27FC236}">
                <a16:creationId xmlns:a16="http://schemas.microsoft.com/office/drawing/2014/main" id="{78A78D0D-999E-4880-8444-5D2F4A7A815E}"/>
              </a:ext>
            </a:extLst>
          </p:cNvPr>
          <p:cNvCxnSpPr/>
          <p:nvPr/>
        </p:nvCxnSpPr>
        <p:spPr>
          <a:xfrm>
            <a:off x="1390651" y="3352800"/>
            <a:ext cx="9410700"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a:extLst>
              <a:ext uri="{FF2B5EF4-FFF2-40B4-BE49-F238E27FC236}">
                <a16:creationId xmlns:a16="http://schemas.microsoft.com/office/drawing/2014/main" id="{7C18E6CD-BFAD-46E2-99B0-7013E991DB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ubtitle 2">
            <a:extLst>
              <a:ext uri="{FF2B5EF4-FFF2-40B4-BE49-F238E27FC236}">
                <a16:creationId xmlns:a16="http://schemas.microsoft.com/office/drawing/2014/main" id="{2CE6011F-F84A-45EC-A83B-D9B3A9D41F0E}"/>
              </a:ext>
            </a:extLst>
          </p:cNvPr>
          <p:cNvSpPr txBox="1">
            <a:spLocks/>
          </p:cNvSpPr>
          <p:nvPr userDrawn="1"/>
        </p:nvSpPr>
        <p:spPr>
          <a:xfrm>
            <a:off x="1835151" y="3886200"/>
            <a:ext cx="85344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sz="3200" dirty="0"/>
          </a:p>
        </p:txBody>
      </p:sp>
      <p:cxnSp>
        <p:nvCxnSpPr>
          <p:cNvPr id="12" name="Straight Connector 11">
            <a:extLst>
              <a:ext uri="{FF2B5EF4-FFF2-40B4-BE49-F238E27FC236}">
                <a16:creationId xmlns:a16="http://schemas.microsoft.com/office/drawing/2014/main" id="{22B9C969-3893-4E5B-82BF-DD8B2F983EAF}"/>
              </a:ext>
            </a:extLst>
          </p:cNvPr>
          <p:cNvCxnSpPr/>
          <p:nvPr userDrawn="1"/>
        </p:nvCxnSpPr>
        <p:spPr>
          <a:xfrm>
            <a:off x="1390651" y="3352800"/>
            <a:ext cx="9410700"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4997FB3D-A920-4600-93E3-4F5F7D947D2B}"/>
              </a:ext>
            </a:extLst>
          </p:cNvPr>
          <p:cNvSpPr txBox="1">
            <a:spLocks noChangeArrowheads="1"/>
          </p:cNvSpPr>
          <p:nvPr userDrawn="1"/>
        </p:nvSpPr>
        <p:spPr bwMode="auto">
          <a:xfrm>
            <a:off x="6074833" y="5562600"/>
            <a:ext cx="6096000" cy="101600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2000">
                <a:solidFill>
                  <a:srgbClr val="002060"/>
                </a:solidFill>
                <a:latin typeface="Arial Rounded MT Bold" panose="020F0704030504030204" pitchFamily="34" charset="0"/>
              </a:rPr>
              <a:t>Created By: 		</a:t>
            </a:r>
          </a:p>
          <a:p>
            <a:pPr algn="r" eaLnBrk="1" hangingPunct="1">
              <a:defRPr/>
            </a:pPr>
            <a:r>
              <a:rPr lang="en-US" altLang="en-US" sz="2000">
                <a:solidFill>
                  <a:srgbClr val="002060"/>
                </a:solidFill>
                <a:latin typeface="Arial Rounded MT Bold" panose="020F0704030504030204" pitchFamily="34" charset="0"/>
              </a:rPr>
              <a:t>Kumar Vishal</a:t>
            </a:r>
          </a:p>
          <a:p>
            <a:pPr algn="r" eaLnBrk="1" hangingPunct="1">
              <a:defRPr/>
            </a:pPr>
            <a:r>
              <a:rPr lang="en-US" altLang="en-US" sz="2000">
                <a:solidFill>
                  <a:srgbClr val="002060"/>
                </a:solidFill>
                <a:latin typeface="Arial Rounded MT Bold" panose="020F0704030504030204" pitchFamily="34" charset="0"/>
              </a:rPr>
              <a:t>		(SCA), LPU</a:t>
            </a:r>
          </a:p>
        </p:txBody>
      </p:sp>
      <p:sp>
        <p:nvSpPr>
          <p:cNvPr id="3" name="Subtitle 2"/>
          <p:cNvSpPr>
            <a:spLocks noGrp="1"/>
          </p:cNvSpPr>
          <p:nvPr>
            <p:ph type="subTitle" idx="1"/>
          </p:nvPr>
        </p:nvSpPr>
        <p:spPr>
          <a:xfrm>
            <a:off x="1117600" y="3429000"/>
            <a:ext cx="94488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02091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F392-0096-4AB2-9DAC-8B26575C7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ADBE7B-4FE8-4335-84DF-E81BEB275F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E7598-FE1A-4BF4-9AF4-48AC6AA93FFF}"/>
              </a:ext>
            </a:extLst>
          </p:cNvPr>
          <p:cNvSpPr>
            <a:spLocks noGrp="1"/>
          </p:cNvSpPr>
          <p:nvPr>
            <p:ph type="dt" sz="half" idx="10"/>
          </p:nvPr>
        </p:nvSpPr>
        <p:spPr/>
        <p:txBody>
          <a:bodyPr/>
          <a:lstStyle/>
          <a:p>
            <a:fld id="{D9C08383-4359-410D-B450-A56EA4B62686}" type="datetimeFigureOut">
              <a:rPr lang="en-IN" smtClean="0"/>
              <a:t>18-10-2022</a:t>
            </a:fld>
            <a:endParaRPr lang="en-IN"/>
          </a:p>
        </p:txBody>
      </p:sp>
      <p:sp>
        <p:nvSpPr>
          <p:cNvPr id="5" name="Footer Placeholder 4">
            <a:extLst>
              <a:ext uri="{FF2B5EF4-FFF2-40B4-BE49-F238E27FC236}">
                <a16:creationId xmlns:a16="http://schemas.microsoft.com/office/drawing/2014/main" id="{A84ED5BA-9D6C-41DD-8CE8-EB8346E78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5E799-1344-425E-B5BA-35B3B485D97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156814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FB0B-F64F-4AD1-83F6-0A6FB34A2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93ACE7-BD49-4EFF-B67D-551BE1F74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ECB8F-1CE1-4C78-BA26-B704947C6970}"/>
              </a:ext>
            </a:extLst>
          </p:cNvPr>
          <p:cNvSpPr>
            <a:spLocks noGrp="1"/>
          </p:cNvSpPr>
          <p:nvPr>
            <p:ph type="dt" sz="half" idx="10"/>
          </p:nvPr>
        </p:nvSpPr>
        <p:spPr/>
        <p:txBody>
          <a:bodyPr/>
          <a:lstStyle/>
          <a:p>
            <a:fld id="{D9C08383-4359-410D-B450-A56EA4B62686}" type="datetimeFigureOut">
              <a:rPr lang="en-IN" smtClean="0"/>
              <a:t>18-10-2022</a:t>
            </a:fld>
            <a:endParaRPr lang="en-IN"/>
          </a:p>
        </p:txBody>
      </p:sp>
      <p:sp>
        <p:nvSpPr>
          <p:cNvPr id="5" name="Footer Placeholder 4">
            <a:extLst>
              <a:ext uri="{FF2B5EF4-FFF2-40B4-BE49-F238E27FC236}">
                <a16:creationId xmlns:a16="http://schemas.microsoft.com/office/drawing/2014/main" id="{F9777EDF-84DB-4651-8F7A-FCADDB75B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C81DC-7BFD-4B2B-A821-C644A0EDD5C6}"/>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66177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2684-5D9D-460A-A224-EBCE384BD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68B6C5-AD96-4397-9103-ECD2C2BA1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DA8FAE-4431-460D-9A47-3DA74309B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31D294-1303-4186-ACA6-5723745D1CD7}"/>
              </a:ext>
            </a:extLst>
          </p:cNvPr>
          <p:cNvSpPr>
            <a:spLocks noGrp="1"/>
          </p:cNvSpPr>
          <p:nvPr>
            <p:ph type="dt" sz="half" idx="10"/>
          </p:nvPr>
        </p:nvSpPr>
        <p:spPr/>
        <p:txBody>
          <a:bodyPr/>
          <a:lstStyle/>
          <a:p>
            <a:fld id="{D9C08383-4359-410D-B450-A56EA4B62686}" type="datetimeFigureOut">
              <a:rPr lang="en-IN" smtClean="0"/>
              <a:t>18-10-2022</a:t>
            </a:fld>
            <a:endParaRPr lang="en-IN"/>
          </a:p>
        </p:txBody>
      </p:sp>
      <p:sp>
        <p:nvSpPr>
          <p:cNvPr id="6" name="Footer Placeholder 5">
            <a:extLst>
              <a:ext uri="{FF2B5EF4-FFF2-40B4-BE49-F238E27FC236}">
                <a16:creationId xmlns:a16="http://schemas.microsoft.com/office/drawing/2014/main" id="{A5AEB003-7DDB-4CAD-900B-D023150AEF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5DDA9E-ABC8-4ED8-8A54-2BFE1E9B8F0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55490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2BA2-C906-461D-A952-BAC4BEE13F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B8D9F-E1A7-4DAA-B4DF-B2E6803F0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DB4B07-1F42-442F-AEE7-880C5B238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31FE32-7DE2-4C59-9799-3B1E165BF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C31D73-3818-4011-BB6E-B7B35DD433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F2E633-E9CB-4981-9D83-E6747A91057D}"/>
              </a:ext>
            </a:extLst>
          </p:cNvPr>
          <p:cNvSpPr>
            <a:spLocks noGrp="1"/>
          </p:cNvSpPr>
          <p:nvPr>
            <p:ph type="dt" sz="half" idx="10"/>
          </p:nvPr>
        </p:nvSpPr>
        <p:spPr/>
        <p:txBody>
          <a:bodyPr/>
          <a:lstStyle/>
          <a:p>
            <a:fld id="{D9C08383-4359-410D-B450-A56EA4B62686}" type="datetimeFigureOut">
              <a:rPr lang="en-IN" smtClean="0"/>
              <a:t>18-10-2022</a:t>
            </a:fld>
            <a:endParaRPr lang="en-IN"/>
          </a:p>
        </p:txBody>
      </p:sp>
      <p:sp>
        <p:nvSpPr>
          <p:cNvPr id="8" name="Footer Placeholder 7">
            <a:extLst>
              <a:ext uri="{FF2B5EF4-FFF2-40B4-BE49-F238E27FC236}">
                <a16:creationId xmlns:a16="http://schemas.microsoft.com/office/drawing/2014/main" id="{365CC0FD-315F-413A-BBD4-51A283CFC5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4D23B2-B712-489E-82A7-F4B88EF871E3}"/>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71490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C557-BDC6-4E6C-8757-45052B4A06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019353-986C-4A95-ACFD-C3AF3E2ABDDF}"/>
              </a:ext>
            </a:extLst>
          </p:cNvPr>
          <p:cNvSpPr>
            <a:spLocks noGrp="1"/>
          </p:cNvSpPr>
          <p:nvPr>
            <p:ph type="dt" sz="half" idx="10"/>
          </p:nvPr>
        </p:nvSpPr>
        <p:spPr/>
        <p:txBody>
          <a:bodyPr/>
          <a:lstStyle/>
          <a:p>
            <a:fld id="{D9C08383-4359-410D-B450-A56EA4B62686}" type="datetimeFigureOut">
              <a:rPr lang="en-IN" smtClean="0"/>
              <a:t>18-10-2022</a:t>
            </a:fld>
            <a:endParaRPr lang="en-IN"/>
          </a:p>
        </p:txBody>
      </p:sp>
      <p:sp>
        <p:nvSpPr>
          <p:cNvPr id="4" name="Footer Placeholder 3">
            <a:extLst>
              <a:ext uri="{FF2B5EF4-FFF2-40B4-BE49-F238E27FC236}">
                <a16:creationId xmlns:a16="http://schemas.microsoft.com/office/drawing/2014/main" id="{FCB28CDA-1388-4B7E-B0B8-D41AB6EA1A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7C3548-5AEB-4296-8141-0D9F32813F43}"/>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96903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3417F-0946-4F70-8680-BF5B93787BB6}"/>
              </a:ext>
            </a:extLst>
          </p:cNvPr>
          <p:cNvSpPr>
            <a:spLocks noGrp="1"/>
          </p:cNvSpPr>
          <p:nvPr>
            <p:ph type="dt" sz="half" idx="10"/>
          </p:nvPr>
        </p:nvSpPr>
        <p:spPr/>
        <p:txBody>
          <a:bodyPr/>
          <a:lstStyle/>
          <a:p>
            <a:fld id="{D9C08383-4359-410D-B450-A56EA4B62686}" type="datetimeFigureOut">
              <a:rPr lang="en-IN" smtClean="0"/>
              <a:t>18-10-2022</a:t>
            </a:fld>
            <a:endParaRPr lang="en-IN"/>
          </a:p>
        </p:txBody>
      </p:sp>
      <p:sp>
        <p:nvSpPr>
          <p:cNvPr id="3" name="Footer Placeholder 2">
            <a:extLst>
              <a:ext uri="{FF2B5EF4-FFF2-40B4-BE49-F238E27FC236}">
                <a16:creationId xmlns:a16="http://schemas.microsoft.com/office/drawing/2014/main" id="{BF4C0F1C-1A29-415A-AC57-C7B550E7C7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70AE0D-ACE3-4314-99A3-D4A2402AC395}"/>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71319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556A-A29A-466F-AE1E-5987CB0B9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22446F-547A-42A3-A432-D4FE2586B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F6DE68-FA24-4C11-B973-ABB71A6CE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6D6B7-7B1F-4F12-B874-2A4E2D1AD0A8}"/>
              </a:ext>
            </a:extLst>
          </p:cNvPr>
          <p:cNvSpPr>
            <a:spLocks noGrp="1"/>
          </p:cNvSpPr>
          <p:nvPr>
            <p:ph type="dt" sz="half" idx="10"/>
          </p:nvPr>
        </p:nvSpPr>
        <p:spPr/>
        <p:txBody>
          <a:bodyPr/>
          <a:lstStyle/>
          <a:p>
            <a:fld id="{D9C08383-4359-410D-B450-A56EA4B62686}" type="datetimeFigureOut">
              <a:rPr lang="en-IN" smtClean="0"/>
              <a:t>18-10-2022</a:t>
            </a:fld>
            <a:endParaRPr lang="en-IN"/>
          </a:p>
        </p:txBody>
      </p:sp>
      <p:sp>
        <p:nvSpPr>
          <p:cNvPr id="6" name="Footer Placeholder 5">
            <a:extLst>
              <a:ext uri="{FF2B5EF4-FFF2-40B4-BE49-F238E27FC236}">
                <a16:creationId xmlns:a16="http://schemas.microsoft.com/office/drawing/2014/main" id="{C1860DC5-26EA-436B-AFC6-0D5A5FE50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BB568-C796-498C-833B-682C23168D0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39326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5D52-DC8B-4B69-A815-4E69AAC4E9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35CC56-C5AA-461F-9720-E11FD017A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5BD62C-12BB-4462-B5D3-C70E8D4E6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73617-115C-4CD2-B77A-CF8FCC269234}"/>
              </a:ext>
            </a:extLst>
          </p:cNvPr>
          <p:cNvSpPr>
            <a:spLocks noGrp="1"/>
          </p:cNvSpPr>
          <p:nvPr>
            <p:ph type="dt" sz="half" idx="10"/>
          </p:nvPr>
        </p:nvSpPr>
        <p:spPr/>
        <p:txBody>
          <a:bodyPr/>
          <a:lstStyle/>
          <a:p>
            <a:fld id="{D9C08383-4359-410D-B450-A56EA4B62686}" type="datetimeFigureOut">
              <a:rPr lang="en-IN" smtClean="0"/>
              <a:t>18-10-2022</a:t>
            </a:fld>
            <a:endParaRPr lang="en-IN"/>
          </a:p>
        </p:txBody>
      </p:sp>
      <p:sp>
        <p:nvSpPr>
          <p:cNvPr id="6" name="Footer Placeholder 5">
            <a:extLst>
              <a:ext uri="{FF2B5EF4-FFF2-40B4-BE49-F238E27FC236}">
                <a16:creationId xmlns:a16="http://schemas.microsoft.com/office/drawing/2014/main" id="{24AF836E-56CF-4681-92D1-6B96F21326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6B1E3-1131-4C67-BC21-F7763DD0BACA}"/>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52391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E22A7-FA97-413B-A712-1B03F3A2D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892F7D-6001-4DC4-9FB4-6E95E0301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FD2C96-7C1D-4334-B7DA-6FA84C29D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08383-4359-410D-B450-A56EA4B62686}" type="datetimeFigureOut">
              <a:rPr lang="en-IN" smtClean="0"/>
              <a:t>18-10-2022</a:t>
            </a:fld>
            <a:endParaRPr lang="en-IN"/>
          </a:p>
        </p:txBody>
      </p:sp>
      <p:sp>
        <p:nvSpPr>
          <p:cNvPr id="5" name="Footer Placeholder 4">
            <a:extLst>
              <a:ext uri="{FF2B5EF4-FFF2-40B4-BE49-F238E27FC236}">
                <a16:creationId xmlns:a16="http://schemas.microsoft.com/office/drawing/2014/main" id="{9737E8E6-7E76-48FF-B7FB-33E9364A3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7BD041-04F9-4E19-A89B-FF49C4763E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C0EC7-C151-440E-9554-30BCB9C79599}" type="slidenum">
              <a:rPr lang="en-IN" smtClean="0"/>
              <a:t>‹#›</a:t>
            </a:fld>
            <a:endParaRPr lang="en-IN"/>
          </a:p>
        </p:txBody>
      </p:sp>
    </p:spTree>
    <p:extLst>
      <p:ext uri="{BB962C8B-B14F-4D97-AF65-F5344CB8AC3E}">
        <p14:creationId xmlns:p14="http://schemas.microsoft.com/office/powerpoint/2010/main" val="3142507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A27B-1AE8-4F85-900A-03D2ABF1BAA6}"/>
              </a:ext>
            </a:extLst>
          </p:cNvPr>
          <p:cNvSpPr>
            <a:spLocks noGrp="1"/>
          </p:cNvSpPr>
          <p:nvPr>
            <p:ph type="ctrTitle" idx="4294967295"/>
          </p:nvPr>
        </p:nvSpPr>
        <p:spPr>
          <a:xfrm>
            <a:off x="2209800" y="1806576"/>
            <a:ext cx="7772400" cy="1470025"/>
          </a:xfrm>
        </p:spPr>
        <p:txBody>
          <a:bodyPr>
            <a:normAutofit fontScale="90000"/>
          </a:bodyPr>
          <a:lstStyle/>
          <a:p>
            <a:pPr algn="ctr">
              <a:defRPr/>
            </a:pPr>
            <a:br>
              <a:rPr lang="en-US" dirty="0"/>
            </a:br>
            <a:r>
              <a:rPr lang="en-US" sz="6000" b="1" dirty="0">
                <a:solidFill>
                  <a:srgbClr val="000000"/>
                </a:solidFill>
              </a:rPr>
              <a:t> </a:t>
            </a:r>
            <a:r>
              <a:rPr lang="en-US" dirty="0"/>
              <a:t>CAP776</a:t>
            </a:r>
            <a:br>
              <a:rPr lang="en-US" dirty="0"/>
            </a:br>
            <a:endParaRPr lang="en-US" dirty="0"/>
          </a:p>
        </p:txBody>
      </p:sp>
      <p:sp>
        <p:nvSpPr>
          <p:cNvPr id="3075" name="Subtitle 2">
            <a:extLst>
              <a:ext uri="{FF2B5EF4-FFF2-40B4-BE49-F238E27FC236}">
                <a16:creationId xmlns:a16="http://schemas.microsoft.com/office/drawing/2014/main" id="{7B1F41D8-53CD-460E-A64A-F8D26BB77DEE}"/>
              </a:ext>
            </a:extLst>
          </p:cNvPr>
          <p:cNvSpPr>
            <a:spLocks noGrp="1"/>
          </p:cNvSpPr>
          <p:nvPr>
            <p:ph type="subTitle" idx="1"/>
          </p:nvPr>
        </p:nvSpPr>
        <p:spPr/>
        <p:txBody>
          <a:bodyPr/>
          <a:lstStyle/>
          <a:p>
            <a:pPr algn="ctr">
              <a:spcBef>
                <a:spcPct val="0"/>
              </a:spcBef>
            </a:pPr>
            <a:r>
              <a:rPr lang="en-US" b="1" dirty="0">
                <a:solidFill>
                  <a:srgbClr val="000000"/>
                </a:solidFill>
              </a:rPr>
              <a:t>PROGRAMMING IN PYTHON</a:t>
            </a:r>
            <a:r>
              <a:rPr lang="en-US" sz="2000" dirty="0"/>
              <a:t> </a:t>
            </a:r>
            <a:br>
              <a:rPr lang="en-US" sz="1100" dirty="0"/>
            </a:br>
            <a:endParaRPr lang="en-US"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AE02-B826-4852-8927-380725080686}"/>
              </a:ext>
            </a:extLst>
          </p:cNvPr>
          <p:cNvSpPr>
            <a:spLocks noGrp="1"/>
          </p:cNvSpPr>
          <p:nvPr>
            <p:ph type="title"/>
          </p:nvPr>
        </p:nvSpPr>
        <p:spPr/>
        <p:txBody>
          <a:bodyPr>
            <a:noAutofit/>
          </a:bodyPr>
          <a:lstStyle/>
          <a:p>
            <a:r>
              <a:rPr lang="en-IN" sz="2000" b="1" i="1" dirty="0">
                <a:solidFill>
                  <a:srgbClr val="000000"/>
                </a:solidFill>
                <a:highlight>
                  <a:srgbClr val="FFFF00"/>
                </a:highlight>
                <a:latin typeface="Segoe UI" panose="020B0502040204020203" pitchFamily="34" charset="0"/>
              </a:rPr>
              <a:t>Multiple Points:</a:t>
            </a:r>
            <a:br>
              <a:rPr lang="en-IN" sz="2000" b="1" i="1" dirty="0">
                <a:solidFill>
                  <a:srgbClr val="000000"/>
                </a:solidFill>
                <a:highlight>
                  <a:srgbClr val="FFFF00"/>
                </a:highlight>
                <a:latin typeface="Segoe UI" panose="020B0502040204020203" pitchFamily="34" charset="0"/>
              </a:rPr>
            </a:br>
            <a:br>
              <a:rPr lang="en-US" sz="2000" b="0" i="0" dirty="0">
                <a:solidFill>
                  <a:srgbClr val="000000"/>
                </a:solidFill>
                <a:effectLst/>
                <a:latin typeface="Segoe UI" panose="020B0502040204020203" pitchFamily="34" charset="0"/>
              </a:rPr>
            </a:br>
            <a:r>
              <a:rPr lang="en-US" sz="2000" b="0" i="0" dirty="0">
                <a:solidFill>
                  <a:srgbClr val="7030A0"/>
                </a:solidFill>
                <a:effectLst/>
                <a:latin typeface="Verdana" panose="020B0604030504040204" pitchFamily="34" charset="0"/>
              </a:rPr>
              <a:t>Draw a line in a diagram from position (1, 3) to (2, 8) then to (6, 1) and finally to position (8, 10):</a:t>
            </a:r>
          </a:p>
        </p:txBody>
      </p:sp>
      <p:sp>
        <p:nvSpPr>
          <p:cNvPr id="5" name="Content Placeholder 4">
            <a:extLst>
              <a:ext uri="{FF2B5EF4-FFF2-40B4-BE49-F238E27FC236}">
                <a16:creationId xmlns:a16="http://schemas.microsoft.com/office/drawing/2014/main" id="{4B5A1458-3721-4A7F-8B27-52E0617F419E}"/>
              </a:ext>
            </a:extLst>
          </p:cNvPr>
          <p:cNvSpPr>
            <a:spLocks noGrp="1"/>
          </p:cNvSpPr>
          <p:nvPr>
            <p:ph idx="1"/>
          </p:nvPr>
        </p:nvSpPr>
        <p:spPr/>
        <p:txBody>
          <a:bodyPr/>
          <a:lstStyle/>
          <a:p>
            <a:pPr marL="0" indent="0">
              <a:buNone/>
            </a:pPr>
            <a:r>
              <a:rPr lang="en-US" dirty="0"/>
              <a:t>import </a:t>
            </a:r>
            <a:r>
              <a:rPr lang="en-US" dirty="0" err="1"/>
              <a:t>numpy</a:t>
            </a:r>
            <a:r>
              <a:rPr lang="en-US" dirty="0"/>
              <a:t> as np </a:t>
            </a:r>
          </a:p>
          <a:p>
            <a:pPr marL="0" indent="0">
              <a:buNone/>
            </a:pPr>
            <a:r>
              <a:rPr lang="en-US" dirty="0"/>
              <a:t>from matplotlib import </a:t>
            </a:r>
            <a:r>
              <a:rPr lang="en-US" dirty="0" err="1"/>
              <a:t>pyplot</a:t>
            </a:r>
            <a:r>
              <a:rPr lang="en-US" dirty="0"/>
              <a:t> as </a:t>
            </a:r>
            <a:r>
              <a:rPr lang="en-US" dirty="0" err="1"/>
              <a:t>plt</a:t>
            </a:r>
            <a:endParaRPr lang="en-US" dirty="0"/>
          </a:p>
          <a:p>
            <a:pPr marL="0" indent="0">
              <a:buNone/>
            </a:pPr>
            <a:r>
              <a:rPr lang="en-US" dirty="0"/>
              <a:t>x=</a:t>
            </a:r>
            <a:r>
              <a:rPr lang="en-US" dirty="0" err="1"/>
              <a:t>np.array</a:t>
            </a:r>
            <a:r>
              <a:rPr lang="en-US" dirty="0"/>
              <a:t>([1,2,6,8])</a:t>
            </a:r>
          </a:p>
          <a:p>
            <a:pPr marL="0" indent="0">
              <a:buNone/>
            </a:pPr>
            <a:r>
              <a:rPr lang="en-US" dirty="0"/>
              <a:t>y=</a:t>
            </a:r>
            <a:r>
              <a:rPr lang="en-US" dirty="0" err="1"/>
              <a:t>np.array</a:t>
            </a:r>
            <a:r>
              <a:rPr lang="en-US" dirty="0"/>
              <a:t>([3,8,1,10])</a:t>
            </a:r>
          </a:p>
          <a:p>
            <a:pPr marL="0" indent="0">
              <a:buNone/>
            </a:pPr>
            <a:endParaRPr lang="en-US" dirty="0"/>
          </a:p>
          <a:p>
            <a:pPr marL="0" indent="0">
              <a:buNone/>
            </a:pPr>
            <a:r>
              <a:rPr lang="en-US" dirty="0" err="1"/>
              <a:t>plt.plot</a:t>
            </a:r>
            <a:r>
              <a:rPr lang="en-US" dirty="0"/>
              <a:t>(</a:t>
            </a:r>
            <a:r>
              <a:rPr lang="en-US" dirty="0" err="1"/>
              <a:t>x,y,'o</a:t>
            </a:r>
            <a:r>
              <a:rPr lang="en-US" dirty="0"/>
              <a:t>')</a:t>
            </a:r>
          </a:p>
          <a:p>
            <a:pPr marL="0" indent="0">
              <a:buNone/>
            </a:pPr>
            <a:r>
              <a:rPr lang="en-US" dirty="0" err="1"/>
              <a:t>plt.show</a:t>
            </a:r>
            <a:r>
              <a:rPr lang="en-US" dirty="0"/>
              <a:t>()</a:t>
            </a:r>
          </a:p>
        </p:txBody>
      </p:sp>
      <p:pic>
        <p:nvPicPr>
          <p:cNvPr id="6" name="Picture 5">
            <a:extLst>
              <a:ext uri="{FF2B5EF4-FFF2-40B4-BE49-F238E27FC236}">
                <a16:creationId xmlns:a16="http://schemas.microsoft.com/office/drawing/2014/main" id="{F6605AAF-E835-409F-B53F-0D1AA30878DB}"/>
              </a:ext>
            </a:extLst>
          </p:cNvPr>
          <p:cNvPicPr>
            <a:picLocks noChangeAspect="1"/>
          </p:cNvPicPr>
          <p:nvPr/>
        </p:nvPicPr>
        <p:blipFill>
          <a:blip r:embed="rId2"/>
          <a:stretch>
            <a:fillRect/>
          </a:stretch>
        </p:blipFill>
        <p:spPr>
          <a:xfrm>
            <a:off x="5685932" y="2844800"/>
            <a:ext cx="5991225" cy="3648075"/>
          </a:xfrm>
          <a:prstGeom prst="rect">
            <a:avLst/>
          </a:prstGeom>
        </p:spPr>
      </p:pic>
    </p:spTree>
    <p:extLst>
      <p:ext uri="{BB962C8B-B14F-4D97-AF65-F5344CB8AC3E}">
        <p14:creationId xmlns:p14="http://schemas.microsoft.com/office/powerpoint/2010/main" val="286383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4CD3-2A2B-467C-A351-01AE346AEFDE}"/>
              </a:ext>
            </a:extLst>
          </p:cNvPr>
          <p:cNvSpPr>
            <a:spLocks noGrp="1"/>
          </p:cNvSpPr>
          <p:nvPr>
            <p:ph type="title"/>
          </p:nvPr>
        </p:nvSpPr>
        <p:spPr/>
        <p:txBody>
          <a:bodyPr>
            <a:normAutofit/>
          </a:bodyPr>
          <a:lstStyle/>
          <a:p>
            <a:r>
              <a:rPr lang="en-IN" sz="4000" b="0" i="0" dirty="0">
                <a:solidFill>
                  <a:srgbClr val="7030A0"/>
                </a:solidFill>
                <a:effectLst/>
                <a:highlight>
                  <a:srgbClr val="FFFF00"/>
                </a:highlight>
                <a:latin typeface="Segoe UI" panose="020B0502040204020203" pitchFamily="34" charset="0"/>
              </a:rPr>
              <a:t>Matplotlib Markers</a:t>
            </a:r>
            <a:br>
              <a:rPr lang="en-IN" sz="4000" b="0" i="0" dirty="0">
                <a:solidFill>
                  <a:srgbClr val="7030A0"/>
                </a:solidFill>
                <a:effectLst/>
                <a:latin typeface="Segoe UI" panose="020B0502040204020203" pitchFamily="34" charset="0"/>
              </a:rPr>
            </a:br>
            <a:endParaRPr lang="en-IN" sz="4000" dirty="0">
              <a:solidFill>
                <a:srgbClr val="7030A0"/>
              </a:solidFill>
            </a:endParaRPr>
          </a:p>
        </p:txBody>
      </p:sp>
      <p:sp>
        <p:nvSpPr>
          <p:cNvPr id="3" name="Content Placeholder 2">
            <a:extLst>
              <a:ext uri="{FF2B5EF4-FFF2-40B4-BE49-F238E27FC236}">
                <a16:creationId xmlns:a16="http://schemas.microsoft.com/office/drawing/2014/main" id="{C30DE725-B3FC-4709-8633-567FCCBFB3B8}"/>
              </a:ext>
            </a:extLst>
          </p:cNvPr>
          <p:cNvSpPr>
            <a:spLocks noGrp="1"/>
          </p:cNvSpPr>
          <p:nvPr>
            <p:ph idx="1"/>
          </p:nvPr>
        </p:nvSpPr>
        <p:spPr>
          <a:xfrm>
            <a:off x="838199" y="1182414"/>
            <a:ext cx="10702159" cy="4994549"/>
          </a:xfrm>
        </p:spPr>
        <p:txBody>
          <a:bodyPr/>
          <a:lstStyle/>
          <a:p>
            <a:pPr marL="0" indent="0">
              <a:buNone/>
            </a:pPr>
            <a:r>
              <a:rPr lang="en-US" dirty="0">
                <a:solidFill>
                  <a:srgbClr val="7030A0"/>
                </a:solidFill>
              </a:rPr>
              <a:t>You can use the keyword argument marker to highlight each point with a specified marker:</a:t>
            </a:r>
          </a:p>
          <a:p>
            <a:pPr marL="0" indent="0">
              <a:buNone/>
            </a:pPr>
            <a:endParaRPr lang="en-IN" b="0" i="0" dirty="0">
              <a:solidFill>
                <a:srgbClr val="0000CD"/>
              </a:solidFill>
              <a:effectLst/>
              <a:latin typeface="Consolas" panose="020B0609020204030204" pitchFamily="49" charset="0"/>
            </a:endParaRP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marker = </a:t>
            </a:r>
            <a:r>
              <a:rPr lang="en-IN" b="0" i="0" dirty="0">
                <a:solidFill>
                  <a:srgbClr val="A52A2A"/>
                </a:solidFill>
                <a:effectLst/>
                <a:latin typeface="Consolas" panose="020B0609020204030204" pitchFamily="49" charset="0"/>
              </a:rPr>
              <a:t>'o'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7173" name="Picture 5">
            <a:extLst>
              <a:ext uri="{FF2B5EF4-FFF2-40B4-BE49-F238E27FC236}">
                <a16:creationId xmlns:a16="http://schemas.microsoft.com/office/drawing/2014/main" id="{AE26446D-24EA-4B81-AC54-E14300829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601" y="2681057"/>
            <a:ext cx="4421749" cy="330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18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FF04-6197-48DC-A277-FBF822C6C8FC}"/>
              </a:ext>
            </a:extLst>
          </p:cNvPr>
          <p:cNvSpPr>
            <a:spLocks noGrp="1"/>
          </p:cNvSpPr>
          <p:nvPr>
            <p:ph type="title"/>
          </p:nvPr>
        </p:nvSpPr>
        <p:spPr>
          <a:xfrm>
            <a:off x="391866" y="357809"/>
            <a:ext cx="5257800" cy="1041955"/>
          </a:xfrm>
        </p:spPr>
        <p:txBody>
          <a:bodyPr>
            <a:normAutofit fontScale="90000"/>
          </a:bodyPr>
          <a:lstStyle/>
          <a:p>
            <a:r>
              <a:rPr lang="en-IN" b="0" i="0" dirty="0">
                <a:solidFill>
                  <a:srgbClr val="000000"/>
                </a:solidFill>
                <a:effectLst/>
                <a:highlight>
                  <a:srgbClr val="FFFF00"/>
                </a:highlight>
                <a:latin typeface="Segoe UI" panose="020B0502040204020203" pitchFamily="34" charset="0"/>
              </a:rPr>
              <a:t>Marker Reference</a:t>
            </a:r>
            <a:br>
              <a:rPr lang="en-IN" b="0" i="0" dirty="0">
                <a:solidFill>
                  <a:srgbClr val="000000"/>
                </a:solidFill>
                <a:effectLst/>
                <a:latin typeface="Segoe UI" panose="020B0502040204020203" pitchFamily="34" charset="0"/>
              </a:rPr>
            </a:br>
            <a:endParaRPr lang="en-IN" dirty="0"/>
          </a:p>
        </p:txBody>
      </p:sp>
      <p:pic>
        <p:nvPicPr>
          <p:cNvPr id="3" name="Picture 2">
            <a:extLst>
              <a:ext uri="{FF2B5EF4-FFF2-40B4-BE49-F238E27FC236}">
                <a16:creationId xmlns:a16="http://schemas.microsoft.com/office/drawing/2014/main" id="{6BCA3EE6-56BD-499A-AF48-82BD89D73A02}"/>
              </a:ext>
            </a:extLst>
          </p:cNvPr>
          <p:cNvPicPr>
            <a:picLocks noChangeAspect="1"/>
          </p:cNvPicPr>
          <p:nvPr/>
        </p:nvPicPr>
        <p:blipFill>
          <a:blip r:embed="rId2"/>
          <a:stretch>
            <a:fillRect/>
          </a:stretch>
        </p:blipFill>
        <p:spPr>
          <a:xfrm>
            <a:off x="726799" y="1145899"/>
            <a:ext cx="4906606" cy="4128466"/>
          </a:xfrm>
          <a:prstGeom prst="rect">
            <a:avLst/>
          </a:prstGeom>
        </p:spPr>
      </p:pic>
      <p:pic>
        <p:nvPicPr>
          <p:cNvPr id="5" name="Picture 4">
            <a:extLst>
              <a:ext uri="{FF2B5EF4-FFF2-40B4-BE49-F238E27FC236}">
                <a16:creationId xmlns:a16="http://schemas.microsoft.com/office/drawing/2014/main" id="{B8A13E32-29BF-4616-B44B-42CB958176DA}"/>
              </a:ext>
            </a:extLst>
          </p:cNvPr>
          <p:cNvPicPr>
            <a:picLocks noChangeAspect="1"/>
          </p:cNvPicPr>
          <p:nvPr/>
        </p:nvPicPr>
        <p:blipFill>
          <a:blip r:embed="rId3"/>
          <a:stretch>
            <a:fillRect/>
          </a:stretch>
        </p:blipFill>
        <p:spPr>
          <a:xfrm>
            <a:off x="6992385" y="62948"/>
            <a:ext cx="4276725" cy="2981325"/>
          </a:xfrm>
          <a:prstGeom prst="rect">
            <a:avLst/>
          </a:prstGeom>
        </p:spPr>
      </p:pic>
      <p:pic>
        <p:nvPicPr>
          <p:cNvPr id="6" name="Picture 5">
            <a:extLst>
              <a:ext uri="{FF2B5EF4-FFF2-40B4-BE49-F238E27FC236}">
                <a16:creationId xmlns:a16="http://schemas.microsoft.com/office/drawing/2014/main" id="{57586EEF-65B3-49C5-B7D9-EA3947D99FE6}"/>
              </a:ext>
            </a:extLst>
          </p:cNvPr>
          <p:cNvPicPr>
            <a:picLocks noChangeAspect="1"/>
          </p:cNvPicPr>
          <p:nvPr/>
        </p:nvPicPr>
        <p:blipFill>
          <a:blip r:embed="rId4"/>
          <a:stretch>
            <a:fillRect/>
          </a:stretch>
        </p:blipFill>
        <p:spPr>
          <a:xfrm>
            <a:off x="6992385" y="3150291"/>
            <a:ext cx="4286250" cy="2571750"/>
          </a:xfrm>
          <a:prstGeom prst="rect">
            <a:avLst/>
          </a:prstGeom>
        </p:spPr>
      </p:pic>
    </p:spTree>
    <p:extLst>
      <p:ext uri="{BB962C8B-B14F-4D97-AF65-F5344CB8AC3E}">
        <p14:creationId xmlns:p14="http://schemas.microsoft.com/office/powerpoint/2010/main" val="4240649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9BF6-677B-4D73-A08B-4D49BD183B69}"/>
              </a:ext>
            </a:extLst>
          </p:cNvPr>
          <p:cNvSpPr>
            <a:spLocks noGrp="1"/>
          </p:cNvSpPr>
          <p:nvPr>
            <p:ph type="title"/>
          </p:nvPr>
        </p:nvSpPr>
        <p:spPr/>
        <p:txBody>
          <a:bodyPr/>
          <a:lstStyle/>
          <a:p>
            <a:r>
              <a:rPr lang="en-IN" sz="3600" b="0" i="0" dirty="0">
                <a:solidFill>
                  <a:srgbClr val="7030A0"/>
                </a:solidFill>
                <a:effectLst/>
                <a:highlight>
                  <a:srgbClr val="FFFF00"/>
                </a:highlight>
                <a:latin typeface="Segoe UI" panose="020B0502040204020203" pitchFamily="34" charset="0"/>
              </a:rPr>
              <a:t>Marker Size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1CC305D-9613-4F1F-96F7-0C1313B59B53}"/>
              </a:ext>
            </a:extLst>
          </p:cNvPr>
          <p:cNvSpPr>
            <a:spLocks noGrp="1"/>
          </p:cNvSpPr>
          <p:nvPr>
            <p:ph idx="1"/>
          </p:nvPr>
        </p:nvSpPr>
        <p:spPr>
          <a:xfrm>
            <a:off x="838200" y="1087821"/>
            <a:ext cx="9598572" cy="5089142"/>
          </a:xfrm>
        </p:spPr>
        <p:txBody>
          <a:bodyPr>
            <a:normAutofit fontScale="92500" lnSpcReduction="20000"/>
          </a:bodyPr>
          <a:lstStyle/>
          <a:p>
            <a:pPr marL="0" indent="0">
              <a:buNone/>
            </a:pPr>
            <a:r>
              <a:rPr lang="en-US" dirty="0"/>
              <a:t>You can use the keyword argument marker size or the shorter version, </a:t>
            </a:r>
            <a:r>
              <a:rPr lang="en-US" dirty="0" err="1">
                <a:highlight>
                  <a:srgbClr val="FFFF00"/>
                </a:highlight>
              </a:rPr>
              <a:t>ms</a:t>
            </a:r>
            <a:r>
              <a:rPr lang="en-US" dirty="0"/>
              <a:t> to set the size of the markers:</a:t>
            </a:r>
          </a:p>
          <a:p>
            <a:endParaRPr lang="en-US" dirty="0"/>
          </a:p>
          <a:p>
            <a:pPr marL="0" indent="0">
              <a:buNone/>
            </a:pPr>
            <a:r>
              <a:rPr lang="en-US" dirty="0"/>
              <a:t>Set the size of the markers to 20:</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a:t>
            </a:r>
          </a:p>
          <a:p>
            <a:pPr marL="0" indent="0">
              <a:buNone/>
            </a:pPr>
            <a:r>
              <a:rPr lang="en-US" dirty="0" err="1"/>
              <a:t>plt.show</a:t>
            </a:r>
            <a:r>
              <a:rPr lang="en-US" dirty="0"/>
              <a:t>()</a:t>
            </a:r>
            <a:endParaRPr lang="en-IN" dirty="0"/>
          </a:p>
        </p:txBody>
      </p:sp>
      <p:pic>
        <p:nvPicPr>
          <p:cNvPr id="6" name="Picture 5">
            <a:extLst>
              <a:ext uri="{FF2B5EF4-FFF2-40B4-BE49-F238E27FC236}">
                <a16:creationId xmlns:a16="http://schemas.microsoft.com/office/drawing/2014/main" id="{092D0A20-EB22-4C5C-8E9C-76D09ACFB100}"/>
              </a:ext>
            </a:extLst>
          </p:cNvPr>
          <p:cNvPicPr>
            <a:picLocks noChangeAspect="1"/>
          </p:cNvPicPr>
          <p:nvPr/>
        </p:nvPicPr>
        <p:blipFill>
          <a:blip r:embed="rId2"/>
          <a:stretch>
            <a:fillRect/>
          </a:stretch>
        </p:blipFill>
        <p:spPr>
          <a:xfrm>
            <a:off x="6107097" y="2393269"/>
            <a:ext cx="5246703" cy="3918631"/>
          </a:xfrm>
          <a:prstGeom prst="rect">
            <a:avLst/>
          </a:prstGeom>
        </p:spPr>
      </p:pic>
    </p:spTree>
    <p:extLst>
      <p:ext uri="{BB962C8B-B14F-4D97-AF65-F5344CB8AC3E}">
        <p14:creationId xmlns:p14="http://schemas.microsoft.com/office/powerpoint/2010/main" val="137290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0AD6-72BE-4F03-B162-959D283F74D1}"/>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Marker Color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52159A3-600B-4B06-8EDD-15510C3536E7}"/>
              </a:ext>
            </a:extLst>
          </p:cNvPr>
          <p:cNvSpPr>
            <a:spLocks noGrp="1"/>
          </p:cNvSpPr>
          <p:nvPr>
            <p:ph idx="1"/>
          </p:nvPr>
        </p:nvSpPr>
        <p:spPr>
          <a:xfrm>
            <a:off x="838200" y="1103586"/>
            <a:ext cx="11093388" cy="5073377"/>
          </a:xfrm>
        </p:spPr>
        <p:txBody>
          <a:bodyPr>
            <a:normAutofit fontScale="92500" lnSpcReduction="20000"/>
          </a:bodyPr>
          <a:lstStyle/>
          <a:p>
            <a:pPr marL="0" indent="0">
              <a:buNone/>
            </a:pPr>
            <a:r>
              <a:rPr lang="en-US" i="1" dirty="0">
                <a:solidFill>
                  <a:srgbClr val="7030A0"/>
                </a:solidFill>
              </a:rPr>
              <a:t>You can use the keyword argument marker edge color or the shorter </a:t>
            </a:r>
            <a:r>
              <a:rPr lang="en-US" i="1" dirty="0" err="1">
                <a:solidFill>
                  <a:srgbClr val="7030A0"/>
                </a:solidFill>
              </a:rPr>
              <a:t>mec</a:t>
            </a:r>
            <a:r>
              <a:rPr lang="en-US" i="1" dirty="0">
                <a:solidFill>
                  <a:srgbClr val="7030A0"/>
                </a:solidFill>
              </a:rPr>
              <a:t> to set the color of the edge of the markers:</a:t>
            </a:r>
          </a:p>
          <a:p>
            <a:endParaRPr lang="en-US" dirty="0"/>
          </a:p>
          <a:p>
            <a:pPr marL="0" indent="0">
              <a:buNone/>
            </a:pPr>
            <a:r>
              <a:rPr lang="en-US" dirty="0">
                <a:solidFill>
                  <a:srgbClr val="7030A0"/>
                </a:solidFill>
              </a:rPr>
              <a:t>Set the EDGE color to red:</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'r')</a:t>
            </a:r>
          </a:p>
          <a:p>
            <a:pPr marL="0" indent="0">
              <a:buNone/>
            </a:pPr>
            <a:r>
              <a:rPr lang="en-US" dirty="0" err="1"/>
              <a:t>plt.show</a:t>
            </a:r>
            <a:r>
              <a:rPr lang="en-US" dirty="0"/>
              <a:t>()</a:t>
            </a:r>
            <a:endParaRPr lang="en-IN" dirty="0"/>
          </a:p>
        </p:txBody>
      </p:sp>
      <p:pic>
        <p:nvPicPr>
          <p:cNvPr id="5" name="Picture 4">
            <a:extLst>
              <a:ext uri="{FF2B5EF4-FFF2-40B4-BE49-F238E27FC236}">
                <a16:creationId xmlns:a16="http://schemas.microsoft.com/office/drawing/2014/main" id="{35BC0FD3-3312-46F7-A852-68CF917B3E4C}"/>
              </a:ext>
            </a:extLst>
          </p:cNvPr>
          <p:cNvPicPr>
            <a:picLocks noChangeAspect="1"/>
          </p:cNvPicPr>
          <p:nvPr/>
        </p:nvPicPr>
        <p:blipFill>
          <a:blip r:embed="rId2"/>
          <a:stretch>
            <a:fillRect/>
          </a:stretch>
        </p:blipFill>
        <p:spPr>
          <a:xfrm>
            <a:off x="7945820" y="2968433"/>
            <a:ext cx="3985767" cy="3275204"/>
          </a:xfrm>
          <a:prstGeom prst="rect">
            <a:avLst/>
          </a:prstGeom>
        </p:spPr>
      </p:pic>
    </p:spTree>
    <p:extLst>
      <p:ext uri="{BB962C8B-B14F-4D97-AF65-F5344CB8AC3E}">
        <p14:creationId xmlns:p14="http://schemas.microsoft.com/office/powerpoint/2010/main" val="304656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FA83-7298-4112-A431-871787019BA9}"/>
              </a:ext>
            </a:extLst>
          </p:cNvPr>
          <p:cNvSpPr>
            <a:spLocks noGrp="1"/>
          </p:cNvSpPr>
          <p:nvPr>
            <p:ph type="title"/>
          </p:nvPr>
        </p:nvSpPr>
        <p:spPr/>
        <p:txBody>
          <a:bodyPr>
            <a:normAutofit/>
          </a:bodyPr>
          <a:lstStyle/>
          <a:p>
            <a:r>
              <a:rPr lang="en-IN" sz="4000" dirty="0">
                <a:highlight>
                  <a:srgbClr val="FFFF00"/>
                </a:highlight>
              </a:rPr>
              <a:t>Face Color</a:t>
            </a:r>
          </a:p>
        </p:txBody>
      </p:sp>
      <p:sp>
        <p:nvSpPr>
          <p:cNvPr id="3" name="Content Placeholder 2">
            <a:extLst>
              <a:ext uri="{FF2B5EF4-FFF2-40B4-BE49-F238E27FC236}">
                <a16:creationId xmlns:a16="http://schemas.microsoft.com/office/drawing/2014/main" id="{EF38A7E8-A984-493C-9B78-8D5881D10598}"/>
              </a:ext>
            </a:extLst>
          </p:cNvPr>
          <p:cNvSpPr>
            <a:spLocks noGrp="1"/>
          </p:cNvSpPr>
          <p:nvPr>
            <p:ph idx="1"/>
          </p:nvPr>
        </p:nvSpPr>
        <p:spPr>
          <a:xfrm>
            <a:off x="838200" y="1466193"/>
            <a:ext cx="10055772" cy="4710770"/>
          </a:xfrm>
        </p:spPr>
        <p:txBody>
          <a:bodyPr>
            <a:normAutofit fontScale="85000" lnSpcReduction="20000"/>
          </a:bodyPr>
          <a:lstStyle/>
          <a:p>
            <a:pPr marL="0" indent="0">
              <a:buNone/>
            </a:pPr>
            <a:r>
              <a:rPr lang="en-US" i="1" dirty="0">
                <a:solidFill>
                  <a:srgbClr val="7030A0"/>
                </a:solidFill>
              </a:rPr>
              <a:t>You can use the keyword argument marker face color or the shorter </a:t>
            </a:r>
            <a:r>
              <a:rPr lang="en-US" i="1" dirty="0" err="1">
                <a:solidFill>
                  <a:srgbClr val="7030A0"/>
                </a:solidFill>
              </a:rPr>
              <a:t>mfc</a:t>
            </a:r>
            <a:r>
              <a:rPr lang="en-US" i="1" dirty="0">
                <a:solidFill>
                  <a:srgbClr val="7030A0"/>
                </a:solidFill>
              </a:rPr>
              <a:t> to set the color inside the edge of the markers:</a:t>
            </a:r>
          </a:p>
          <a:p>
            <a:endParaRPr lang="en-US" dirty="0"/>
          </a:p>
          <a:p>
            <a:pPr marL="0" indent="0">
              <a:buNone/>
            </a:pPr>
            <a:r>
              <a:rPr lang="en-US" dirty="0">
                <a:solidFill>
                  <a:srgbClr val="7030A0"/>
                </a:solidFill>
              </a:rPr>
              <a:t>Set the FACE color to red:</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mfc</a:t>
            </a:r>
            <a:r>
              <a:rPr lang="en-US" dirty="0"/>
              <a:t> = 'r')</a:t>
            </a:r>
          </a:p>
          <a:p>
            <a:pPr marL="0" indent="0">
              <a:buNone/>
            </a:pPr>
            <a:r>
              <a:rPr lang="en-US" dirty="0" err="1"/>
              <a:t>plt.show</a:t>
            </a:r>
            <a:r>
              <a:rPr lang="en-US" dirty="0"/>
              <a:t>()</a:t>
            </a:r>
            <a:endParaRPr lang="en-IN" dirty="0"/>
          </a:p>
        </p:txBody>
      </p:sp>
      <p:pic>
        <p:nvPicPr>
          <p:cNvPr id="5" name="Picture 4">
            <a:extLst>
              <a:ext uri="{FF2B5EF4-FFF2-40B4-BE49-F238E27FC236}">
                <a16:creationId xmlns:a16="http://schemas.microsoft.com/office/drawing/2014/main" id="{4513C5A5-5D09-475C-A3E8-3E58E61DAD65}"/>
              </a:ext>
            </a:extLst>
          </p:cNvPr>
          <p:cNvPicPr>
            <a:picLocks noChangeAspect="1"/>
          </p:cNvPicPr>
          <p:nvPr/>
        </p:nvPicPr>
        <p:blipFill>
          <a:blip r:embed="rId2"/>
          <a:stretch>
            <a:fillRect/>
          </a:stretch>
        </p:blipFill>
        <p:spPr>
          <a:xfrm>
            <a:off x="6742843" y="2476868"/>
            <a:ext cx="4762616" cy="3557079"/>
          </a:xfrm>
          <a:prstGeom prst="rect">
            <a:avLst/>
          </a:prstGeom>
        </p:spPr>
      </p:pic>
    </p:spTree>
    <p:extLst>
      <p:ext uri="{BB962C8B-B14F-4D97-AF65-F5344CB8AC3E}">
        <p14:creationId xmlns:p14="http://schemas.microsoft.com/office/powerpoint/2010/main" val="20316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20DB-EFC4-4870-81F6-C57AD8D7FC6E}"/>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Color Reference</a:t>
            </a:r>
            <a:br>
              <a:rPr lang="en-IN" b="0" i="0" dirty="0">
                <a:solidFill>
                  <a:srgbClr val="000000"/>
                </a:solidFill>
                <a:effectLst/>
                <a:latin typeface="Segoe UI" panose="020B0502040204020203" pitchFamily="34" charset="0"/>
              </a:rPr>
            </a:br>
            <a:endParaRPr lang="en-IN" dirty="0"/>
          </a:p>
        </p:txBody>
      </p:sp>
      <p:graphicFrame>
        <p:nvGraphicFramePr>
          <p:cNvPr id="4" name="Table 3">
            <a:extLst>
              <a:ext uri="{FF2B5EF4-FFF2-40B4-BE49-F238E27FC236}">
                <a16:creationId xmlns:a16="http://schemas.microsoft.com/office/drawing/2014/main" id="{C6C35B7A-F107-432E-A817-1D8BD766200F}"/>
              </a:ext>
            </a:extLst>
          </p:cNvPr>
          <p:cNvGraphicFramePr>
            <a:graphicFrameLocks noGrp="1"/>
          </p:cNvGraphicFramePr>
          <p:nvPr>
            <p:extLst/>
          </p:nvPr>
        </p:nvGraphicFramePr>
        <p:xfrm>
          <a:off x="1627873" y="1528897"/>
          <a:ext cx="7754568" cy="3566160"/>
        </p:xfrm>
        <a:graphic>
          <a:graphicData uri="http://schemas.openxmlformats.org/drawingml/2006/table">
            <a:tbl>
              <a:tblPr/>
              <a:tblGrid>
                <a:gridCol w="3773711">
                  <a:extLst>
                    <a:ext uri="{9D8B030D-6E8A-4147-A177-3AD203B41FA5}">
                      <a16:colId xmlns:a16="http://schemas.microsoft.com/office/drawing/2014/main" val="3153278806"/>
                    </a:ext>
                  </a:extLst>
                </a:gridCol>
                <a:gridCol w="3506680">
                  <a:extLst>
                    <a:ext uri="{9D8B030D-6E8A-4147-A177-3AD203B41FA5}">
                      <a16:colId xmlns:a16="http://schemas.microsoft.com/office/drawing/2014/main" val="2228682745"/>
                    </a:ext>
                  </a:extLst>
                </a:gridCol>
                <a:gridCol w="474177">
                  <a:extLst>
                    <a:ext uri="{9D8B030D-6E8A-4147-A177-3AD203B41FA5}">
                      <a16:colId xmlns:a16="http://schemas.microsoft.com/office/drawing/2014/main" val="2451159848"/>
                    </a:ext>
                  </a:extLst>
                </a:gridCol>
              </a:tblGrid>
              <a:tr h="0">
                <a:tc>
                  <a:txBody>
                    <a:bodyPr/>
                    <a:lstStyle/>
                    <a:p>
                      <a:pPr algn="l" fontAlgn="t"/>
                      <a:r>
                        <a:rPr lang="en-IN" dirty="0">
                          <a:effectLst/>
                        </a:rPr>
                        <a:t>Color Syntax</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gridSpan="2">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2372456922"/>
                  </a:ext>
                </a:extLst>
              </a:tr>
              <a:tr h="0">
                <a:tc>
                  <a:txBody>
                    <a:bodyPr/>
                    <a:lstStyle/>
                    <a:p>
                      <a:pPr algn="l" fontAlgn="t"/>
                      <a:r>
                        <a:rPr lang="en-IN" dirty="0">
                          <a:effectLst/>
                        </a:rPr>
                        <a:t>'r'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Red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20926985"/>
                  </a:ext>
                </a:extLst>
              </a:tr>
              <a:tr h="0">
                <a:tc>
                  <a:txBody>
                    <a:bodyPr/>
                    <a:lstStyle/>
                    <a:p>
                      <a:pPr algn="l" fontAlgn="t"/>
                      <a:r>
                        <a:rPr lang="en-IN">
                          <a:effectLst/>
                        </a:rPr>
                        <a:t>'g'</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Green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97648324"/>
                  </a:ext>
                </a:extLst>
              </a:tr>
              <a:tr h="0">
                <a:tc>
                  <a:txBody>
                    <a:bodyPr/>
                    <a:lstStyle/>
                    <a:p>
                      <a:pPr algn="l" fontAlgn="t"/>
                      <a:r>
                        <a:rPr lang="en-IN">
                          <a:effectLst/>
                        </a:rPr>
                        <a:t>'b'</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Blue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99338835"/>
                  </a:ext>
                </a:extLst>
              </a:tr>
              <a:tr h="0">
                <a:tc>
                  <a:txBody>
                    <a:bodyPr/>
                    <a:lstStyle/>
                    <a:p>
                      <a:pPr algn="l" fontAlgn="t"/>
                      <a:r>
                        <a:rPr lang="en-IN">
                          <a:effectLst/>
                        </a:rPr>
                        <a:t>'c'</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Cyan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04478206"/>
                  </a:ext>
                </a:extLst>
              </a:tr>
              <a:tr h="0">
                <a:tc>
                  <a:txBody>
                    <a:bodyPr/>
                    <a:lstStyle/>
                    <a:p>
                      <a:pPr algn="l" fontAlgn="t"/>
                      <a:r>
                        <a:rPr lang="en-IN">
                          <a:effectLst/>
                        </a:rPr>
                        <a:t>'m'</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Magenta</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96218809"/>
                  </a:ext>
                </a:extLst>
              </a:tr>
              <a:tr h="0">
                <a:tc>
                  <a:txBody>
                    <a:bodyPr/>
                    <a:lstStyle/>
                    <a:p>
                      <a:pPr algn="l" fontAlgn="t"/>
                      <a:r>
                        <a:rPr lang="en-IN">
                          <a:effectLst/>
                        </a:rPr>
                        <a:t>'y'</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Yellow</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29217450"/>
                  </a:ext>
                </a:extLst>
              </a:tr>
              <a:tr h="0">
                <a:tc>
                  <a:txBody>
                    <a:bodyPr/>
                    <a:lstStyle/>
                    <a:p>
                      <a:pPr algn="l" fontAlgn="t"/>
                      <a:r>
                        <a:rPr lang="en-IN">
                          <a:effectLst/>
                        </a:rPr>
                        <a:t>'k'</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Black</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187338221"/>
                  </a:ext>
                </a:extLst>
              </a:tr>
              <a:tr h="0">
                <a:tc>
                  <a:txBody>
                    <a:bodyPr/>
                    <a:lstStyle/>
                    <a:p>
                      <a:pPr algn="l" fontAlgn="t"/>
                      <a:r>
                        <a:rPr lang="en-IN">
                          <a:effectLst/>
                        </a:rPr>
                        <a:t>'w'</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White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dirty="0"/>
                    </a:p>
                  </a:txBody>
                  <a:tcPr>
                    <a:lnL w="7620" cap="flat" cmpd="sng" algn="ctr">
                      <a:solidFill>
                        <a:srgbClr val="CCCCCC"/>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3307946323"/>
                  </a:ext>
                </a:extLst>
              </a:tr>
            </a:tbl>
          </a:graphicData>
        </a:graphic>
      </p:graphicFrame>
    </p:spTree>
    <p:extLst>
      <p:ext uri="{BB962C8B-B14F-4D97-AF65-F5344CB8AC3E}">
        <p14:creationId xmlns:p14="http://schemas.microsoft.com/office/powerpoint/2010/main" val="2273722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D1CD2B-3EB7-4E64-8237-D44830D383F6}"/>
              </a:ext>
            </a:extLst>
          </p:cNvPr>
          <p:cNvSpPr>
            <a:spLocks noGrp="1"/>
          </p:cNvSpPr>
          <p:nvPr>
            <p:ph idx="1"/>
          </p:nvPr>
        </p:nvSpPr>
        <p:spPr>
          <a:xfrm>
            <a:off x="527482" y="2020933"/>
            <a:ext cx="10515600" cy="4351338"/>
          </a:xfrm>
        </p:spPr>
        <p:txBody>
          <a:bodyPr/>
          <a:lstStyle/>
          <a:p>
            <a:pPr marL="0" indent="0" algn="l">
              <a:buNone/>
            </a:pPr>
            <a:endParaRPr lang="en-IN" b="0" i="0" dirty="0">
              <a:solidFill>
                <a:srgbClr val="000000"/>
              </a:solidFill>
              <a:effectLst/>
              <a:latin typeface="Verdana" panose="020B0604030504040204" pitchFamily="34" charset="0"/>
            </a:endParaRPr>
          </a:p>
          <a:p>
            <a:pPr marL="457200" lvl="1"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o:r</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endParaRPr lang="en-IN" dirty="0"/>
          </a:p>
        </p:txBody>
      </p:sp>
      <p:sp>
        <p:nvSpPr>
          <p:cNvPr id="4" name="Rectangle 1">
            <a:extLst>
              <a:ext uri="{FF2B5EF4-FFF2-40B4-BE49-F238E27FC236}">
                <a16:creationId xmlns:a16="http://schemas.microsoft.com/office/drawing/2014/main" id="{4259E2B1-0B5B-447E-8C7B-98A033AE8D1E}"/>
              </a:ext>
            </a:extLst>
          </p:cNvPr>
          <p:cNvSpPr>
            <a:spLocks noGrp="1" noChangeArrowheads="1"/>
          </p:cNvSpPr>
          <p:nvPr>
            <p:ph type="title"/>
          </p:nvPr>
        </p:nvSpPr>
        <p:spPr bwMode="auto">
          <a:xfrm>
            <a:off x="141890" y="108080"/>
            <a:ext cx="11522628" cy="2159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t>You can use also use the shortcut string notation parameter</a:t>
            </a:r>
            <a:b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br>
            <a: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t>to specify the marker</a:t>
            </a: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b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b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b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marker |line | color </a:t>
            </a:r>
            <a:r>
              <a:rPr kumimoji="0" lang="en-US" altLang="en-US" sz="24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a:t>
            </a:r>
            <a:r>
              <a:rPr kumimoji="0" lang="en-US" altLang="en-US" sz="2400" b="0" i="0" u="none" strike="noStrike" cap="none" normalizeH="0" baseline="0" dirty="0" err="1">
                <a:ln>
                  <a:noFill/>
                </a:ln>
                <a:solidFill>
                  <a:srgbClr val="000000"/>
                </a:solidFill>
                <a:effectLst/>
                <a:highlight>
                  <a:srgbClr val="FFFF00"/>
                </a:highlight>
                <a:latin typeface="Segoe UI" panose="020B0502040204020203" pitchFamily="34" charset="0"/>
                <a:cs typeface="Segoe UI" panose="020B0502040204020203" pitchFamily="34" charset="0"/>
              </a:rPr>
              <a:t>o:r</a:t>
            </a:r>
            <a:r>
              <a:rPr kumimoji="0" lang="en-US" altLang="en-US" sz="24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5" name="AutoShape 3">
            <a:extLst>
              <a:ext uri="{FF2B5EF4-FFF2-40B4-BE49-F238E27FC236}">
                <a16:creationId xmlns:a16="http://schemas.microsoft.com/office/drawing/2014/main" id="{1C0D65F8-2B13-4679-91F1-9190279D00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865D9B90-22DB-4914-9202-2D0163B8E4A8}"/>
              </a:ext>
            </a:extLst>
          </p:cNvPr>
          <p:cNvPicPr>
            <a:picLocks noChangeAspect="1"/>
          </p:cNvPicPr>
          <p:nvPr/>
        </p:nvPicPr>
        <p:blipFill>
          <a:blip r:embed="rId2"/>
          <a:stretch>
            <a:fillRect/>
          </a:stretch>
        </p:blipFill>
        <p:spPr>
          <a:xfrm>
            <a:off x="7102135" y="2626089"/>
            <a:ext cx="4634143" cy="3461126"/>
          </a:xfrm>
          <a:prstGeom prst="rect">
            <a:avLst/>
          </a:prstGeom>
        </p:spPr>
      </p:pic>
    </p:spTree>
    <p:extLst>
      <p:ext uri="{BB962C8B-B14F-4D97-AF65-F5344CB8AC3E}">
        <p14:creationId xmlns:p14="http://schemas.microsoft.com/office/powerpoint/2010/main" val="46214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7745695-F9D3-4EBE-B03D-433A5D119092}"/>
              </a:ext>
            </a:extLst>
          </p:cNvPr>
          <p:cNvSpPr>
            <a:spLocks noGrp="1"/>
          </p:cNvSpPr>
          <p:nvPr>
            <p:ph type="title"/>
          </p:nvPr>
        </p:nvSpPr>
        <p:spPr/>
        <p:txBody>
          <a:bodyPr>
            <a:normAutofit/>
          </a:bodyPr>
          <a:lstStyle/>
          <a:p>
            <a:r>
              <a:rPr lang="en-US" sz="4000" i="1" dirty="0">
                <a:highlight>
                  <a:srgbClr val="FFFF00"/>
                </a:highlight>
                <a:latin typeface="+mn-lt"/>
              </a:rPr>
              <a:t>Linewidth and Line styles and line color</a:t>
            </a:r>
            <a:endParaRPr lang="en-US" altLang="en-US" sz="4000" i="1" dirty="0">
              <a:highlight>
                <a:srgbClr val="FFFF00"/>
              </a:highlight>
              <a:latin typeface="+mn-lt"/>
            </a:endParaRPr>
          </a:p>
        </p:txBody>
      </p:sp>
      <p:sp>
        <p:nvSpPr>
          <p:cNvPr id="3" name="Content Placeholder 2">
            <a:extLst>
              <a:ext uri="{FF2B5EF4-FFF2-40B4-BE49-F238E27FC236}">
                <a16:creationId xmlns:a16="http://schemas.microsoft.com/office/drawing/2014/main" id="{E678DDA8-9013-4FC8-8305-6677E07E7813}"/>
              </a:ext>
            </a:extLst>
          </p:cNvPr>
          <p:cNvSpPr>
            <a:spLocks noGrp="1"/>
          </p:cNvSpPr>
          <p:nvPr>
            <p:ph idx="1"/>
          </p:nvPr>
        </p:nvSpPr>
        <p:spPr/>
        <p:txBody>
          <a:bodyPr/>
          <a:lstStyle/>
          <a:p>
            <a:pPr marL="0" indent="0">
              <a:buNone/>
              <a:defRPr/>
            </a:pPr>
            <a:r>
              <a:rPr lang="en-US" dirty="0" err="1">
                <a:solidFill>
                  <a:srgbClr val="7030A0"/>
                </a:solidFill>
              </a:rPr>
              <a:t>plt.plot</a:t>
            </a:r>
            <a:r>
              <a:rPr lang="en-US" dirty="0">
                <a:solidFill>
                  <a:srgbClr val="7030A0"/>
                </a:solidFill>
              </a:rPr>
              <a:t>(x, color = 'blue', linewidth=3, </a:t>
            </a:r>
            <a:r>
              <a:rPr lang="en-US" dirty="0" err="1">
                <a:solidFill>
                  <a:srgbClr val="7030A0"/>
                </a:solidFill>
              </a:rPr>
              <a:t>linestyle</a:t>
            </a:r>
            <a:r>
              <a:rPr lang="en-US" dirty="0">
                <a:solidFill>
                  <a:srgbClr val="7030A0"/>
                </a:solidFill>
              </a:rPr>
              <a:t>='dashed’)</a:t>
            </a:r>
          </a:p>
          <a:p>
            <a:pPr marL="0" indent="0">
              <a:buNone/>
              <a:defRPr/>
            </a:pPr>
            <a:r>
              <a:rPr lang="en-US" dirty="0"/>
              <a:t>Here we will use different line styles which are as follows:</a:t>
            </a:r>
          </a:p>
          <a:p>
            <a:pPr marL="0" indent="0">
              <a:buNone/>
              <a:defRPr/>
            </a:pPr>
            <a:r>
              <a:rPr lang="en-US" b="1" dirty="0"/>
              <a:t>– </a:t>
            </a:r>
            <a:r>
              <a:rPr lang="en-US" dirty="0"/>
              <a:t>       : dashed</a:t>
            </a:r>
          </a:p>
          <a:p>
            <a:pPr marL="0" indent="0">
              <a:buNone/>
              <a:defRPr/>
            </a:pPr>
            <a:r>
              <a:rPr lang="en-US" b="1" dirty="0"/>
              <a:t>—</a:t>
            </a:r>
            <a:r>
              <a:rPr lang="en-US" dirty="0"/>
              <a:t>      : double dashed</a:t>
            </a:r>
          </a:p>
          <a:p>
            <a:pPr marL="0" indent="0">
              <a:buNone/>
              <a:defRPr/>
            </a:pPr>
            <a:r>
              <a:rPr lang="en-US" b="1" dirty="0"/>
              <a:t>-.  </a:t>
            </a:r>
            <a:r>
              <a:rPr lang="en-US" dirty="0"/>
              <a:t>     : dashed-dotted</a:t>
            </a:r>
          </a:p>
          <a:p>
            <a:pPr marL="0" indent="0">
              <a:buNone/>
              <a:defRPr/>
            </a:pPr>
            <a:r>
              <a:rPr lang="en-US" b="1" dirty="0"/>
              <a:t>: </a:t>
            </a:r>
            <a:r>
              <a:rPr lang="en-US" dirty="0"/>
              <a:t>       : dotted</a:t>
            </a:r>
          </a:p>
          <a:p>
            <a:pPr marL="0" indent="0">
              <a:buNone/>
              <a:defRPr/>
            </a:pPr>
            <a:endParaRPr lang="en-US" dirty="0"/>
          </a:p>
        </p:txBody>
      </p:sp>
      <p:pic>
        <p:nvPicPr>
          <p:cNvPr id="2" name="Picture 1">
            <a:extLst>
              <a:ext uri="{FF2B5EF4-FFF2-40B4-BE49-F238E27FC236}">
                <a16:creationId xmlns:a16="http://schemas.microsoft.com/office/drawing/2014/main" id="{B5134DE1-7076-4DBC-B1AE-FA2B5E3AA825}"/>
              </a:ext>
            </a:extLst>
          </p:cNvPr>
          <p:cNvPicPr>
            <a:picLocks noChangeAspect="1"/>
          </p:cNvPicPr>
          <p:nvPr/>
        </p:nvPicPr>
        <p:blipFill>
          <a:blip r:embed="rId2"/>
          <a:stretch>
            <a:fillRect/>
          </a:stretch>
        </p:blipFill>
        <p:spPr>
          <a:xfrm>
            <a:off x="5229225" y="2940050"/>
            <a:ext cx="6124575" cy="3371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F933-AAAD-4789-A9F3-52A296D1CC7E}"/>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Title and Labels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ED9A2AC-7C41-426A-8457-573318DC5733}"/>
              </a:ext>
            </a:extLst>
          </p:cNvPr>
          <p:cNvSpPr>
            <a:spLocks noGrp="1"/>
          </p:cNvSpPr>
          <p:nvPr>
            <p:ph idx="1"/>
          </p:nvPr>
        </p:nvSpPr>
        <p:spPr>
          <a:xfrm>
            <a:off x="554115" y="1690688"/>
            <a:ext cx="6361590" cy="4351338"/>
          </a:xfrm>
        </p:spPr>
        <p:txBody>
          <a:bodyPr>
            <a:normAutofit/>
          </a:bodyPr>
          <a:lstStyle/>
          <a:p>
            <a:pPr marL="0" indent="0">
              <a:buNone/>
            </a:pPr>
            <a:r>
              <a:rPr lang="en-IN" dirty="0"/>
              <a:t>Use title() </a:t>
            </a:r>
          </a:p>
          <a:p>
            <a:pPr marL="0" indent="0">
              <a:buNone/>
            </a:pPr>
            <a:r>
              <a:rPr lang="en-IN" dirty="0"/>
              <a:t>Use </a:t>
            </a:r>
            <a:r>
              <a:rPr lang="en-IN" dirty="0" err="1"/>
              <a:t>xlabel</a:t>
            </a:r>
            <a:r>
              <a:rPr lang="en-IN" dirty="0"/>
              <a:t>()</a:t>
            </a:r>
          </a:p>
          <a:p>
            <a:pPr marL="0" indent="0">
              <a:buNone/>
            </a:pPr>
            <a:r>
              <a:rPr lang="en-IN" dirty="0"/>
              <a:t>Use </a:t>
            </a:r>
            <a:r>
              <a:rPr lang="en-IN" dirty="0" err="1"/>
              <a:t>ylabel</a:t>
            </a:r>
            <a:r>
              <a:rPr lang="en-IN" dirty="0"/>
              <a:t>()</a:t>
            </a:r>
          </a:p>
          <a:p>
            <a:pPr marL="0" indent="0">
              <a:buNone/>
            </a:pPr>
            <a:endParaRPr lang="en-IN" dirty="0"/>
          </a:p>
        </p:txBody>
      </p:sp>
      <p:pic>
        <p:nvPicPr>
          <p:cNvPr id="4" name="Picture 3">
            <a:extLst>
              <a:ext uri="{FF2B5EF4-FFF2-40B4-BE49-F238E27FC236}">
                <a16:creationId xmlns:a16="http://schemas.microsoft.com/office/drawing/2014/main" id="{19FEC296-23C5-42B8-B1D8-04F15E49D790}"/>
              </a:ext>
            </a:extLst>
          </p:cNvPr>
          <p:cNvPicPr>
            <a:picLocks noChangeAspect="1"/>
          </p:cNvPicPr>
          <p:nvPr/>
        </p:nvPicPr>
        <p:blipFill>
          <a:blip r:embed="rId2"/>
          <a:stretch>
            <a:fillRect/>
          </a:stretch>
        </p:blipFill>
        <p:spPr>
          <a:xfrm>
            <a:off x="4372258" y="1400773"/>
            <a:ext cx="7343220" cy="5092102"/>
          </a:xfrm>
          <a:prstGeom prst="rect">
            <a:avLst/>
          </a:prstGeom>
        </p:spPr>
      </p:pic>
    </p:spTree>
    <p:extLst>
      <p:ext uri="{BB962C8B-B14F-4D97-AF65-F5344CB8AC3E}">
        <p14:creationId xmlns:p14="http://schemas.microsoft.com/office/powerpoint/2010/main" val="300291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282F6E-607F-4BED-9EF8-7047C5348982}"/>
              </a:ext>
            </a:extLst>
          </p:cNvPr>
          <p:cNvSpPr>
            <a:spLocks noGrp="1"/>
          </p:cNvSpPr>
          <p:nvPr>
            <p:ph type="title"/>
          </p:nvPr>
        </p:nvSpPr>
        <p:spPr/>
        <p:txBody>
          <a:bodyPr/>
          <a:lstStyle/>
          <a:p>
            <a:r>
              <a:rPr lang="en-US" dirty="0"/>
              <a:t>Topics covered:</a:t>
            </a:r>
            <a:br>
              <a:rPr lang="en-US" dirty="0"/>
            </a:br>
            <a:endParaRPr lang="en-US" dirty="0"/>
          </a:p>
        </p:txBody>
      </p:sp>
      <p:sp>
        <p:nvSpPr>
          <p:cNvPr id="4" name="Content Placeholder 3">
            <a:extLst>
              <a:ext uri="{FF2B5EF4-FFF2-40B4-BE49-F238E27FC236}">
                <a16:creationId xmlns:a16="http://schemas.microsoft.com/office/drawing/2014/main" id="{AAFD5CAF-0BFF-4005-8D46-E5C17727536D}"/>
              </a:ext>
            </a:extLst>
          </p:cNvPr>
          <p:cNvSpPr>
            <a:spLocks noGrp="1"/>
          </p:cNvSpPr>
          <p:nvPr>
            <p:ph idx="1"/>
          </p:nvPr>
        </p:nvSpPr>
        <p:spPr>
          <a:xfrm>
            <a:off x="838200" y="1213945"/>
            <a:ext cx="10515600" cy="4963018"/>
          </a:xfrm>
        </p:spPr>
        <p:txBody>
          <a:bodyPr>
            <a:normAutofit fontScale="85000" lnSpcReduction="20000"/>
          </a:bodyPr>
          <a:lstStyle/>
          <a:p>
            <a:pPr marL="0" indent="0">
              <a:buNone/>
            </a:pPr>
            <a:r>
              <a:rPr lang="en-US" dirty="0">
                <a:highlight>
                  <a:srgbClr val="FFFF00"/>
                </a:highlight>
              </a:rPr>
              <a:t>Data visualization :</a:t>
            </a:r>
          </a:p>
          <a:p>
            <a:pPr>
              <a:buFont typeface="Wingdings" panose="05000000000000000000" pitchFamily="2" charset="2"/>
              <a:buChar char="ü"/>
            </a:pPr>
            <a:r>
              <a:rPr lang="en-US" dirty="0">
                <a:solidFill>
                  <a:srgbClr val="7030A0"/>
                </a:solidFill>
              </a:rPr>
              <a:t>introduction to matplotlib, </a:t>
            </a:r>
          </a:p>
          <a:p>
            <a:pPr>
              <a:buFont typeface="Wingdings" panose="05000000000000000000" pitchFamily="2" charset="2"/>
              <a:buChar char="ü"/>
            </a:pPr>
            <a:r>
              <a:rPr lang="en-US" dirty="0">
                <a:solidFill>
                  <a:srgbClr val="7030A0"/>
                </a:solidFill>
              </a:rPr>
              <a:t>line plot, </a:t>
            </a:r>
          </a:p>
          <a:p>
            <a:pPr>
              <a:buFont typeface="Wingdings" panose="05000000000000000000" pitchFamily="2" charset="2"/>
              <a:buChar char="ü"/>
            </a:pPr>
            <a:r>
              <a:rPr lang="en-US" dirty="0">
                <a:solidFill>
                  <a:srgbClr val="7030A0"/>
                </a:solidFill>
              </a:rPr>
              <a:t>multiple subplots in one figure,</a:t>
            </a:r>
          </a:p>
          <a:p>
            <a:pPr>
              <a:buFont typeface="Wingdings" panose="05000000000000000000" pitchFamily="2" charset="2"/>
              <a:buChar char="ü"/>
            </a:pPr>
            <a:r>
              <a:rPr lang="en-US" dirty="0">
                <a:solidFill>
                  <a:srgbClr val="7030A0"/>
                </a:solidFill>
              </a:rPr>
              <a:t>bar chart, </a:t>
            </a:r>
          </a:p>
          <a:p>
            <a:pPr>
              <a:buFont typeface="Wingdings" panose="05000000000000000000" pitchFamily="2" charset="2"/>
              <a:buChar char="ü"/>
            </a:pPr>
            <a:r>
              <a:rPr lang="en-US" dirty="0">
                <a:solidFill>
                  <a:srgbClr val="7030A0"/>
                </a:solidFill>
              </a:rPr>
              <a:t>histogram, </a:t>
            </a:r>
          </a:p>
          <a:p>
            <a:pPr>
              <a:buFont typeface="Wingdings" panose="05000000000000000000" pitchFamily="2" charset="2"/>
              <a:buChar char="ü"/>
            </a:pPr>
            <a:r>
              <a:rPr lang="en-US" dirty="0">
                <a:solidFill>
                  <a:srgbClr val="7030A0"/>
                </a:solidFill>
              </a:rPr>
              <a:t>box and whisker plot, </a:t>
            </a:r>
          </a:p>
          <a:p>
            <a:pPr>
              <a:buFont typeface="Wingdings" panose="05000000000000000000" pitchFamily="2" charset="2"/>
              <a:buChar char="ü"/>
            </a:pPr>
            <a:r>
              <a:rPr lang="en-US" dirty="0">
                <a:solidFill>
                  <a:srgbClr val="7030A0"/>
                </a:solidFill>
              </a:rPr>
              <a:t>scatter plot, </a:t>
            </a:r>
          </a:p>
          <a:p>
            <a:pPr>
              <a:buFont typeface="Wingdings" panose="05000000000000000000" pitchFamily="2" charset="2"/>
              <a:buChar char="ü"/>
            </a:pPr>
            <a:r>
              <a:rPr lang="en-US" dirty="0">
                <a:solidFill>
                  <a:srgbClr val="7030A0"/>
                </a:solidFill>
              </a:rPr>
              <a:t>pie charts, </a:t>
            </a:r>
          </a:p>
          <a:p>
            <a:pPr>
              <a:buFont typeface="Wingdings" panose="05000000000000000000" pitchFamily="2" charset="2"/>
              <a:buChar char="ü"/>
            </a:pPr>
            <a:r>
              <a:rPr lang="en-US" dirty="0">
                <a:solidFill>
                  <a:srgbClr val="7030A0"/>
                </a:solidFill>
              </a:rPr>
              <a:t>introduction to seaborn, </a:t>
            </a:r>
          </a:p>
          <a:p>
            <a:pPr>
              <a:buFont typeface="Wingdings" panose="05000000000000000000" pitchFamily="2" charset="2"/>
              <a:buChar char="ü"/>
            </a:pPr>
            <a:r>
              <a:rPr lang="en-US" dirty="0">
                <a:solidFill>
                  <a:srgbClr val="7030A0"/>
                </a:solidFill>
              </a:rPr>
              <a:t>seaborn Vs matplotlib, </a:t>
            </a:r>
          </a:p>
          <a:p>
            <a:pPr>
              <a:buFont typeface="Wingdings" panose="05000000000000000000" pitchFamily="2" charset="2"/>
              <a:buChar char="ü"/>
            </a:pPr>
            <a:r>
              <a:rPr lang="en-US" dirty="0">
                <a:solidFill>
                  <a:srgbClr val="7030A0"/>
                </a:solidFill>
              </a:rPr>
              <a:t>data visualization using seaborn</a:t>
            </a:r>
          </a:p>
        </p:txBody>
      </p:sp>
    </p:spTree>
    <p:extLst>
      <p:ext uri="{BB962C8B-B14F-4D97-AF65-F5344CB8AC3E}">
        <p14:creationId xmlns:p14="http://schemas.microsoft.com/office/powerpoint/2010/main" val="1571490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12522-6560-4872-8BB1-6D11CEEC5CB6}"/>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Adding Grid Lines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D66C780-8FDC-4733-ACF0-26EC28A51E59}"/>
              </a:ext>
            </a:extLst>
          </p:cNvPr>
          <p:cNvSpPr>
            <a:spLocks noGrp="1"/>
          </p:cNvSpPr>
          <p:nvPr>
            <p:ph idx="1"/>
          </p:nvPr>
        </p:nvSpPr>
        <p:spPr>
          <a:xfrm>
            <a:off x="838200" y="1403131"/>
            <a:ext cx="10515600" cy="4773832"/>
          </a:xfrm>
        </p:spPr>
        <p:txBody>
          <a:bodyPr>
            <a:normAutofit fontScale="85000" lnSpcReduction="20000"/>
          </a:bodyPr>
          <a:lstStyle/>
          <a:p>
            <a:pPr marL="0" indent="0">
              <a:buNone/>
            </a:pPr>
            <a:r>
              <a:rPr lang="en-US" dirty="0"/>
              <a:t>With </a:t>
            </a:r>
            <a:r>
              <a:rPr lang="en-US" dirty="0" err="1"/>
              <a:t>Pyplot</a:t>
            </a:r>
            <a:r>
              <a:rPr lang="en-US" dirty="0"/>
              <a:t>, you can use the </a:t>
            </a:r>
            <a:r>
              <a:rPr lang="en-US" dirty="0">
                <a:solidFill>
                  <a:srgbClr val="C00000"/>
                </a:solidFill>
              </a:rPr>
              <a:t>grid() function </a:t>
            </a:r>
            <a:r>
              <a:rPr lang="en-US" dirty="0"/>
              <a:t>to add grid lines to the plot.</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115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125</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240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260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270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280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290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330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"Sports Watch Data"</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plt.xlabel</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"Average Pulse"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plt.ylabel</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"Calorie Burnage"</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(x, y)</a:t>
            </a:r>
            <a:br>
              <a:rPr lang="en-IN" dirty="0"/>
            </a:br>
            <a:br>
              <a:rPr lang="en-IN" dirty="0"/>
            </a:br>
            <a:r>
              <a:rPr lang="en-IN" b="0" i="0" dirty="0" err="1">
                <a:solidFill>
                  <a:srgbClr val="000000"/>
                </a:solidFill>
                <a:effectLst/>
                <a:latin typeface="Consolas" panose="020B0609020204030204" pitchFamily="49" charset="0"/>
              </a:rPr>
              <a:t>plt.grid</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id="{8384E989-0E97-4769-9F45-37B798986CB5}"/>
              </a:ext>
            </a:extLst>
          </p:cNvPr>
          <p:cNvPicPr>
            <a:picLocks noChangeAspect="1"/>
          </p:cNvPicPr>
          <p:nvPr/>
        </p:nvPicPr>
        <p:blipFill>
          <a:blip r:embed="rId2"/>
          <a:stretch>
            <a:fillRect/>
          </a:stretch>
        </p:blipFill>
        <p:spPr>
          <a:xfrm>
            <a:off x="7625917" y="3595456"/>
            <a:ext cx="4350059" cy="3262544"/>
          </a:xfrm>
          <a:prstGeom prst="rect">
            <a:avLst/>
          </a:prstGeom>
        </p:spPr>
      </p:pic>
    </p:spTree>
    <p:extLst>
      <p:ext uri="{BB962C8B-B14F-4D97-AF65-F5344CB8AC3E}">
        <p14:creationId xmlns:p14="http://schemas.microsoft.com/office/powerpoint/2010/main" val="379569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632F-63C5-465D-8167-291CF83832C7}"/>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Subplot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9070E72-A075-4910-B853-C48B5047721B}"/>
              </a:ext>
            </a:extLst>
          </p:cNvPr>
          <p:cNvSpPr>
            <a:spLocks noGrp="1"/>
          </p:cNvSpPr>
          <p:nvPr>
            <p:ph idx="1"/>
          </p:nvPr>
        </p:nvSpPr>
        <p:spPr>
          <a:xfrm>
            <a:off x="838200" y="1292772"/>
            <a:ext cx="10515600" cy="4884191"/>
          </a:xfrm>
        </p:spPr>
        <p:txBody>
          <a:bodyPr>
            <a:normAutofit/>
          </a:bodyPr>
          <a:lstStyle/>
          <a:p>
            <a:pPr marL="0" indent="0">
              <a:buNone/>
            </a:pPr>
            <a:r>
              <a:rPr lang="en-US" dirty="0"/>
              <a:t>With the subplot() function you can draw multiple plots in one figure. </a:t>
            </a:r>
          </a:p>
          <a:p>
            <a:pPr marL="0" indent="0">
              <a:buNone/>
            </a:pPr>
            <a:r>
              <a:rPr lang="en-US" altLang="en-US" dirty="0"/>
              <a:t>You can use the subplot() method to add more than one plot in a figure. </a:t>
            </a:r>
          </a:p>
          <a:p>
            <a:pPr marL="0" indent="0">
              <a:buNone/>
            </a:pPr>
            <a:r>
              <a:rPr lang="en-US" altLang="en-US" dirty="0"/>
              <a:t>Syntax: </a:t>
            </a:r>
          </a:p>
          <a:p>
            <a:pPr marL="0" indent="0">
              <a:buNone/>
            </a:pPr>
            <a:r>
              <a:rPr lang="en-US" altLang="en-US" dirty="0" err="1">
                <a:solidFill>
                  <a:srgbClr val="C00000"/>
                </a:solidFill>
              </a:rPr>
              <a:t>plt.subplots</a:t>
            </a:r>
            <a:r>
              <a:rPr lang="en-US" altLang="en-US" dirty="0">
                <a:solidFill>
                  <a:srgbClr val="C00000"/>
                </a:solidFill>
              </a:rPr>
              <a:t>(</a:t>
            </a:r>
            <a:r>
              <a:rPr lang="en-US" altLang="en-US" dirty="0" err="1">
                <a:solidFill>
                  <a:srgbClr val="C00000"/>
                </a:solidFill>
              </a:rPr>
              <a:t>nrows</a:t>
            </a:r>
            <a:r>
              <a:rPr lang="en-US" altLang="en-US" dirty="0">
                <a:solidFill>
                  <a:srgbClr val="C00000"/>
                </a:solidFill>
              </a:rPr>
              <a:t>, </a:t>
            </a:r>
            <a:r>
              <a:rPr lang="en-US" altLang="en-US" dirty="0" err="1">
                <a:solidFill>
                  <a:srgbClr val="C00000"/>
                </a:solidFill>
              </a:rPr>
              <a:t>ncols</a:t>
            </a:r>
            <a:r>
              <a:rPr lang="en-US" altLang="en-US" dirty="0">
                <a:solidFill>
                  <a:srgbClr val="C00000"/>
                </a:solidFill>
              </a:rPr>
              <a:t>, index)</a:t>
            </a:r>
          </a:p>
          <a:p>
            <a:pPr marL="0" indent="0">
              <a:buNone/>
            </a:pPr>
            <a:r>
              <a:rPr lang="en-US" altLang="en-US" dirty="0"/>
              <a:t>The three-integer arguments specify the number of rows and columns and the index of the subplot grid.</a:t>
            </a:r>
          </a:p>
          <a:p>
            <a:pPr marL="0" indent="0">
              <a:buNone/>
            </a:pPr>
            <a:endParaRPr lang="en-US" dirty="0"/>
          </a:p>
        </p:txBody>
      </p:sp>
      <p:pic>
        <p:nvPicPr>
          <p:cNvPr id="6" name="Picture 5">
            <a:extLst>
              <a:ext uri="{FF2B5EF4-FFF2-40B4-BE49-F238E27FC236}">
                <a16:creationId xmlns:a16="http://schemas.microsoft.com/office/drawing/2014/main" id="{1F9457B0-386B-4F16-BE0A-3DD4D40E0C30}"/>
              </a:ext>
            </a:extLst>
          </p:cNvPr>
          <p:cNvPicPr>
            <a:picLocks noChangeAspect="1"/>
          </p:cNvPicPr>
          <p:nvPr/>
        </p:nvPicPr>
        <p:blipFill>
          <a:blip r:embed="rId2"/>
          <a:stretch>
            <a:fillRect/>
          </a:stretch>
        </p:blipFill>
        <p:spPr>
          <a:xfrm>
            <a:off x="6775371" y="2512379"/>
            <a:ext cx="5280504" cy="4141895"/>
          </a:xfrm>
          <a:prstGeom prst="rect">
            <a:avLst/>
          </a:prstGeom>
        </p:spPr>
      </p:pic>
    </p:spTree>
    <p:extLst>
      <p:ext uri="{BB962C8B-B14F-4D97-AF65-F5344CB8AC3E}">
        <p14:creationId xmlns:p14="http://schemas.microsoft.com/office/powerpoint/2010/main" val="90379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73950-5866-44A6-BFFB-376310BC5428}"/>
              </a:ext>
            </a:extLst>
          </p:cNvPr>
          <p:cNvSpPr>
            <a:spLocks noGrp="1"/>
          </p:cNvSpPr>
          <p:nvPr>
            <p:ph idx="1"/>
          </p:nvPr>
        </p:nvSpPr>
        <p:spPr>
          <a:xfrm>
            <a:off x="838200" y="266330"/>
            <a:ext cx="10515600" cy="5910633"/>
          </a:xfrm>
        </p:spPr>
        <p:txBody>
          <a:bodyPr>
            <a:normAutofit fontScale="92500" lnSpcReduction="10000"/>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028338D6-FFD1-47D6-9EAE-E017538BDAE8}"/>
              </a:ext>
            </a:extLst>
          </p:cNvPr>
          <p:cNvPicPr>
            <a:picLocks noChangeAspect="1"/>
          </p:cNvPicPr>
          <p:nvPr/>
        </p:nvPicPr>
        <p:blipFill>
          <a:blip r:embed="rId2"/>
          <a:stretch>
            <a:fillRect/>
          </a:stretch>
        </p:blipFill>
        <p:spPr>
          <a:xfrm>
            <a:off x="6794377" y="1665913"/>
            <a:ext cx="5397623" cy="4233761"/>
          </a:xfrm>
          <a:prstGeom prst="rect">
            <a:avLst/>
          </a:prstGeom>
        </p:spPr>
      </p:pic>
    </p:spTree>
    <p:extLst>
      <p:ext uri="{BB962C8B-B14F-4D97-AF65-F5344CB8AC3E}">
        <p14:creationId xmlns:p14="http://schemas.microsoft.com/office/powerpoint/2010/main" val="2722898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0B107-856D-4647-9649-F733AAA45B3F}"/>
              </a:ext>
            </a:extLst>
          </p:cNvPr>
          <p:cNvSpPr>
            <a:spLocks noGrp="1"/>
          </p:cNvSpPr>
          <p:nvPr>
            <p:ph idx="1"/>
          </p:nvPr>
        </p:nvSpPr>
        <p:spPr>
          <a:xfrm>
            <a:off x="838200" y="119270"/>
            <a:ext cx="10515600" cy="6057693"/>
          </a:xfrm>
        </p:spPr>
        <p:txBody>
          <a:bodyPr>
            <a:normAutofit fontScale="85000" lnSpcReduction="20000"/>
          </a:bodyPr>
          <a:lstStyle/>
          <a:p>
            <a:pPr marL="0" indent="0">
              <a:buNone/>
            </a:pPr>
            <a:r>
              <a:rPr lang="en-US" dirty="0">
                <a:highlight>
                  <a:srgbClr val="FFFF00"/>
                </a:highlight>
              </a:rPr>
              <a:t>You can add a title to each plot with the title() </a:t>
            </a:r>
            <a:r>
              <a:rPr lang="en-US" i="1" dirty="0">
                <a:highlight>
                  <a:srgbClr val="FFFF00"/>
                </a:highlight>
              </a:rPr>
              <a:t>function</a:t>
            </a:r>
            <a:r>
              <a:rPr lang="en-US" dirty="0">
                <a:highlight>
                  <a:srgbClr val="FFFF00"/>
                </a:highlight>
              </a:rPr>
              <a:t>:</a:t>
            </a:r>
          </a:p>
          <a:p>
            <a:pPr marL="0" indent="0">
              <a:buNone/>
            </a:pPr>
            <a:endParaRPr lang="en-IN" b="0" i="0" dirty="0">
              <a:solidFill>
                <a:srgbClr val="0000CD"/>
              </a:solidFill>
              <a:effectLst/>
              <a:latin typeface="Consolas" panose="020B0609020204030204" pitchFamily="49" charset="0"/>
            </a:endParaRP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"SALES"</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"INCOME"</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id="{51095F6A-F2AF-4A63-905E-4B618B496361}"/>
              </a:ext>
            </a:extLst>
          </p:cNvPr>
          <p:cNvPicPr>
            <a:picLocks noChangeAspect="1"/>
          </p:cNvPicPr>
          <p:nvPr/>
        </p:nvPicPr>
        <p:blipFill>
          <a:blip r:embed="rId2"/>
          <a:stretch>
            <a:fillRect/>
          </a:stretch>
        </p:blipFill>
        <p:spPr>
          <a:xfrm>
            <a:off x="6423768" y="1322541"/>
            <a:ext cx="5371051" cy="4212918"/>
          </a:xfrm>
          <a:prstGeom prst="rect">
            <a:avLst/>
          </a:prstGeom>
        </p:spPr>
      </p:pic>
    </p:spTree>
    <p:extLst>
      <p:ext uri="{BB962C8B-B14F-4D97-AF65-F5344CB8AC3E}">
        <p14:creationId xmlns:p14="http://schemas.microsoft.com/office/powerpoint/2010/main" val="253550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0DF9F-3044-44DF-BD7F-86EECA2F0D03}"/>
              </a:ext>
            </a:extLst>
          </p:cNvPr>
          <p:cNvSpPr>
            <a:spLocks noGrp="1"/>
          </p:cNvSpPr>
          <p:nvPr>
            <p:ph idx="1"/>
          </p:nvPr>
        </p:nvSpPr>
        <p:spPr>
          <a:xfrm>
            <a:off x="838200" y="213064"/>
            <a:ext cx="10515600" cy="5963899"/>
          </a:xfrm>
        </p:spPr>
        <p:txBody>
          <a:bodyPr>
            <a:normAutofit fontScale="85000" lnSpcReduction="20000"/>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"SALES"</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"INCOME"</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highlight>
                  <a:srgbClr val="FFFF00"/>
                </a:highlight>
                <a:latin typeface="Consolas" panose="020B0609020204030204" pitchFamily="49" charset="0"/>
              </a:rPr>
              <a:t>plt.suptitle</a:t>
            </a:r>
            <a:r>
              <a:rPr lang="en-IN" b="0" i="0" dirty="0">
                <a:solidFill>
                  <a:srgbClr val="000000"/>
                </a:solidFill>
                <a:effectLst/>
                <a:highlight>
                  <a:srgbClr val="FFFF00"/>
                </a:highlight>
                <a:latin typeface="Consolas" panose="020B0609020204030204" pitchFamily="49" charset="0"/>
              </a:rPr>
              <a:t>(</a:t>
            </a:r>
            <a:r>
              <a:rPr lang="en-IN" b="0" i="0" dirty="0">
                <a:solidFill>
                  <a:srgbClr val="A52A2A"/>
                </a:solidFill>
                <a:effectLst/>
                <a:highlight>
                  <a:srgbClr val="FFFF00"/>
                </a:highlight>
                <a:latin typeface="Consolas" panose="020B0609020204030204" pitchFamily="49" charset="0"/>
              </a:rPr>
              <a:t>"MY SHOP"</a:t>
            </a:r>
            <a:r>
              <a:rPr lang="en-IN" b="0" i="0" dirty="0">
                <a:solidFill>
                  <a:srgbClr val="000000"/>
                </a:solidFill>
                <a:effectLst/>
                <a:highlight>
                  <a:srgbClr val="FFFF00"/>
                </a:highligh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D9BC8F98-652B-4865-95AC-6FE9FBFA2879}"/>
              </a:ext>
            </a:extLst>
          </p:cNvPr>
          <p:cNvPicPr>
            <a:picLocks noChangeAspect="1"/>
          </p:cNvPicPr>
          <p:nvPr/>
        </p:nvPicPr>
        <p:blipFill>
          <a:blip r:embed="rId2"/>
          <a:stretch>
            <a:fillRect/>
          </a:stretch>
        </p:blipFill>
        <p:spPr>
          <a:xfrm>
            <a:off x="6248903" y="1997476"/>
            <a:ext cx="4963594" cy="3893319"/>
          </a:xfrm>
          <a:prstGeom prst="rect">
            <a:avLst/>
          </a:prstGeom>
        </p:spPr>
      </p:pic>
    </p:spTree>
    <p:extLst>
      <p:ext uri="{BB962C8B-B14F-4D97-AF65-F5344CB8AC3E}">
        <p14:creationId xmlns:p14="http://schemas.microsoft.com/office/powerpoint/2010/main" val="2404879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6B44-FAD9-4AAB-9302-1D9111ACFF87}"/>
              </a:ext>
            </a:extLst>
          </p:cNvPr>
          <p:cNvSpPr>
            <a:spLocks noGrp="1"/>
          </p:cNvSpPr>
          <p:nvPr>
            <p:ph type="title"/>
          </p:nvPr>
        </p:nvSpPr>
        <p:spPr/>
        <p:txBody>
          <a:bodyPr/>
          <a:lstStyle/>
          <a:p>
            <a:r>
              <a:rPr lang="en-IN" sz="3200" b="0" i="1" dirty="0">
                <a:solidFill>
                  <a:srgbClr val="000000"/>
                </a:solidFill>
                <a:effectLst/>
                <a:highlight>
                  <a:srgbClr val="FFFF00"/>
                </a:highlight>
                <a:latin typeface="Segoe UI" panose="020B0502040204020203" pitchFamily="34" charset="0"/>
              </a:rPr>
              <a:t>Matplotlib Scatter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5510EB3-BF98-4EA1-BF79-F0DBD734E7B8}"/>
              </a:ext>
            </a:extLst>
          </p:cNvPr>
          <p:cNvSpPr>
            <a:spLocks noGrp="1"/>
          </p:cNvSpPr>
          <p:nvPr>
            <p:ph idx="1"/>
          </p:nvPr>
        </p:nvSpPr>
        <p:spPr/>
        <p:txBody>
          <a:bodyPr/>
          <a:lstStyle/>
          <a:p>
            <a:r>
              <a:rPr lang="en-US" dirty="0"/>
              <a:t>Scatter plots are used to observe relationship between variables and uses dots to represent the relationship between them. </a:t>
            </a:r>
          </a:p>
          <a:p>
            <a:r>
              <a:rPr lang="en-US" dirty="0"/>
              <a:t>Creating Scatter Plots With </a:t>
            </a:r>
            <a:r>
              <a:rPr lang="en-US" dirty="0" err="1"/>
              <a:t>pyplot</a:t>
            </a:r>
            <a:r>
              <a:rPr lang="en-US" dirty="0"/>
              <a:t>, you can use the scatter() function to draw a scatter plot.</a:t>
            </a:r>
          </a:p>
          <a:p>
            <a:r>
              <a:rPr lang="en-US" dirty="0"/>
              <a:t>The scatter() function plots one dot for each observation. It needs two arrays of the same length, one for the values of the x-axis, and one for values on the y-axis:</a:t>
            </a:r>
            <a:endParaRPr lang="en-IN" dirty="0"/>
          </a:p>
        </p:txBody>
      </p:sp>
    </p:spTree>
    <p:extLst>
      <p:ext uri="{BB962C8B-B14F-4D97-AF65-F5344CB8AC3E}">
        <p14:creationId xmlns:p14="http://schemas.microsoft.com/office/powerpoint/2010/main" val="2951901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F99C9F2-7455-4AB7-90F4-C5180F314821}"/>
              </a:ext>
            </a:extLst>
          </p:cNvPr>
          <p:cNvSpPr>
            <a:spLocks noGrp="1"/>
          </p:cNvSpPr>
          <p:nvPr>
            <p:ph idx="1"/>
          </p:nvPr>
        </p:nvSpPr>
        <p:spPr>
          <a:xfrm>
            <a:off x="598004" y="1012262"/>
            <a:ext cx="10995991" cy="5403240"/>
          </a:xfrm>
        </p:spPr>
        <p:txBody>
          <a:bodyPr/>
          <a:lstStyle/>
          <a:p>
            <a:pPr marL="0" indent="0" algn="just">
              <a:buNone/>
            </a:pPr>
            <a:r>
              <a:rPr lang="en-US" sz="2400" dirty="0"/>
              <a:t>Consider the following use case. A café sells six different types of bottled orange drinks. The owner wants to understand the relationship between the price of the drinks and how many of each one he sells, so he keeps track of how many of each drink he sells every day. </a:t>
            </a:r>
          </a:p>
          <a:p>
            <a:pPr marL="0" indent="0" algn="just">
              <a:buNone/>
            </a:pPr>
            <a:endParaRPr lang="en-US" dirty="0"/>
          </a:p>
          <a:p>
            <a:pPr marL="0" indent="0" algn="just">
              <a:buNone/>
            </a:pPr>
            <a:r>
              <a:rPr lang="en-US" sz="2400" dirty="0">
                <a:solidFill>
                  <a:schemeClr val="accent1"/>
                </a:solidFill>
              </a:rPr>
              <a:t>You then create lists with the price and average sales per day for each of the six orange drinks sold.</a:t>
            </a:r>
          </a:p>
          <a:p>
            <a:pPr marL="0" indent="0" algn="just">
              <a:buNone/>
            </a:pPr>
            <a:endParaRPr lang="en-US" sz="2400" dirty="0">
              <a:solidFill>
                <a:schemeClr val="accent1"/>
              </a:solidFill>
            </a:endParaRPr>
          </a:p>
          <a:p>
            <a:pPr marL="0" indent="0" algn="just">
              <a:buNone/>
            </a:pPr>
            <a:r>
              <a:rPr lang="en-US" sz="2400" dirty="0">
                <a:solidFill>
                  <a:schemeClr val="accent1"/>
                </a:solidFill>
              </a:rPr>
              <a:t>Finally, you create the scatter plot by using </a:t>
            </a:r>
            <a:r>
              <a:rPr lang="en-US" sz="2400" dirty="0" err="1">
                <a:solidFill>
                  <a:schemeClr val="accent1"/>
                </a:solidFill>
              </a:rPr>
              <a:t>plt.scatter</a:t>
            </a:r>
            <a:r>
              <a:rPr lang="en-US" sz="2400" dirty="0">
                <a:solidFill>
                  <a:schemeClr val="accent1"/>
                </a:solidFill>
              </a:rPr>
              <a:t>() with the two variables you wish to compare as input arguments.</a:t>
            </a:r>
          </a:p>
        </p:txBody>
      </p:sp>
      <p:sp>
        <p:nvSpPr>
          <p:cNvPr id="2" name="TextBox 1">
            <a:extLst>
              <a:ext uri="{FF2B5EF4-FFF2-40B4-BE49-F238E27FC236}">
                <a16:creationId xmlns:a16="http://schemas.microsoft.com/office/drawing/2014/main" id="{EE3FBFF1-6AC1-4FB1-A1B6-D87067EF08E0}"/>
              </a:ext>
            </a:extLst>
          </p:cNvPr>
          <p:cNvSpPr txBox="1"/>
          <p:nvPr/>
        </p:nvSpPr>
        <p:spPr>
          <a:xfrm>
            <a:off x="357809" y="185530"/>
            <a:ext cx="2690191" cy="461665"/>
          </a:xfrm>
          <a:prstGeom prst="rect">
            <a:avLst/>
          </a:prstGeom>
          <a:noFill/>
        </p:spPr>
        <p:txBody>
          <a:bodyPr wrap="square" rtlCol="0">
            <a:spAutoFit/>
          </a:bodyPr>
          <a:lstStyle/>
          <a:p>
            <a:r>
              <a:rPr lang="en-US" sz="2400" dirty="0">
                <a:highlight>
                  <a:srgbClr val="FFFF00"/>
                </a:highlight>
              </a:rPr>
              <a:t>Problem Statement</a:t>
            </a:r>
            <a:r>
              <a:rPr lang="en-US" dirty="0">
                <a:highlight>
                  <a:srgbClr val="FFFF00"/>
                </a:highlight>
              </a:rPr>
              <a:t>:</a:t>
            </a:r>
          </a:p>
        </p:txBody>
      </p:sp>
    </p:spTree>
    <p:extLst>
      <p:ext uri="{BB962C8B-B14F-4D97-AF65-F5344CB8AC3E}">
        <p14:creationId xmlns:p14="http://schemas.microsoft.com/office/powerpoint/2010/main" val="350706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2B3A47-F78B-4935-977D-CA75F893B644}"/>
              </a:ext>
            </a:extLst>
          </p:cNvPr>
          <p:cNvPicPr>
            <a:picLocks noChangeAspect="1"/>
          </p:cNvPicPr>
          <p:nvPr/>
        </p:nvPicPr>
        <p:blipFill>
          <a:blip r:embed="rId2"/>
          <a:stretch>
            <a:fillRect/>
          </a:stretch>
        </p:blipFill>
        <p:spPr>
          <a:xfrm>
            <a:off x="120527" y="260838"/>
            <a:ext cx="7194673" cy="2763716"/>
          </a:xfrm>
          <a:prstGeom prst="rect">
            <a:avLst/>
          </a:prstGeom>
        </p:spPr>
      </p:pic>
      <p:pic>
        <p:nvPicPr>
          <p:cNvPr id="9" name="Picture 8">
            <a:extLst>
              <a:ext uri="{FF2B5EF4-FFF2-40B4-BE49-F238E27FC236}">
                <a16:creationId xmlns:a16="http://schemas.microsoft.com/office/drawing/2014/main" id="{A0FE5E99-3E7D-434E-AA3A-449D623AC56D}"/>
              </a:ext>
            </a:extLst>
          </p:cNvPr>
          <p:cNvPicPr>
            <a:picLocks noChangeAspect="1"/>
          </p:cNvPicPr>
          <p:nvPr/>
        </p:nvPicPr>
        <p:blipFill>
          <a:blip r:embed="rId3"/>
          <a:stretch>
            <a:fillRect/>
          </a:stretch>
        </p:blipFill>
        <p:spPr>
          <a:xfrm>
            <a:off x="6230435" y="3305908"/>
            <a:ext cx="5445529" cy="3291254"/>
          </a:xfrm>
          <a:prstGeom prst="rect">
            <a:avLst/>
          </a:prstGeom>
        </p:spPr>
      </p:pic>
    </p:spTree>
    <p:extLst>
      <p:ext uri="{BB962C8B-B14F-4D97-AF65-F5344CB8AC3E}">
        <p14:creationId xmlns:p14="http://schemas.microsoft.com/office/powerpoint/2010/main" val="1150296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6936-1390-4647-B9E5-BD401ED9C6B1}"/>
              </a:ext>
            </a:extLst>
          </p:cNvPr>
          <p:cNvSpPr>
            <a:spLocks noGrp="1"/>
          </p:cNvSpPr>
          <p:nvPr>
            <p:ph type="title"/>
          </p:nvPr>
        </p:nvSpPr>
        <p:spPr/>
        <p:txBody>
          <a:bodyPr/>
          <a:lstStyle/>
          <a:p>
            <a:r>
              <a:rPr lang="en-US" sz="3200" b="1" dirty="0">
                <a:highlight>
                  <a:srgbClr val="FFFF00"/>
                </a:highlight>
              </a:rPr>
              <a:t>Customizing Markers in Scatter Plots</a:t>
            </a:r>
            <a:br>
              <a:rPr lang="en-US" b="1" dirty="0"/>
            </a:br>
            <a:endParaRPr lang="en-US" dirty="0"/>
          </a:p>
        </p:txBody>
      </p:sp>
      <p:sp>
        <p:nvSpPr>
          <p:cNvPr id="6" name="Content Placeholder 5">
            <a:extLst>
              <a:ext uri="{FF2B5EF4-FFF2-40B4-BE49-F238E27FC236}">
                <a16:creationId xmlns:a16="http://schemas.microsoft.com/office/drawing/2014/main" id="{6AF46790-722F-4688-BEF7-03DC7BC893A1}"/>
              </a:ext>
            </a:extLst>
          </p:cNvPr>
          <p:cNvSpPr>
            <a:spLocks noGrp="1"/>
          </p:cNvSpPr>
          <p:nvPr>
            <p:ph idx="1"/>
          </p:nvPr>
        </p:nvSpPr>
        <p:spPr/>
        <p:txBody>
          <a:bodyPr/>
          <a:lstStyle/>
          <a:p>
            <a:pPr marL="0" indent="0">
              <a:buNone/>
            </a:pPr>
            <a:r>
              <a:rPr lang="en-US" b="1" dirty="0">
                <a:solidFill>
                  <a:srgbClr val="C00000"/>
                </a:solidFill>
              </a:rPr>
              <a:t>Changing the Size</a:t>
            </a:r>
          </a:p>
          <a:p>
            <a:pPr marL="0" indent="0" algn="just">
              <a:buNone/>
            </a:pPr>
            <a:r>
              <a:rPr lang="en-US" sz="2400" dirty="0">
                <a:solidFill>
                  <a:schemeClr val="accent1"/>
                </a:solidFill>
              </a:rPr>
              <a:t>The different orange drinks café owner sells come from different suppliers and have different profit margins. You can show this additional information in the scatter plot by adjusting the size of the marker. </a:t>
            </a:r>
          </a:p>
          <a:p>
            <a:pPr marL="0" indent="0" algn="just">
              <a:buNone/>
            </a:pPr>
            <a:r>
              <a:rPr lang="en-US" sz="2400" dirty="0"/>
              <a:t>The profit margin is given as a percentage: </a:t>
            </a:r>
          </a:p>
          <a:p>
            <a:pPr marL="0" indent="0" algn="just">
              <a:buNone/>
            </a:pPr>
            <a:r>
              <a:rPr lang="en-US" sz="2400" dirty="0" err="1"/>
              <a:t>profit_margin</a:t>
            </a:r>
            <a:r>
              <a:rPr lang="en-US" sz="2400" dirty="0"/>
              <a:t> = </a:t>
            </a:r>
            <a:r>
              <a:rPr lang="en-US" sz="2400" dirty="0" err="1"/>
              <a:t>np.asarray</a:t>
            </a:r>
            <a:r>
              <a:rPr lang="en-US" sz="2400" dirty="0"/>
              <a:t>([20, 35, 40, 20, 27.5, 15])</a:t>
            </a:r>
          </a:p>
          <a:p>
            <a:pPr marL="0" indent="0" algn="just">
              <a:buNone/>
            </a:pPr>
            <a:endParaRPr lang="en-US" sz="2400" dirty="0">
              <a:solidFill>
                <a:schemeClr val="accent1"/>
              </a:solidFill>
            </a:endParaRPr>
          </a:p>
        </p:txBody>
      </p:sp>
    </p:spTree>
    <p:extLst>
      <p:ext uri="{BB962C8B-B14F-4D97-AF65-F5344CB8AC3E}">
        <p14:creationId xmlns:p14="http://schemas.microsoft.com/office/powerpoint/2010/main" val="334035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D1DC6-2155-4342-BAB1-27A192EB4B33}"/>
              </a:ext>
            </a:extLst>
          </p:cNvPr>
          <p:cNvSpPr>
            <a:spLocks noGrp="1"/>
          </p:cNvSpPr>
          <p:nvPr>
            <p:ph sz="half" idx="1"/>
          </p:nvPr>
        </p:nvSpPr>
        <p:spPr>
          <a:xfrm>
            <a:off x="647114" y="2391507"/>
            <a:ext cx="6063175" cy="3785455"/>
          </a:xfrm>
        </p:spPr>
        <p:txBody>
          <a:bodyPr>
            <a:normAutofit/>
          </a:bodyPr>
          <a:lstStyle/>
          <a:p>
            <a:pPr marL="0" indent="0" algn="just">
              <a:buNone/>
            </a:pPr>
            <a:r>
              <a:rPr lang="en-US" sz="2400" dirty="0"/>
              <a:t>The size of the marker indicates the profit margin for each product. The two orange drinks that sell most are also the ones that have the highest profit margin. </a:t>
            </a:r>
          </a:p>
        </p:txBody>
      </p:sp>
      <p:pic>
        <p:nvPicPr>
          <p:cNvPr id="6" name="Picture 5">
            <a:extLst>
              <a:ext uri="{FF2B5EF4-FFF2-40B4-BE49-F238E27FC236}">
                <a16:creationId xmlns:a16="http://schemas.microsoft.com/office/drawing/2014/main" id="{F3DB30E5-F7A5-4FA9-8D3F-65B13D6B91E4}"/>
              </a:ext>
            </a:extLst>
          </p:cNvPr>
          <p:cNvPicPr>
            <a:picLocks noChangeAspect="1"/>
          </p:cNvPicPr>
          <p:nvPr/>
        </p:nvPicPr>
        <p:blipFill>
          <a:blip r:embed="rId2"/>
          <a:stretch>
            <a:fillRect/>
          </a:stretch>
        </p:blipFill>
        <p:spPr>
          <a:xfrm>
            <a:off x="1333207" y="276957"/>
            <a:ext cx="6515100" cy="2114550"/>
          </a:xfrm>
          <a:prstGeom prst="rect">
            <a:avLst/>
          </a:prstGeom>
        </p:spPr>
      </p:pic>
      <p:pic>
        <p:nvPicPr>
          <p:cNvPr id="7" name="Picture 6">
            <a:extLst>
              <a:ext uri="{FF2B5EF4-FFF2-40B4-BE49-F238E27FC236}">
                <a16:creationId xmlns:a16="http://schemas.microsoft.com/office/drawing/2014/main" id="{DDBCC302-494C-4770-8B76-D90840138A2C}"/>
              </a:ext>
            </a:extLst>
          </p:cNvPr>
          <p:cNvPicPr>
            <a:picLocks noChangeAspect="1"/>
          </p:cNvPicPr>
          <p:nvPr/>
        </p:nvPicPr>
        <p:blipFill>
          <a:blip r:embed="rId3"/>
          <a:stretch>
            <a:fillRect/>
          </a:stretch>
        </p:blipFill>
        <p:spPr>
          <a:xfrm>
            <a:off x="6780040" y="2278966"/>
            <a:ext cx="5239557" cy="3457576"/>
          </a:xfrm>
          <a:prstGeom prst="rect">
            <a:avLst/>
          </a:prstGeom>
        </p:spPr>
      </p:pic>
    </p:spTree>
    <p:extLst>
      <p:ext uri="{BB962C8B-B14F-4D97-AF65-F5344CB8AC3E}">
        <p14:creationId xmlns:p14="http://schemas.microsoft.com/office/powerpoint/2010/main" val="240576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938588C-2497-4963-8327-FE0D9C321A8A}"/>
              </a:ext>
            </a:extLst>
          </p:cNvPr>
          <p:cNvSpPr>
            <a:spLocks noGrp="1"/>
          </p:cNvSpPr>
          <p:nvPr>
            <p:ph type="title"/>
          </p:nvPr>
        </p:nvSpPr>
        <p:spPr/>
        <p:txBody>
          <a:bodyPr>
            <a:normAutofit fontScale="90000"/>
          </a:bodyPr>
          <a:lstStyle/>
          <a:p>
            <a:r>
              <a:rPr lang="en-US" altLang="en-US" sz="2800" b="1" dirty="0">
                <a:solidFill>
                  <a:srgbClr val="000000"/>
                </a:solidFill>
                <a:highlight>
                  <a:srgbClr val="FFFF00"/>
                </a:highlight>
                <a:latin typeface="Calibri-Bold"/>
              </a:rPr>
              <a:t>Data visualization</a:t>
            </a:r>
            <a:r>
              <a:rPr lang="en-US" altLang="en-US" sz="6000" dirty="0">
                <a:highlight>
                  <a:srgbClr val="FFFF00"/>
                </a:highlight>
              </a:rPr>
              <a:t> </a:t>
            </a:r>
            <a:br>
              <a:rPr lang="en-US" altLang="en-US" dirty="0"/>
            </a:br>
            <a:endParaRPr lang="en-US" altLang="en-US" dirty="0"/>
          </a:p>
        </p:txBody>
      </p:sp>
      <p:sp>
        <p:nvSpPr>
          <p:cNvPr id="4099" name="Content Placeholder 2">
            <a:extLst>
              <a:ext uri="{FF2B5EF4-FFF2-40B4-BE49-F238E27FC236}">
                <a16:creationId xmlns:a16="http://schemas.microsoft.com/office/drawing/2014/main" id="{83B2B854-1E9A-469F-957F-61A9C52015CC}"/>
              </a:ext>
            </a:extLst>
          </p:cNvPr>
          <p:cNvSpPr>
            <a:spLocks noGrp="1"/>
          </p:cNvSpPr>
          <p:nvPr>
            <p:ph idx="1"/>
          </p:nvPr>
        </p:nvSpPr>
        <p:spPr/>
        <p:txBody>
          <a:bodyPr/>
          <a:lstStyle/>
          <a:p>
            <a:pPr algn="just"/>
            <a:r>
              <a:rPr lang="en-US" altLang="en-US" dirty="0"/>
              <a:t>Data visualization is the process of translating large data sets and metrics into charts, graphs and other visuals.</a:t>
            </a:r>
          </a:p>
          <a:p>
            <a:pPr algn="just"/>
            <a:r>
              <a:rPr lang="en-US" altLang="en-US" dirty="0"/>
              <a:t>Data Visualization is the presentation of data in graphical format.</a:t>
            </a:r>
          </a:p>
        </p:txBody>
      </p:sp>
      <p:pic>
        <p:nvPicPr>
          <p:cNvPr id="3" name="Picture 2">
            <a:extLst>
              <a:ext uri="{FF2B5EF4-FFF2-40B4-BE49-F238E27FC236}">
                <a16:creationId xmlns:a16="http://schemas.microsoft.com/office/drawing/2014/main" id="{4816188C-1531-4A97-8240-C84D1B387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222" y="3239321"/>
            <a:ext cx="6753882" cy="337694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3522-06C1-4170-9F5A-22E575E195A4}"/>
              </a:ext>
            </a:extLst>
          </p:cNvPr>
          <p:cNvSpPr>
            <a:spLocks noGrp="1"/>
          </p:cNvSpPr>
          <p:nvPr>
            <p:ph type="title"/>
          </p:nvPr>
        </p:nvSpPr>
        <p:spPr/>
        <p:txBody>
          <a:bodyPr/>
          <a:lstStyle/>
          <a:p>
            <a:r>
              <a:rPr lang="en-IN" sz="3600" b="1" i="0" dirty="0">
                <a:solidFill>
                  <a:srgbClr val="C00000"/>
                </a:solidFill>
                <a:effectLst/>
                <a:highlight>
                  <a:srgbClr val="FFFF00"/>
                </a:highlight>
                <a:latin typeface="+mn-lt"/>
              </a:rPr>
              <a:t>Color Each Dot</a:t>
            </a:r>
            <a:br>
              <a:rPr lang="en-IN" b="0" i="0" dirty="0">
                <a:solidFill>
                  <a:srgbClr val="000000"/>
                </a:solidFill>
                <a:effectLst/>
                <a:latin typeface="Segoe UI" panose="020B0502040204020203" pitchFamily="34" charset="0"/>
              </a:rPr>
            </a:br>
            <a:endParaRPr lang="en-IN" dirty="0"/>
          </a:p>
        </p:txBody>
      </p:sp>
      <p:pic>
        <p:nvPicPr>
          <p:cNvPr id="7" name="Content Placeholder 6">
            <a:extLst>
              <a:ext uri="{FF2B5EF4-FFF2-40B4-BE49-F238E27FC236}">
                <a16:creationId xmlns:a16="http://schemas.microsoft.com/office/drawing/2014/main" id="{A30D3552-92B3-4A3D-AE17-E10BC0A2632F}"/>
              </a:ext>
            </a:extLst>
          </p:cNvPr>
          <p:cNvPicPr>
            <a:picLocks noGrp="1" noChangeAspect="1"/>
          </p:cNvPicPr>
          <p:nvPr>
            <p:ph sz="half" idx="1"/>
          </p:nvPr>
        </p:nvPicPr>
        <p:blipFill>
          <a:blip r:embed="rId2"/>
          <a:stretch>
            <a:fillRect/>
          </a:stretch>
        </p:blipFill>
        <p:spPr>
          <a:xfrm>
            <a:off x="188600" y="1446041"/>
            <a:ext cx="7881636" cy="3965917"/>
          </a:xfrm>
          <a:prstGeom prst="rect">
            <a:avLst/>
          </a:prstGeom>
        </p:spPr>
      </p:pic>
      <p:pic>
        <p:nvPicPr>
          <p:cNvPr id="6" name="Picture 5">
            <a:extLst>
              <a:ext uri="{FF2B5EF4-FFF2-40B4-BE49-F238E27FC236}">
                <a16:creationId xmlns:a16="http://schemas.microsoft.com/office/drawing/2014/main" id="{EF752C0E-10E8-44B3-AF0D-475349EBAC60}"/>
              </a:ext>
            </a:extLst>
          </p:cNvPr>
          <p:cNvPicPr>
            <a:picLocks noChangeAspect="1"/>
          </p:cNvPicPr>
          <p:nvPr/>
        </p:nvPicPr>
        <p:blipFill>
          <a:blip r:embed="rId3"/>
          <a:stretch>
            <a:fillRect/>
          </a:stretch>
        </p:blipFill>
        <p:spPr>
          <a:xfrm>
            <a:off x="7752380" y="365125"/>
            <a:ext cx="4546441" cy="3068150"/>
          </a:xfrm>
          <a:prstGeom prst="rect">
            <a:avLst/>
          </a:prstGeom>
        </p:spPr>
      </p:pic>
    </p:spTree>
    <p:extLst>
      <p:ext uri="{BB962C8B-B14F-4D97-AF65-F5344CB8AC3E}">
        <p14:creationId xmlns:p14="http://schemas.microsoft.com/office/powerpoint/2010/main" val="489148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D9A7-4D4A-482A-B0EC-AEECA07C9193}"/>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Matplotlib Bars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2568CC5-4922-4144-8573-A7F23A0F57A1}"/>
              </a:ext>
            </a:extLst>
          </p:cNvPr>
          <p:cNvSpPr>
            <a:spLocks noGrp="1"/>
          </p:cNvSpPr>
          <p:nvPr>
            <p:ph idx="1"/>
          </p:nvPr>
        </p:nvSpPr>
        <p:spPr/>
        <p:txBody>
          <a:bodyPr/>
          <a:lstStyle/>
          <a:p>
            <a:pPr marL="0" indent="0">
              <a:buNone/>
            </a:pPr>
            <a:r>
              <a:rPr lang="en-US" dirty="0"/>
              <a:t>Creating Bars using bar()</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id="{011B11DB-50DA-4EF2-AE37-3F5865ADD2DE}"/>
              </a:ext>
            </a:extLst>
          </p:cNvPr>
          <p:cNvPicPr>
            <a:picLocks noChangeAspect="1"/>
          </p:cNvPicPr>
          <p:nvPr/>
        </p:nvPicPr>
        <p:blipFill>
          <a:blip r:embed="rId2"/>
          <a:stretch>
            <a:fillRect/>
          </a:stretch>
        </p:blipFill>
        <p:spPr>
          <a:xfrm>
            <a:off x="7715959" y="365125"/>
            <a:ext cx="4476041" cy="3343043"/>
          </a:xfrm>
          <a:prstGeom prst="rect">
            <a:avLst/>
          </a:prstGeom>
        </p:spPr>
      </p:pic>
    </p:spTree>
    <p:extLst>
      <p:ext uri="{BB962C8B-B14F-4D97-AF65-F5344CB8AC3E}">
        <p14:creationId xmlns:p14="http://schemas.microsoft.com/office/powerpoint/2010/main" val="358435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5358-5BC7-4063-9281-D588A6F497F2}"/>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Horizontal Bars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DB0AC6E-1EAA-45BB-992F-C997ADF5B26C}"/>
              </a:ext>
            </a:extLst>
          </p:cNvPr>
          <p:cNvSpPr>
            <a:spLocks noGrp="1"/>
          </p:cNvSpPr>
          <p:nvPr>
            <p:ph idx="1"/>
          </p:nvPr>
        </p:nvSpPr>
        <p:spPr>
          <a:xfrm>
            <a:off x="838200" y="1825625"/>
            <a:ext cx="6947517" cy="4351338"/>
          </a:xfrm>
        </p:spPr>
        <p:txBody>
          <a:bodyPr>
            <a:normAutofit fontScale="92500" lnSpcReduction="10000"/>
          </a:bodyPr>
          <a:lstStyle/>
          <a:p>
            <a:pPr marL="0" indent="0">
              <a:buNone/>
            </a:pPr>
            <a:r>
              <a:rPr lang="en-US" dirty="0"/>
              <a:t>If you want the bars to be displayed horizontally instead of vertically, use the </a:t>
            </a:r>
            <a:r>
              <a:rPr lang="en-US" b="1" dirty="0" err="1">
                <a:solidFill>
                  <a:srgbClr val="C00000"/>
                </a:solidFill>
              </a:rPr>
              <a:t>barh</a:t>
            </a:r>
            <a:r>
              <a:rPr lang="en-US" b="1" dirty="0">
                <a:solidFill>
                  <a:srgbClr val="C00000"/>
                </a:solidFill>
              </a:rPr>
              <a:t>() function</a:t>
            </a:r>
            <a:r>
              <a:rPr lang="en-US" dirty="0"/>
              <a:t>:</a:t>
            </a:r>
          </a:p>
          <a:p>
            <a:endParaRPr lang="en-US" dirty="0"/>
          </a:p>
          <a:p>
            <a:pPr marL="0" indent="0" algn="l">
              <a:buNone/>
            </a:pPr>
            <a:r>
              <a:rPr lang="en-IN" b="0" i="0" dirty="0">
                <a:solidFill>
                  <a:srgbClr val="000000"/>
                </a:solidFill>
                <a:effectLst/>
                <a:latin typeface="Verdana" panose="020B0604030504040204" pitchFamily="34" charset="0"/>
              </a:rPr>
              <a:t>Draw 4 horizontal bars:</a:t>
            </a: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plt.barh</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pPr marL="0" indent="0">
              <a:buNone/>
            </a:pPr>
            <a:endParaRPr lang="en-IN" dirty="0"/>
          </a:p>
        </p:txBody>
      </p:sp>
      <p:pic>
        <p:nvPicPr>
          <p:cNvPr id="5" name="Picture 4">
            <a:extLst>
              <a:ext uri="{FF2B5EF4-FFF2-40B4-BE49-F238E27FC236}">
                <a16:creationId xmlns:a16="http://schemas.microsoft.com/office/drawing/2014/main" id="{E5DFD3A3-D871-474C-B8D9-004E4BA7604A}"/>
              </a:ext>
            </a:extLst>
          </p:cNvPr>
          <p:cNvPicPr>
            <a:picLocks noChangeAspect="1"/>
          </p:cNvPicPr>
          <p:nvPr/>
        </p:nvPicPr>
        <p:blipFill>
          <a:blip r:embed="rId2"/>
          <a:stretch>
            <a:fillRect/>
          </a:stretch>
        </p:blipFill>
        <p:spPr>
          <a:xfrm>
            <a:off x="7426270" y="2681056"/>
            <a:ext cx="4567461" cy="3582602"/>
          </a:xfrm>
          <a:prstGeom prst="rect">
            <a:avLst/>
          </a:prstGeom>
        </p:spPr>
      </p:pic>
    </p:spTree>
    <p:extLst>
      <p:ext uri="{BB962C8B-B14F-4D97-AF65-F5344CB8AC3E}">
        <p14:creationId xmlns:p14="http://schemas.microsoft.com/office/powerpoint/2010/main" val="2995947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B75A-BB8D-4F20-9A24-1335A2646495}"/>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Color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BA5A259-1795-4002-958C-8ED864F5A614}"/>
              </a:ext>
            </a:extLst>
          </p:cNvPr>
          <p:cNvSpPr>
            <a:spLocks noGrp="1"/>
          </p:cNvSpPr>
          <p:nvPr>
            <p:ph idx="1"/>
          </p:nvPr>
        </p:nvSpPr>
        <p:spPr>
          <a:xfrm>
            <a:off x="838200" y="1825625"/>
            <a:ext cx="7577831" cy="4351338"/>
          </a:xfrm>
        </p:spPr>
        <p:txBody>
          <a:bodyPr>
            <a:normAutofit fontScale="92500" lnSpcReduction="20000"/>
          </a:bodyPr>
          <a:lstStyle/>
          <a:p>
            <a:pPr marL="0" indent="0">
              <a:buNone/>
            </a:pPr>
            <a:r>
              <a:rPr lang="en-US" dirty="0"/>
              <a:t>The bar() and </a:t>
            </a:r>
            <a:r>
              <a:rPr lang="en-US" dirty="0" err="1"/>
              <a:t>barh</a:t>
            </a:r>
            <a:r>
              <a:rPr lang="en-US" dirty="0"/>
              <a:t>() takes the keyword argument color to set the color of the bars:</a:t>
            </a:r>
          </a:p>
          <a:p>
            <a:endParaRPr lang="en-US" dirty="0"/>
          </a:p>
          <a:p>
            <a:r>
              <a:rPr lang="en-US" dirty="0"/>
              <a:t>Example</a:t>
            </a:r>
          </a:p>
          <a:p>
            <a:r>
              <a:rPr lang="en-US" dirty="0"/>
              <a:t>Draw 4 red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"red"</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id="{6F48FC90-7C00-429C-88CF-EBA7C1ADCB67}"/>
              </a:ext>
            </a:extLst>
          </p:cNvPr>
          <p:cNvPicPr>
            <a:picLocks noChangeAspect="1"/>
          </p:cNvPicPr>
          <p:nvPr/>
        </p:nvPicPr>
        <p:blipFill>
          <a:blip r:embed="rId2"/>
          <a:stretch>
            <a:fillRect/>
          </a:stretch>
        </p:blipFill>
        <p:spPr>
          <a:xfrm>
            <a:off x="7523005" y="2645546"/>
            <a:ext cx="4160008" cy="3263006"/>
          </a:xfrm>
          <a:prstGeom prst="rect">
            <a:avLst/>
          </a:prstGeom>
        </p:spPr>
      </p:pic>
    </p:spTree>
    <p:extLst>
      <p:ext uri="{BB962C8B-B14F-4D97-AF65-F5344CB8AC3E}">
        <p14:creationId xmlns:p14="http://schemas.microsoft.com/office/powerpoint/2010/main" val="251545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2A5C-3CCA-4A92-AB3C-1513860B59B3}"/>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Color Hex</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E0F2388-D134-4CF0-8FE6-A719E19696F6}"/>
              </a:ext>
            </a:extLst>
          </p:cNvPr>
          <p:cNvSpPr>
            <a:spLocks noGrp="1"/>
          </p:cNvSpPr>
          <p:nvPr>
            <p:ph idx="1"/>
          </p:nvPr>
        </p:nvSpPr>
        <p:spPr>
          <a:xfrm>
            <a:off x="838200" y="1825625"/>
            <a:ext cx="7338134" cy="4351338"/>
          </a:xfrm>
        </p:spPr>
        <p:txBody>
          <a:bodyPr>
            <a:normAutofit lnSpcReduction="10000"/>
          </a:bodyPr>
          <a:lstStyle/>
          <a:p>
            <a:pPr algn="l"/>
            <a:r>
              <a:rPr lang="en-IN" b="0" i="0" dirty="0">
                <a:solidFill>
                  <a:srgbClr val="000000"/>
                </a:solidFill>
                <a:effectLst/>
                <a:latin typeface="Segoe UI" panose="020B0502040204020203" pitchFamily="34" charset="0"/>
              </a:rPr>
              <a:t>Example</a:t>
            </a:r>
          </a:p>
          <a:p>
            <a:pPr marL="0" indent="0" algn="l">
              <a:buNone/>
            </a:pPr>
            <a:r>
              <a:rPr lang="en-IN" b="0" i="0" dirty="0">
                <a:solidFill>
                  <a:srgbClr val="000000"/>
                </a:solidFill>
                <a:effectLst/>
                <a:latin typeface="Verdana" panose="020B0604030504040204" pitchFamily="34" charset="0"/>
              </a:rPr>
              <a:t>Draw 4 bars with a beautiful green </a:t>
            </a:r>
            <a:r>
              <a:rPr lang="en-IN" b="0" i="0" dirty="0" err="1">
                <a:solidFill>
                  <a:srgbClr val="000000"/>
                </a:solidFill>
                <a:effectLst/>
                <a:latin typeface="Verdana" panose="020B0604030504040204" pitchFamily="34" charset="0"/>
              </a:rPr>
              <a:t>color</a:t>
            </a:r>
            <a:r>
              <a:rPr lang="en-IN" b="0" i="0" dirty="0">
                <a:solidFill>
                  <a:srgbClr val="000000"/>
                </a:solidFill>
                <a:effectLst/>
                <a:latin typeface="Verdana" panose="020B0604030504040204" pitchFamily="34" charset="0"/>
              </a:rPr>
              <a:t>:</a:t>
            </a: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"#4CAF50"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endParaRPr lang="en-IN" dirty="0"/>
          </a:p>
        </p:txBody>
      </p:sp>
      <p:pic>
        <p:nvPicPr>
          <p:cNvPr id="5" name="Picture 4">
            <a:extLst>
              <a:ext uri="{FF2B5EF4-FFF2-40B4-BE49-F238E27FC236}">
                <a16:creationId xmlns:a16="http://schemas.microsoft.com/office/drawing/2014/main" id="{AB8CB47D-1FC8-4753-BF6A-79EBE2505092}"/>
              </a:ext>
            </a:extLst>
          </p:cNvPr>
          <p:cNvPicPr>
            <a:picLocks noChangeAspect="1"/>
          </p:cNvPicPr>
          <p:nvPr/>
        </p:nvPicPr>
        <p:blipFill>
          <a:blip r:embed="rId2"/>
          <a:stretch>
            <a:fillRect/>
          </a:stretch>
        </p:blipFill>
        <p:spPr>
          <a:xfrm>
            <a:off x="7698154" y="2077375"/>
            <a:ext cx="4348844" cy="3626989"/>
          </a:xfrm>
          <a:prstGeom prst="rect">
            <a:avLst/>
          </a:prstGeom>
        </p:spPr>
      </p:pic>
    </p:spTree>
    <p:extLst>
      <p:ext uri="{BB962C8B-B14F-4D97-AF65-F5344CB8AC3E}">
        <p14:creationId xmlns:p14="http://schemas.microsoft.com/office/powerpoint/2010/main" val="2439340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F959-0565-45CC-AB93-430B5003B5D6}"/>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Width</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E3A9E05-824F-4162-AF0D-874D5320EBD9}"/>
              </a:ext>
            </a:extLst>
          </p:cNvPr>
          <p:cNvSpPr>
            <a:spLocks noGrp="1"/>
          </p:cNvSpPr>
          <p:nvPr>
            <p:ph idx="1"/>
          </p:nvPr>
        </p:nvSpPr>
        <p:spPr>
          <a:xfrm>
            <a:off x="429828" y="1807869"/>
            <a:ext cx="6929761" cy="4351338"/>
          </a:xfrm>
        </p:spPr>
        <p:txBody>
          <a:bodyPr/>
          <a:lstStyle/>
          <a:p>
            <a:pPr marL="0" indent="0">
              <a:buNone/>
            </a:pPr>
            <a:r>
              <a:rPr lang="en-US" dirty="0"/>
              <a:t>The bar() takes the keyword argument width to set the width of the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width = </a:t>
            </a:r>
            <a:r>
              <a:rPr lang="en-IN" b="0" i="0" dirty="0">
                <a:solidFill>
                  <a:srgbClr val="FF0000"/>
                </a:solidFill>
                <a:effectLst/>
                <a:latin typeface="Consolas" panose="020B0609020204030204" pitchFamily="49" charset="0"/>
              </a:rPr>
              <a:t>0.1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612AB5C5-20B5-4242-8E72-9060298FA28E}"/>
              </a:ext>
            </a:extLst>
          </p:cNvPr>
          <p:cNvPicPr>
            <a:picLocks noChangeAspect="1"/>
          </p:cNvPicPr>
          <p:nvPr/>
        </p:nvPicPr>
        <p:blipFill>
          <a:blip r:embed="rId2"/>
          <a:stretch>
            <a:fillRect/>
          </a:stretch>
        </p:blipFill>
        <p:spPr>
          <a:xfrm>
            <a:off x="7422734" y="2539014"/>
            <a:ext cx="4615386" cy="3620193"/>
          </a:xfrm>
          <a:prstGeom prst="rect">
            <a:avLst/>
          </a:prstGeom>
        </p:spPr>
      </p:pic>
    </p:spTree>
    <p:extLst>
      <p:ext uri="{BB962C8B-B14F-4D97-AF65-F5344CB8AC3E}">
        <p14:creationId xmlns:p14="http://schemas.microsoft.com/office/powerpoint/2010/main" val="3766556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004D-827C-4FB2-BB43-03A561C574C8}"/>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Height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8A9EDF0-F387-4B1C-A171-B44C8B63D313}"/>
              </a:ext>
            </a:extLst>
          </p:cNvPr>
          <p:cNvSpPr>
            <a:spLocks noGrp="1"/>
          </p:cNvSpPr>
          <p:nvPr>
            <p:ph idx="1"/>
          </p:nvPr>
        </p:nvSpPr>
        <p:spPr>
          <a:xfrm>
            <a:off x="838200" y="1825625"/>
            <a:ext cx="6920883" cy="4351338"/>
          </a:xfrm>
        </p:spPr>
        <p:txBody>
          <a:bodyPr/>
          <a:lstStyle/>
          <a:p>
            <a:pPr marL="0" indent="0">
              <a:buNone/>
            </a:pPr>
            <a:r>
              <a:rPr lang="en-US" dirty="0"/>
              <a:t>The </a:t>
            </a:r>
            <a:r>
              <a:rPr lang="en-US" dirty="0" err="1"/>
              <a:t>barh</a:t>
            </a:r>
            <a:r>
              <a:rPr lang="en-US" dirty="0"/>
              <a:t>() takes the keyword argument height to set the height of the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plt.barh</a:t>
            </a:r>
            <a:r>
              <a:rPr lang="en-IN" b="0" i="0" dirty="0">
                <a:solidFill>
                  <a:srgbClr val="000000"/>
                </a:solidFill>
                <a:effectLst/>
                <a:latin typeface="Consolas" panose="020B0609020204030204" pitchFamily="49" charset="0"/>
              </a:rPr>
              <a:t>(x, y, height = </a:t>
            </a:r>
            <a:r>
              <a:rPr lang="en-IN" b="0" i="0" dirty="0">
                <a:solidFill>
                  <a:srgbClr val="FF0000"/>
                </a:solidFill>
                <a:effectLst/>
                <a:latin typeface="Consolas" panose="020B0609020204030204" pitchFamily="49" charset="0"/>
              </a:rPr>
              <a:t>0.1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9E6894A0-6B96-4A41-849D-19AD450E94CC}"/>
              </a:ext>
            </a:extLst>
          </p:cNvPr>
          <p:cNvPicPr>
            <a:picLocks noChangeAspect="1"/>
          </p:cNvPicPr>
          <p:nvPr/>
        </p:nvPicPr>
        <p:blipFill>
          <a:blip r:embed="rId2"/>
          <a:stretch>
            <a:fillRect/>
          </a:stretch>
        </p:blipFill>
        <p:spPr>
          <a:xfrm>
            <a:off x="7585656" y="2601156"/>
            <a:ext cx="4239613" cy="3166461"/>
          </a:xfrm>
          <a:prstGeom prst="rect">
            <a:avLst/>
          </a:prstGeom>
        </p:spPr>
      </p:pic>
    </p:spTree>
    <p:extLst>
      <p:ext uri="{BB962C8B-B14F-4D97-AF65-F5344CB8AC3E}">
        <p14:creationId xmlns:p14="http://schemas.microsoft.com/office/powerpoint/2010/main" val="468422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28BE-68C2-47DC-BD23-3F91BBA24826}"/>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Pie Charts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D872B41-03CC-4CA0-92CE-E4E2E1721513}"/>
              </a:ext>
            </a:extLst>
          </p:cNvPr>
          <p:cNvSpPr>
            <a:spLocks noGrp="1"/>
          </p:cNvSpPr>
          <p:nvPr>
            <p:ph idx="1"/>
          </p:nvPr>
        </p:nvSpPr>
        <p:spPr>
          <a:xfrm>
            <a:off x="838200" y="1825625"/>
            <a:ext cx="6840984" cy="4351338"/>
          </a:xfrm>
        </p:spPr>
        <p:txBody>
          <a:bodyPr/>
          <a:lstStyle/>
          <a:p>
            <a:pPr marL="0" indent="0">
              <a:buNone/>
            </a:pPr>
            <a:r>
              <a:rPr lang="en-US" dirty="0"/>
              <a:t>Creating Pie Charts use the pie</a:t>
            </a:r>
            <a:r>
              <a:rPr lang="en-US"/>
              <a:t>() function</a:t>
            </a:r>
            <a:endParaRPr lang="en-US" dirty="0"/>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plt.pie</a:t>
            </a:r>
            <a:r>
              <a:rPr lang="en-IN" b="0" i="0" dirty="0">
                <a:solidFill>
                  <a:srgbClr val="000000"/>
                </a:solidFill>
                <a:effectLst/>
                <a:latin typeface="Consolas" panose="020B0609020204030204" pitchFamily="49" charset="0"/>
              </a:rPr>
              <a:t>(y)</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 </a:t>
            </a:r>
            <a:endParaRPr lang="en-IN" dirty="0"/>
          </a:p>
        </p:txBody>
      </p:sp>
      <p:pic>
        <p:nvPicPr>
          <p:cNvPr id="5" name="Picture 4">
            <a:extLst>
              <a:ext uri="{FF2B5EF4-FFF2-40B4-BE49-F238E27FC236}">
                <a16:creationId xmlns:a16="http://schemas.microsoft.com/office/drawing/2014/main" id="{B906E82D-194D-49FB-8E52-DB3E863417EF}"/>
              </a:ext>
            </a:extLst>
          </p:cNvPr>
          <p:cNvPicPr>
            <a:picLocks noChangeAspect="1"/>
          </p:cNvPicPr>
          <p:nvPr/>
        </p:nvPicPr>
        <p:blipFill>
          <a:blip r:embed="rId2"/>
          <a:stretch>
            <a:fillRect/>
          </a:stretch>
        </p:blipFill>
        <p:spPr>
          <a:xfrm>
            <a:off x="7901125" y="2572961"/>
            <a:ext cx="3968319" cy="2963838"/>
          </a:xfrm>
          <a:prstGeom prst="rect">
            <a:avLst/>
          </a:prstGeom>
        </p:spPr>
      </p:pic>
    </p:spTree>
    <p:extLst>
      <p:ext uri="{BB962C8B-B14F-4D97-AF65-F5344CB8AC3E}">
        <p14:creationId xmlns:p14="http://schemas.microsoft.com/office/powerpoint/2010/main" val="1649256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842F-2BBA-4D59-A35A-ADDC1677F05C}"/>
              </a:ext>
            </a:extLst>
          </p:cNvPr>
          <p:cNvSpPr>
            <a:spLocks noGrp="1"/>
          </p:cNvSpPr>
          <p:nvPr>
            <p:ph type="title"/>
          </p:nvPr>
        </p:nvSpPr>
        <p:spPr/>
        <p:txBody>
          <a:bodyPr/>
          <a:lstStyle/>
          <a:p>
            <a:r>
              <a:rPr lang="en-IN" sz="3200" b="0" i="0" dirty="0">
                <a:solidFill>
                  <a:srgbClr val="000000"/>
                </a:solidFill>
                <a:effectLst/>
                <a:highlight>
                  <a:srgbClr val="FFFF00"/>
                </a:highlight>
                <a:latin typeface="Segoe UI" panose="020B0502040204020203" pitchFamily="34" charset="0"/>
              </a:rPr>
              <a:t>Labels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556BC76-E06D-47B8-B21A-CCAFA85ECCD7}"/>
              </a:ext>
            </a:extLst>
          </p:cNvPr>
          <p:cNvSpPr>
            <a:spLocks noGrp="1"/>
          </p:cNvSpPr>
          <p:nvPr>
            <p:ph idx="1"/>
          </p:nvPr>
        </p:nvSpPr>
        <p:spPr>
          <a:xfrm>
            <a:off x="838200" y="1219200"/>
            <a:ext cx="10329909" cy="4957763"/>
          </a:xfrm>
        </p:spPr>
        <p:txBody>
          <a:bodyPr>
            <a:normAutofit/>
          </a:bodyPr>
          <a:lstStyle/>
          <a:p>
            <a:r>
              <a:rPr lang="en-US" sz="2400" dirty="0"/>
              <a:t>Add labels to the pie chart with the label parameter.</a:t>
            </a:r>
          </a:p>
          <a:p>
            <a:r>
              <a:rPr lang="en-US" sz="2400" dirty="0"/>
              <a:t>The label parameter must be an array with one label for each wedge:</a:t>
            </a:r>
          </a:p>
          <a:p>
            <a:pPr marL="0" indent="0">
              <a:buNone/>
            </a:pP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matplotlib.pyplot</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a:t>
            </a:r>
            <a:r>
              <a:rPr lang="en-IN" sz="2000" b="0" i="0" dirty="0" err="1">
                <a:solidFill>
                  <a:srgbClr val="000000"/>
                </a:solidFill>
                <a:effectLst/>
              </a:rPr>
              <a:t>plt</a:t>
            </a:r>
            <a:br>
              <a:rPr lang="en-IN" sz="2000" dirty="0"/>
            </a:b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numpy</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np</a:t>
            </a:r>
            <a:br>
              <a:rPr lang="en-IN" sz="2000" dirty="0"/>
            </a:br>
            <a:br>
              <a:rPr lang="en-IN" sz="2000" dirty="0"/>
            </a:br>
            <a:r>
              <a:rPr lang="en-IN" sz="2000" b="0" i="0" dirty="0">
                <a:solidFill>
                  <a:srgbClr val="000000"/>
                </a:solidFill>
                <a:effectLst/>
              </a:rPr>
              <a:t>y = </a:t>
            </a:r>
            <a:r>
              <a:rPr lang="en-IN" sz="2000" b="0" i="0" dirty="0" err="1">
                <a:solidFill>
                  <a:srgbClr val="000000"/>
                </a:solidFill>
                <a:effectLst/>
              </a:rPr>
              <a:t>np.array</a:t>
            </a:r>
            <a:r>
              <a:rPr lang="en-IN" sz="2000" b="0" i="0" dirty="0">
                <a:solidFill>
                  <a:srgbClr val="000000"/>
                </a:solidFill>
                <a:effectLst/>
              </a:rPr>
              <a:t>([</a:t>
            </a:r>
            <a:r>
              <a:rPr lang="en-IN" sz="2000" b="0" i="0" dirty="0">
                <a:solidFill>
                  <a:srgbClr val="FF0000"/>
                </a:solidFill>
                <a:effectLst/>
              </a:rPr>
              <a:t>35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15</a:t>
            </a:r>
            <a:r>
              <a:rPr lang="en-IN" sz="2000" b="0" i="0" dirty="0">
                <a:solidFill>
                  <a:srgbClr val="000000"/>
                </a:solidFill>
                <a:effectLst/>
              </a:rPr>
              <a:t>])</a:t>
            </a:r>
            <a:br>
              <a:rPr lang="en-IN" sz="2000" dirty="0"/>
            </a:br>
            <a:r>
              <a:rPr lang="en-IN" sz="2000" b="0" i="0" dirty="0" err="1">
                <a:solidFill>
                  <a:srgbClr val="000000"/>
                </a:solidFill>
                <a:effectLst/>
              </a:rPr>
              <a:t>mylabels</a:t>
            </a:r>
            <a:r>
              <a:rPr lang="en-IN" sz="2000" b="0" i="0" dirty="0">
                <a:solidFill>
                  <a:srgbClr val="000000"/>
                </a:solidFill>
                <a:effectLst/>
              </a:rPr>
              <a:t> = [</a:t>
            </a:r>
            <a:r>
              <a:rPr lang="en-IN" sz="2000" b="0" i="0" dirty="0">
                <a:solidFill>
                  <a:srgbClr val="A52A2A"/>
                </a:solidFill>
                <a:effectLst/>
              </a:rPr>
              <a:t>"Apples"</a:t>
            </a:r>
            <a:r>
              <a:rPr lang="en-IN" sz="2000" b="0" i="0" dirty="0">
                <a:solidFill>
                  <a:srgbClr val="000000"/>
                </a:solidFill>
                <a:effectLst/>
              </a:rPr>
              <a:t>, </a:t>
            </a:r>
            <a:r>
              <a:rPr lang="en-IN" sz="2000" b="0" i="0" dirty="0">
                <a:solidFill>
                  <a:srgbClr val="A52A2A"/>
                </a:solidFill>
                <a:effectLst/>
              </a:rPr>
              <a:t>"Bananas"</a:t>
            </a:r>
            <a:r>
              <a:rPr lang="en-IN" sz="2000" b="0" i="0" dirty="0">
                <a:solidFill>
                  <a:srgbClr val="000000"/>
                </a:solidFill>
                <a:effectLst/>
              </a:rPr>
              <a:t>, </a:t>
            </a:r>
            <a:r>
              <a:rPr lang="en-IN" sz="2000" b="0" i="0" dirty="0">
                <a:solidFill>
                  <a:srgbClr val="A52A2A"/>
                </a:solidFill>
                <a:effectLst/>
              </a:rPr>
              <a:t>"Cherries"</a:t>
            </a:r>
            <a:r>
              <a:rPr lang="en-IN" sz="2000" b="0" i="0" dirty="0">
                <a:solidFill>
                  <a:srgbClr val="000000"/>
                </a:solidFill>
                <a:effectLst/>
              </a:rPr>
              <a:t>, </a:t>
            </a:r>
            <a:r>
              <a:rPr lang="en-IN" sz="2000" b="0" i="0" dirty="0">
                <a:solidFill>
                  <a:srgbClr val="A52A2A"/>
                </a:solidFill>
                <a:effectLst/>
              </a:rPr>
              <a:t>"Dates"</a:t>
            </a:r>
            <a:r>
              <a:rPr lang="en-IN" sz="2000" b="0" i="0" dirty="0">
                <a:solidFill>
                  <a:srgbClr val="000000"/>
                </a:solidFill>
                <a:effectLst/>
              </a:rPr>
              <a:t>]</a:t>
            </a:r>
            <a:br>
              <a:rPr lang="en-IN" sz="2000" dirty="0"/>
            </a:br>
            <a:br>
              <a:rPr lang="en-IN" sz="2000" dirty="0"/>
            </a:br>
            <a:r>
              <a:rPr lang="en-IN" sz="2000" b="0" i="0" dirty="0" err="1">
                <a:solidFill>
                  <a:srgbClr val="000000"/>
                </a:solidFill>
                <a:effectLst/>
              </a:rPr>
              <a:t>plt.pie</a:t>
            </a:r>
            <a:r>
              <a:rPr lang="en-IN" sz="2000" b="0" i="0" dirty="0">
                <a:solidFill>
                  <a:srgbClr val="000000"/>
                </a:solidFill>
                <a:effectLst/>
              </a:rPr>
              <a:t>(y, labels = </a:t>
            </a:r>
            <a:r>
              <a:rPr lang="en-IN" sz="2000" b="0" i="0" dirty="0" err="1">
                <a:solidFill>
                  <a:srgbClr val="000000"/>
                </a:solidFill>
                <a:effectLst/>
              </a:rPr>
              <a:t>mylabels</a:t>
            </a:r>
            <a:r>
              <a:rPr lang="en-IN" sz="2000" b="0" i="0" dirty="0">
                <a:solidFill>
                  <a:srgbClr val="000000"/>
                </a:solidFill>
                <a:effectLst/>
              </a:rPr>
              <a:t>)</a:t>
            </a:r>
            <a:br>
              <a:rPr lang="en-IN" sz="2000" dirty="0"/>
            </a:br>
            <a:r>
              <a:rPr lang="en-IN" sz="2000" b="0" i="0" dirty="0" err="1">
                <a:solidFill>
                  <a:srgbClr val="000000"/>
                </a:solidFill>
                <a:effectLst/>
              </a:rPr>
              <a:t>plt.show</a:t>
            </a:r>
            <a:r>
              <a:rPr lang="en-IN" sz="2000" b="0" i="0" dirty="0">
                <a:solidFill>
                  <a:srgbClr val="000000"/>
                </a:solidFill>
                <a:effectLst/>
              </a:rPr>
              <a:t>() </a:t>
            </a:r>
            <a:endParaRPr lang="en-IN" sz="2000" dirty="0"/>
          </a:p>
        </p:txBody>
      </p:sp>
      <p:pic>
        <p:nvPicPr>
          <p:cNvPr id="4" name="Picture 3">
            <a:extLst>
              <a:ext uri="{FF2B5EF4-FFF2-40B4-BE49-F238E27FC236}">
                <a16:creationId xmlns:a16="http://schemas.microsoft.com/office/drawing/2014/main" id="{0BBBAB40-FC9D-418C-8E51-48E3652CCAE9}"/>
              </a:ext>
            </a:extLst>
          </p:cNvPr>
          <p:cNvPicPr>
            <a:picLocks noChangeAspect="1"/>
          </p:cNvPicPr>
          <p:nvPr/>
        </p:nvPicPr>
        <p:blipFill>
          <a:blip r:embed="rId2"/>
          <a:stretch>
            <a:fillRect/>
          </a:stretch>
        </p:blipFill>
        <p:spPr>
          <a:xfrm>
            <a:off x="7060040" y="2730293"/>
            <a:ext cx="4694637" cy="3506306"/>
          </a:xfrm>
          <a:prstGeom prst="rect">
            <a:avLst/>
          </a:prstGeom>
        </p:spPr>
      </p:pic>
    </p:spTree>
    <p:extLst>
      <p:ext uri="{BB962C8B-B14F-4D97-AF65-F5344CB8AC3E}">
        <p14:creationId xmlns:p14="http://schemas.microsoft.com/office/powerpoint/2010/main" val="1317633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2214-F9A5-4AF2-A0F1-934989EC0A9D}"/>
              </a:ext>
            </a:extLst>
          </p:cNvPr>
          <p:cNvSpPr>
            <a:spLocks noGrp="1"/>
          </p:cNvSpPr>
          <p:nvPr>
            <p:ph type="title"/>
          </p:nvPr>
        </p:nvSpPr>
        <p:spPr/>
        <p:txBody>
          <a:bodyPr/>
          <a:lstStyle/>
          <a:p>
            <a:r>
              <a:rPr lang="en-IN" sz="3600" b="0" i="0" dirty="0">
                <a:solidFill>
                  <a:srgbClr val="000000"/>
                </a:solidFill>
                <a:effectLst/>
                <a:latin typeface="Segoe UI" panose="020B0502040204020203" pitchFamily="34" charset="0"/>
              </a:rPr>
              <a:t>Example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603650B-E1AF-45F8-93A4-03EE7388B5DB}"/>
              </a:ext>
            </a:extLst>
          </p:cNvPr>
          <p:cNvSpPr>
            <a:spLocks noGrp="1"/>
          </p:cNvSpPr>
          <p:nvPr>
            <p:ph idx="1"/>
          </p:nvPr>
        </p:nvSpPr>
        <p:spPr>
          <a:xfrm>
            <a:off x="675861" y="1577009"/>
            <a:ext cx="9090991" cy="4599954"/>
          </a:xfrm>
        </p:spPr>
        <p:txBody>
          <a:bodyPr>
            <a:normAutofit/>
          </a:bodyPr>
          <a:lstStyle/>
          <a:p>
            <a:pPr marL="0" indent="0" algn="l">
              <a:buNone/>
            </a:pPr>
            <a:r>
              <a:rPr lang="en-IN" sz="2000" b="0" i="0" dirty="0">
                <a:solidFill>
                  <a:srgbClr val="000000"/>
                </a:solidFill>
                <a:effectLst/>
              </a:rPr>
              <a:t>Start the first wedge at 90 degrees:</a:t>
            </a:r>
          </a:p>
          <a:p>
            <a:pPr marL="0" indent="0" algn="l">
              <a:buNone/>
            </a:pP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matplotlib.pyplot</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a:t>
            </a:r>
            <a:r>
              <a:rPr lang="en-IN" sz="2000" b="0" i="0" dirty="0" err="1">
                <a:solidFill>
                  <a:srgbClr val="000000"/>
                </a:solidFill>
                <a:effectLst/>
              </a:rPr>
              <a:t>plt</a:t>
            </a:r>
            <a:br>
              <a:rPr lang="en-IN" sz="2000" b="0" i="0" dirty="0">
                <a:solidFill>
                  <a:srgbClr val="000000"/>
                </a:solidFill>
                <a:effectLst/>
              </a:rPr>
            </a:b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numpy</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np</a:t>
            </a:r>
            <a:br>
              <a:rPr lang="en-IN" sz="2000" b="0" i="0" dirty="0">
                <a:solidFill>
                  <a:srgbClr val="000000"/>
                </a:solidFill>
                <a:effectLst/>
              </a:rPr>
            </a:br>
            <a:br>
              <a:rPr lang="en-IN" sz="2000" b="0" i="0" dirty="0">
                <a:solidFill>
                  <a:srgbClr val="000000"/>
                </a:solidFill>
                <a:effectLst/>
              </a:rPr>
            </a:br>
            <a:r>
              <a:rPr lang="en-IN" sz="2000" b="0" i="0" dirty="0">
                <a:solidFill>
                  <a:srgbClr val="000000"/>
                </a:solidFill>
                <a:effectLst/>
              </a:rPr>
              <a:t>y = </a:t>
            </a:r>
            <a:r>
              <a:rPr lang="en-IN" sz="2000" b="0" i="0" dirty="0" err="1">
                <a:solidFill>
                  <a:srgbClr val="000000"/>
                </a:solidFill>
                <a:effectLst/>
              </a:rPr>
              <a:t>np.array</a:t>
            </a:r>
            <a:r>
              <a:rPr lang="en-IN" sz="2000" b="0" i="0" dirty="0">
                <a:solidFill>
                  <a:srgbClr val="000000"/>
                </a:solidFill>
                <a:effectLst/>
              </a:rPr>
              <a:t>([</a:t>
            </a:r>
            <a:r>
              <a:rPr lang="en-IN" sz="2000" b="0" i="0" dirty="0">
                <a:solidFill>
                  <a:srgbClr val="FF0000"/>
                </a:solidFill>
                <a:effectLst/>
              </a:rPr>
              <a:t>35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15</a:t>
            </a:r>
            <a:r>
              <a:rPr lang="en-IN" sz="2000" b="0" i="0" dirty="0">
                <a:solidFill>
                  <a:srgbClr val="000000"/>
                </a:solidFill>
                <a:effectLst/>
              </a:rPr>
              <a:t>])</a:t>
            </a:r>
            <a:br>
              <a:rPr lang="en-IN" sz="2000" b="0" i="0" dirty="0">
                <a:solidFill>
                  <a:srgbClr val="000000"/>
                </a:solidFill>
                <a:effectLst/>
              </a:rPr>
            </a:br>
            <a:r>
              <a:rPr lang="en-IN" sz="2000" b="0" i="0" dirty="0" err="1">
                <a:solidFill>
                  <a:srgbClr val="000000"/>
                </a:solidFill>
                <a:effectLst/>
              </a:rPr>
              <a:t>mylabels</a:t>
            </a:r>
            <a:r>
              <a:rPr lang="en-IN" sz="2000" b="0" i="0" dirty="0">
                <a:solidFill>
                  <a:srgbClr val="000000"/>
                </a:solidFill>
                <a:effectLst/>
              </a:rPr>
              <a:t> = [</a:t>
            </a:r>
            <a:r>
              <a:rPr lang="en-IN" sz="2000" b="0" i="0" dirty="0">
                <a:solidFill>
                  <a:srgbClr val="A52A2A"/>
                </a:solidFill>
                <a:effectLst/>
              </a:rPr>
              <a:t>"Apples"</a:t>
            </a:r>
            <a:r>
              <a:rPr lang="en-IN" sz="2000" b="0" i="0" dirty="0">
                <a:solidFill>
                  <a:srgbClr val="000000"/>
                </a:solidFill>
                <a:effectLst/>
              </a:rPr>
              <a:t>, </a:t>
            </a:r>
            <a:r>
              <a:rPr lang="en-IN" sz="2000" b="0" i="0" dirty="0">
                <a:solidFill>
                  <a:srgbClr val="A52A2A"/>
                </a:solidFill>
                <a:effectLst/>
              </a:rPr>
              <a:t>"Bananas"</a:t>
            </a:r>
            <a:r>
              <a:rPr lang="en-IN" sz="2000" b="0" i="0" dirty="0">
                <a:solidFill>
                  <a:srgbClr val="000000"/>
                </a:solidFill>
                <a:effectLst/>
              </a:rPr>
              <a:t>, </a:t>
            </a:r>
            <a:r>
              <a:rPr lang="en-IN" sz="2000" b="0" i="0" dirty="0">
                <a:solidFill>
                  <a:srgbClr val="A52A2A"/>
                </a:solidFill>
                <a:effectLst/>
              </a:rPr>
              <a:t>"Cherries"</a:t>
            </a:r>
            <a:r>
              <a:rPr lang="en-IN" sz="2000" b="0" i="0" dirty="0">
                <a:solidFill>
                  <a:srgbClr val="000000"/>
                </a:solidFill>
                <a:effectLst/>
              </a:rPr>
              <a:t>, </a:t>
            </a:r>
            <a:r>
              <a:rPr lang="en-IN" sz="2000" b="0" i="0" dirty="0">
                <a:solidFill>
                  <a:srgbClr val="A52A2A"/>
                </a:solidFill>
                <a:effectLst/>
              </a:rPr>
              <a:t>"Dates"</a:t>
            </a:r>
            <a:r>
              <a:rPr lang="en-IN" sz="2000" b="0" i="0" dirty="0">
                <a:solidFill>
                  <a:srgbClr val="000000"/>
                </a:solidFill>
                <a:effectLst/>
              </a:rPr>
              <a:t>]</a:t>
            </a:r>
            <a:br>
              <a:rPr lang="en-IN" sz="2000" b="0" i="0" dirty="0">
                <a:solidFill>
                  <a:srgbClr val="000000"/>
                </a:solidFill>
                <a:effectLst/>
              </a:rPr>
            </a:br>
            <a:br>
              <a:rPr lang="en-IN" sz="2000" b="0" i="0" dirty="0">
                <a:solidFill>
                  <a:srgbClr val="000000"/>
                </a:solidFill>
                <a:effectLst/>
              </a:rPr>
            </a:br>
            <a:r>
              <a:rPr lang="en-IN" sz="2000" b="0" i="0" dirty="0" err="1">
                <a:solidFill>
                  <a:srgbClr val="000000"/>
                </a:solidFill>
                <a:effectLst/>
              </a:rPr>
              <a:t>plt.pie</a:t>
            </a:r>
            <a:r>
              <a:rPr lang="en-IN" sz="2000" b="0" i="0" dirty="0">
                <a:solidFill>
                  <a:srgbClr val="000000"/>
                </a:solidFill>
                <a:effectLst/>
              </a:rPr>
              <a:t>(y, labels = </a:t>
            </a:r>
            <a:r>
              <a:rPr lang="en-IN" sz="2000" b="0" i="0" dirty="0" err="1">
                <a:solidFill>
                  <a:srgbClr val="000000"/>
                </a:solidFill>
                <a:effectLst/>
              </a:rPr>
              <a:t>mylabels</a:t>
            </a:r>
            <a:r>
              <a:rPr lang="en-IN" sz="2000" b="0" i="0" dirty="0">
                <a:solidFill>
                  <a:srgbClr val="000000"/>
                </a:solidFill>
                <a:effectLst/>
              </a:rPr>
              <a:t>, </a:t>
            </a:r>
            <a:r>
              <a:rPr lang="en-IN" sz="2000" b="0" i="0" dirty="0" err="1">
                <a:solidFill>
                  <a:srgbClr val="000000"/>
                </a:solidFill>
                <a:effectLst/>
              </a:rPr>
              <a:t>startangle</a:t>
            </a:r>
            <a:r>
              <a:rPr lang="en-IN" sz="2000" b="0" i="0" dirty="0">
                <a:solidFill>
                  <a:srgbClr val="000000"/>
                </a:solidFill>
                <a:effectLst/>
              </a:rPr>
              <a:t> = </a:t>
            </a:r>
            <a:r>
              <a:rPr lang="en-IN" sz="2000" b="0" i="0" dirty="0">
                <a:solidFill>
                  <a:srgbClr val="FF0000"/>
                </a:solidFill>
                <a:effectLst/>
              </a:rPr>
              <a:t>90</a:t>
            </a:r>
            <a:r>
              <a:rPr lang="en-IN" sz="2000" b="0" i="0" dirty="0">
                <a:solidFill>
                  <a:srgbClr val="000000"/>
                </a:solidFill>
                <a:effectLst/>
              </a:rPr>
              <a:t>)</a:t>
            </a:r>
            <a:br>
              <a:rPr lang="en-IN" sz="2000" b="0" i="0" dirty="0">
                <a:solidFill>
                  <a:srgbClr val="000000"/>
                </a:solidFill>
                <a:effectLst/>
              </a:rPr>
            </a:br>
            <a:r>
              <a:rPr lang="en-IN" sz="2000" b="0" i="0" dirty="0" err="1">
                <a:solidFill>
                  <a:srgbClr val="000000"/>
                </a:solidFill>
                <a:effectLst/>
              </a:rPr>
              <a:t>plt.show</a:t>
            </a:r>
            <a:r>
              <a:rPr lang="en-IN" sz="2000" b="0" i="0" dirty="0">
                <a:solidFill>
                  <a:srgbClr val="000000"/>
                </a:solidFill>
                <a:effectLst/>
              </a:rPr>
              <a:t>() </a:t>
            </a:r>
          </a:p>
          <a:p>
            <a:endParaRPr lang="en-IN" sz="2400" dirty="0"/>
          </a:p>
        </p:txBody>
      </p:sp>
      <p:pic>
        <p:nvPicPr>
          <p:cNvPr id="5" name="Picture 4">
            <a:extLst>
              <a:ext uri="{FF2B5EF4-FFF2-40B4-BE49-F238E27FC236}">
                <a16:creationId xmlns:a16="http://schemas.microsoft.com/office/drawing/2014/main" id="{E4A6A28A-5144-4008-81BE-CA8F821BB452}"/>
              </a:ext>
            </a:extLst>
          </p:cNvPr>
          <p:cNvPicPr>
            <a:picLocks noChangeAspect="1"/>
          </p:cNvPicPr>
          <p:nvPr/>
        </p:nvPicPr>
        <p:blipFill>
          <a:blip r:embed="rId2"/>
          <a:stretch>
            <a:fillRect/>
          </a:stretch>
        </p:blipFill>
        <p:spPr>
          <a:xfrm>
            <a:off x="7694155" y="1726110"/>
            <a:ext cx="3798792" cy="2837223"/>
          </a:xfrm>
          <a:prstGeom prst="rect">
            <a:avLst/>
          </a:prstGeom>
        </p:spPr>
      </p:pic>
    </p:spTree>
    <p:extLst>
      <p:ext uri="{BB962C8B-B14F-4D97-AF65-F5344CB8AC3E}">
        <p14:creationId xmlns:p14="http://schemas.microsoft.com/office/powerpoint/2010/main" val="391711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968EDA0-7162-4058-8FA1-D54EFF08AA32}"/>
              </a:ext>
            </a:extLst>
          </p:cNvPr>
          <p:cNvSpPr>
            <a:spLocks noGrp="1"/>
          </p:cNvSpPr>
          <p:nvPr>
            <p:ph type="title"/>
          </p:nvPr>
        </p:nvSpPr>
        <p:spPr/>
        <p:txBody>
          <a:bodyPr>
            <a:normAutofit fontScale="90000"/>
          </a:bodyPr>
          <a:lstStyle/>
          <a:p>
            <a:r>
              <a:rPr lang="en-US" altLang="en-US" sz="3600" i="1" u="sng" dirty="0">
                <a:solidFill>
                  <a:srgbClr val="7030A0"/>
                </a:solidFill>
                <a:latin typeface="+mn-lt"/>
              </a:rPr>
              <a:t>Data Visualization in Python using Matplotlib and Seaborn</a:t>
            </a:r>
            <a:br>
              <a:rPr lang="en-US" altLang="en-US" sz="2400" dirty="0">
                <a:solidFill>
                  <a:srgbClr val="FF0000"/>
                </a:solidFill>
              </a:rPr>
            </a:br>
            <a:endParaRPr lang="en-US" altLang="en-US" sz="2400" dirty="0">
              <a:solidFill>
                <a:srgbClr val="FF0000"/>
              </a:solidFill>
            </a:endParaRPr>
          </a:p>
        </p:txBody>
      </p:sp>
      <p:sp>
        <p:nvSpPr>
          <p:cNvPr id="5123" name="Content Placeholder 2">
            <a:extLst>
              <a:ext uri="{FF2B5EF4-FFF2-40B4-BE49-F238E27FC236}">
                <a16:creationId xmlns:a16="http://schemas.microsoft.com/office/drawing/2014/main" id="{54E84293-E146-481F-A9A4-B3B447E8336A}"/>
              </a:ext>
            </a:extLst>
          </p:cNvPr>
          <p:cNvSpPr>
            <a:spLocks noGrp="1"/>
          </p:cNvSpPr>
          <p:nvPr>
            <p:ph idx="1"/>
          </p:nvPr>
        </p:nvSpPr>
        <p:spPr/>
        <p:txBody>
          <a:bodyPr/>
          <a:lstStyle/>
          <a:p>
            <a:pPr marL="0" indent="0">
              <a:buNone/>
            </a:pPr>
            <a:r>
              <a:rPr lang="en-US" altLang="en-US" b="1" dirty="0">
                <a:solidFill>
                  <a:srgbClr val="C00000"/>
                </a:solidFill>
              </a:rPr>
              <a:t>Matplotlib</a:t>
            </a:r>
            <a:r>
              <a:rPr lang="en-US" altLang="en-US" dirty="0">
                <a:solidFill>
                  <a:srgbClr val="C00000"/>
                </a:solidFill>
              </a:rPr>
              <a:t> </a:t>
            </a:r>
            <a:r>
              <a:rPr lang="en-US" altLang="en-US" dirty="0"/>
              <a:t>is a visualization library in Python for 2D plots of arrays.</a:t>
            </a:r>
          </a:p>
          <a:p>
            <a:pPr marL="0" indent="0">
              <a:buNone/>
            </a:pPr>
            <a:r>
              <a:rPr lang="en-US" altLang="en-US" b="1" dirty="0">
                <a:solidFill>
                  <a:srgbClr val="C00000"/>
                </a:solidFill>
              </a:rPr>
              <a:t>Seaborn</a:t>
            </a:r>
            <a:r>
              <a:rPr lang="en-US" altLang="en-US" dirty="0"/>
              <a:t> is a dataset-oriented library for making statistical representations in Python.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C95D-6314-43E8-AAB9-5396AE4A00F7}"/>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Explode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FBBCD51-F9E9-4B02-9D89-A5E293E76313}"/>
              </a:ext>
            </a:extLst>
          </p:cNvPr>
          <p:cNvSpPr>
            <a:spLocks noGrp="1"/>
          </p:cNvSpPr>
          <p:nvPr>
            <p:ph idx="1"/>
          </p:nvPr>
        </p:nvSpPr>
        <p:spPr/>
        <p:txBody>
          <a:bodyPr>
            <a:normAutofit fontScale="92500"/>
          </a:bodyPr>
          <a:lstStyle/>
          <a:p>
            <a:pPr marL="0" indent="0" algn="l">
              <a:buNone/>
            </a:pPr>
            <a:r>
              <a:rPr lang="en-IN" b="0" i="0" dirty="0">
                <a:solidFill>
                  <a:srgbClr val="000000"/>
                </a:solidFill>
                <a:effectLst/>
                <a:latin typeface="Segoe UI" panose="020B0502040204020203" pitchFamily="34" charset="0"/>
              </a:rPr>
              <a:t>Example</a:t>
            </a:r>
          </a:p>
          <a:p>
            <a:pPr marL="0" indent="0" algn="l">
              <a:buNone/>
            </a:pPr>
            <a:r>
              <a:rPr lang="en-IN" b="0" i="0" dirty="0">
                <a:solidFill>
                  <a:srgbClr val="000000"/>
                </a:solidFill>
                <a:effectLst/>
                <a:latin typeface="Verdana" panose="020B0604030504040204" pitchFamily="34" charset="0"/>
              </a:rPr>
              <a:t>Pull the "Apples" wedge 0.2 from the center of the pie:</a:t>
            </a: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mylabels</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"Apples"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"Bananas"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"Cherries"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"Dates"</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myexplode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0.2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plt.pie</a:t>
            </a:r>
            <a:r>
              <a:rPr lang="en-IN" b="0" i="0" dirty="0">
                <a:solidFill>
                  <a:srgbClr val="000000"/>
                </a:solidFill>
                <a:effectLst/>
                <a:latin typeface="Consolas" panose="020B0609020204030204" pitchFamily="49" charset="0"/>
              </a:rPr>
              <a:t>(y, labels = </a:t>
            </a:r>
            <a:r>
              <a:rPr lang="en-IN" b="0" i="0" dirty="0" err="1">
                <a:solidFill>
                  <a:srgbClr val="000000"/>
                </a:solidFill>
                <a:effectLst/>
                <a:latin typeface="Consolas" panose="020B0609020204030204" pitchFamily="49" charset="0"/>
              </a:rPr>
              <a:t>mylabels</a:t>
            </a:r>
            <a:r>
              <a:rPr lang="en-IN" b="0" i="0" dirty="0">
                <a:solidFill>
                  <a:srgbClr val="000000"/>
                </a:solidFill>
                <a:effectLst/>
                <a:latin typeface="Consolas" panose="020B0609020204030204" pitchFamily="49" charset="0"/>
              </a:rPr>
              <a:t>, explode = </a:t>
            </a:r>
            <a:r>
              <a:rPr lang="en-IN" b="0" i="0" dirty="0" err="1">
                <a:solidFill>
                  <a:srgbClr val="000000"/>
                </a:solidFill>
                <a:effectLst/>
                <a:latin typeface="Consolas" panose="020B0609020204030204" pitchFamily="49" charset="0"/>
              </a:rPr>
              <a:t>myexplode</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 </a:t>
            </a:r>
          </a:p>
          <a:p>
            <a:endParaRPr lang="en-IN" dirty="0"/>
          </a:p>
        </p:txBody>
      </p:sp>
    </p:spTree>
    <p:extLst>
      <p:ext uri="{BB962C8B-B14F-4D97-AF65-F5344CB8AC3E}">
        <p14:creationId xmlns:p14="http://schemas.microsoft.com/office/powerpoint/2010/main" val="1946148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D518EB-65EA-40CE-8561-A760C54E7A5E}"/>
              </a:ext>
            </a:extLst>
          </p:cNvPr>
          <p:cNvPicPr>
            <a:picLocks noChangeAspect="1"/>
          </p:cNvPicPr>
          <p:nvPr/>
        </p:nvPicPr>
        <p:blipFill>
          <a:blip r:embed="rId2"/>
          <a:stretch>
            <a:fillRect/>
          </a:stretch>
        </p:blipFill>
        <p:spPr>
          <a:xfrm>
            <a:off x="3048000" y="1152525"/>
            <a:ext cx="6096000" cy="4552950"/>
          </a:xfrm>
          <a:prstGeom prst="rect">
            <a:avLst/>
          </a:prstGeom>
        </p:spPr>
      </p:pic>
    </p:spTree>
    <p:extLst>
      <p:ext uri="{BB962C8B-B14F-4D97-AF65-F5344CB8AC3E}">
        <p14:creationId xmlns:p14="http://schemas.microsoft.com/office/powerpoint/2010/main" val="2962982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7A4B-3D77-4634-A37A-42C79416A075}"/>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Shadow</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D049F19-F9B4-4005-A47E-21146FCD6887}"/>
              </a:ext>
            </a:extLst>
          </p:cNvPr>
          <p:cNvSpPr>
            <a:spLocks noGrp="1"/>
          </p:cNvSpPr>
          <p:nvPr>
            <p:ph idx="1"/>
          </p:nvPr>
        </p:nvSpPr>
        <p:spPr>
          <a:xfrm>
            <a:off x="838200" y="1510748"/>
            <a:ext cx="10515600" cy="4666215"/>
          </a:xfrm>
        </p:spPr>
        <p:txBody>
          <a:bodyPr>
            <a:normAutofit/>
          </a:bodyPr>
          <a:lstStyle/>
          <a:p>
            <a:pPr marL="0" indent="0">
              <a:buNone/>
            </a:pPr>
            <a:r>
              <a:rPr lang="en-US" dirty="0"/>
              <a:t>Add a shadow to the pie chart by setting the shadows parameter to True:</a:t>
            </a:r>
          </a:p>
          <a:p>
            <a:pPr marL="0" indent="0">
              <a:buNone/>
            </a:pP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matplotlib.pyplot</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a:t>
            </a:r>
            <a:r>
              <a:rPr lang="en-IN" sz="2400" b="0" i="0" dirty="0" err="1">
                <a:solidFill>
                  <a:srgbClr val="000000"/>
                </a:solidFill>
                <a:effectLst/>
              </a:rPr>
              <a:t>plt</a:t>
            </a:r>
            <a:br>
              <a:rPr lang="en-IN" sz="2400" dirty="0"/>
            </a:b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numpy</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np</a:t>
            </a:r>
            <a:br>
              <a:rPr lang="en-IN" sz="2400" dirty="0"/>
            </a:br>
            <a:br>
              <a:rPr lang="en-IN" sz="2400" dirty="0"/>
            </a:br>
            <a:r>
              <a:rPr lang="en-IN" sz="2400" b="0" i="0" dirty="0">
                <a:solidFill>
                  <a:srgbClr val="000000"/>
                </a:solidFill>
                <a:effectLst/>
              </a:rPr>
              <a:t>y = </a:t>
            </a:r>
            <a:r>
              <a:rPr lang="en-IN" sz="2400" b="0" i="0" dirty="0" err="1">
                <a:solidFill>
                  <a:srgbClr val="000000"/>
                </a:solidFill>
                <a:effectLst/>
              </a:rPr>
              <a:t>np.array</a:t>
            </a:r>
            <a:r>
              <a:rPr lang="en-IN" sz="2400" b="0" i="0" dirty="0">
                <a:solidFill>
                  <a:srgbClr val="000000"/>
                </a:solidFill>
                <a:effectLst/>
              </a:rPr>
              <a:t>([</a:t>
            </a:r>
            <a:r>
              <a:rPr lang="en-IN" sz="2400" b="0" i="0" dirty="0">
                <a:solidFill>
                  <a:srgbClr val="FF0000"/>
                </a:solidFill>
                <a:effectLst/>
              </a:rPr>
              <a:t>35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15</a:t>
            </a:r>
            <a:r>
              <a:rPr lang="en-IN" sz="2400" b="0" i="0" dirty="0">
                <a:solidFill>
                  <a:srgbClr val="000000"/>
                </a:solidFill>
                <a:effectLst/>
              </a:rPr>
              <a:t>])</a:t>
            </a:r>
            <a:br>
              <a:rPr lang="en-IN" sz="2400" dirty="0"/>
            </a:br>
            <a:r>
              <a:rPr lang="en-IN" sz="2400" b="0" i="0" dirty="0" err="1">
                <a:solidFill>
                  <a:srgbClr val="000000"/>
                </a:solidFill>
                <a:effectLst/>
              </a:rPr>
              <a:t>mylabels</a:t>
            </a:r>
            <a:r>
              <a:rPr lang="en-IN" sz="2400" b="0" i="0" dirty="0">
                <a:solidFill>
                  <a:srgbClr val="000000"/>
                </a:solidFill>
                <a:effectLst/>
              </a:rPr>
              <a:t> = [</a:t>
            </a:r>
            <a:r>
              <a:rPr lang="en-IN" sz="2400" b="0" i="0" dirty="0">
                <a:solidFill>
                  <a:srgbClr val="A52A2A"/>
                </a:solidFill>
                <a:effectLst/>
              </a:rPr>
              <a:t>"Apples"</a:t>
            </a:r>
            <a:r>
              <a:rPr lang="en-IN" sz="2400" b="0" i="0" dirty="0">
                <a:solidFill>
                  <a:srgbClr val="000000"/>
                </a:solidFill>
                <a:effectLst/>
              </a:rPr>
              <a:t>, </a:t>
            </a:r>
            <a:r>
              <a:rPr lang="en-IN" sz="2400" b="0" i="0" dirty="0">
                <a:solidFill>
                  <a:srgbClr val="A52A2A"/>
                </a:solidFill>
                <a:effectLst/>
              </a:rPr>
              <a:t>"Bananas"</a:t>
            </a:r>
            <a:r>
              <a:rPr lang="en-IN" sz="2400" b="0" i="0" dirty="0">
                <a:solidFill>
                  <a:srgbClr val="000000"/>
                </a:solidFill>
                <a:effectLst/>
              </a:rPr>
              <a:t>, </a:t>
            </a:r>
            <a:r>
              <a:rPr lang="en-IN" sz="2400" b="0" i="0" dirty="0">
                <a:solidFill>
                  <a:srgbClr val="A52A2A"/>
                </a:solidFill>
                <a:effectLst/>
              </a:rPr>
              <a:t>"Cherries"</a:t>
            </a:r>
            <a:r>
              <a:rPr lang="en-IN" sz="2400" b="0" i="0" dirty="0">
                <a:solidFill>
                  <a:srgbClr val="000000"/>
                </a:solidFill>
                <a:effectLst/>
              </a:rPr>
              <a:t>, </a:t>
            </a:r>
            <a:r>
              <a:rPr lang="en-IN" sz="2400" b="0" i="0" dirty="0">
                <a:solidFill>
                  <a:srgbClr val="A52A2A"/>
                </a:solidFill>
                <a:effectLst/>
              </a:rPr>
              <a:t>"Dates"</a:t>
            </a:r>
            <a:r>
              <a:rPr lang="en-IN" sz="2400" b="0" i="0" dirty="0">
                <a:solidFill>
                  <a:srgbClr val="000000"/>
                </a:solidFill>
                <a:effectLst/>
              </a:rPr>
              <a:t>]</a:t>
            </a:r>
            <a:br>
              <a:rPr lang="en-IN" sz="2400" dirty="0"/>
            </a:br>
            <a:r>
              <a:rPr lang="en-IN" sz="2400" b="0" i="0" dirty="0" err="1">
                <a:solidFill>
                  <a:srgbClr val="000000"/>
                </a:solidFill>
                <a:effectLst/>
              </a:rPr>
              <a:t>myexplode</a:t>
            </a:r>
            <a:r>
              <a:rPr lang="en-IN" sz="2400" b="0" i="0" dirty="0">
                <a:solidFill>
                  <a:srgbClr val="000000"/>
                </a:solidFill>
                <a:effectLst/>
              </a:rPr>
              <a:t> = [</a:t>
            </a:r>
            <a:r>
              <a:rPr lang="en-IN" sz="2400" b="0" i="0" dirty="0">
                <a:solidFill>
                  <a:srgbClr val="FF0000"/>
                </a:solidFill>
                <a:effectLst/>
              </a:rPr>
              <a:t>0.2</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a:t>
            </a:r>
            <a:br>
              <a:rPr lang="en-IN" sz="2400" dirty="0"/>
            </a:br>
            <a:br>
              <a:rPr lang="en-IN" sz="2400" dirty="0"/>
            </a:br>
            <a:r>
              <a:rPr lang="en-IN" sz="2400" b="0" i="0" dirty="0" err="1">
                <a:solidFill>
                  <a:srgbClr val="000000"/>
                </a:solidFill>
                <a:effectLst/>
              </a:rPr>
              <a:t>plt.pie</a:t>
            </a:r>
            <a:r>
              <a:rPr lang="en-IN" sz="2400" b="0" i="0" dirty="0">
                <a:solidFill>
                  <a:srgbClr val="000000"/>
                </a:solidFill>
                <a:effectLst/>
              </a:rPr>
              <a:t>(y, labels = </a:t>
            </a:r>
            <a:r>
              <a:rPr lang="en-IN" sz="2400" b="0" i="0" dirty="0" err="1">
                <a:solidFill>
                  <a:srgbClr val="000000"/>
                </a:solidFill>
                <a:effectLst/>
              </a:rPr>
              <a:t>mylabels</a:t>
            </a:r>
            <a:r>
              <a:rPr lang="en-IN" sz="2400" b="0" i="0" dirty="0">
                <a:solidFill>
                  <a:srgbClr val="000000"/>
                </a:solidFill>
                <a:effectLst/>
              </a:rPr>
              <a:t>, explode = </a:t>
            </a:r>
            <a:r>
              <a:rPr lang="en-IN" sz="2400" b="0" i="0" dirty="0" err="1">
                <a:solidFill>
                  <a:srgbClr val="000000"/>
                </a:solidFill>
                <a:effectLst/>
              </a:rPr>
              <a:t>myexplode</a:t>
            </a:r>
            <a:r>
              <a:rPr lang="en-IN" sz="2400" b="0" i="0" dirty="0">
                <a:solidFill>
                  <a:srgbClr val="000000"/>
                </a:solidFill>
                <a:effectLst/>
              </a:rPr>
              <a:t>, shadow = </a:t>
            </a:r>
            <a:r>
              <a:rPr lang="en-IN" sz="2400" b="0" i="0" dirty="0">
                <a:solidFill>
                  <a:srgbClr val="0000CD"/>
                </a:solidFill>
                <a:effectLst/>
              </a:rPr>
              <a:t>True</a:t>
            </a:r>
            <a:r>
              <a:rPr lang="en-IN" sz="2400" b="0" i="0" dirty="0">
                <a:solidFill>
                  <a:srgbClr val="000000"/>
                </a:solidFill>
                <a:effectLst/>
              </a:rPr>
              <a:t>)</a:t>
            </a:r>
            <a:br>
              <a:rPr lang="en-IN" sz="2400" dirty="0"/>
            </a:br>
            <a:r>
              <a:rPr lang="en-IN" sz="2400" b="0" i="0" dirty="0" err="1">
                <a:solidFill>
                  <a:srgbClr val="000000"/>
                </a:solidFill>
                <a:effectLst/>
              </a:rPr>
              <a:t>plt.show</a:t>
            </a:r>
            <a:r>
              <a:rPr lang="en-IN" sz="2400" b="0" i="0" dirty="0">
                <a:solidFill>
                  <a:srgbClr val="000000"/>
                </a:solidFill>
                <a:effectLst/>
              </a:rPr>
              <a:t>() </a:t>
            </a:r>
            <a:endParaRPr lang="en-IN" sz="2400" dirty="0"/>
          </a:p>
        </p:txBody>
      </p:sp>
    </p:spTree>
    <p:extLst>
      <p:ext uri="{BB962C8B-B14F-4D97-AF65-F5344CB8AC3E}">
        <p14:creationId xmlns:p14="http://schemas.microsoft.com/office/powerpoint/2010/main" val="2578833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42CBE5-AADF-4819-81C9-AF116A933B48}"/>
              </a:ext>
            </a:extLst>
          </p:cNvPr>
          <p:cNvPicPr>
            <a:picLocks noChangeAspect="1"/>
          </p:cNvPicPr>
          <p:nvPr/>
        </p:nvPicPr>
        <p:blipFill>
          <a:blip r:embed="rId2"/>
          <a:stretch>
            <a:fillRect/>
          </a:stretch>
        </p:blipFill>
        <p:spPr>
          <a:xfrm>
            <a:off x="1417983" y="196836"/>
            <a:ext cx="8918713" cy="6661164"/>
          </a:xfrm>
          <a:prstGeom prst="rect">
            <a:avLst/>
          </a:prstGeom>
        </p:spPr>
      </p:pic>
    </p:spTree>
    <p:extLst>
      <p:ext uri="{BB962C8B-B14F-4D97-AF65-F5344CB8AC3E}">
        <p14:creationId xmlns:p14="http://schemas.microsoft.com/office/powerpoint/2010/main" val="2705946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FDC9-3838-4124-8A0F-33B46F23BEC8}"/>
              </a:ext>
            </a:extLst>
          </p:cNvPr>
          <p:cNvSpPr>
            <a:spLocks noGrp="1"/>
          </p:cNvSpPr>
          <p:nvPr>
            <p:ph type="title"/>
          </p:nvPr>
        </p:nvSpPr>
        <p:spPr/>
        <p:txBody>
          <a:bodyPr/>
          <a:lstStyle/>
          <a:p>
            <a:r>
              <a:rPr lang="en-IN" sz="3600" b="0" i="0" dirty="0" err="1">
                <a:solidFill>
                  <a:srgbClr val="000000"/>
                </a:solidFill>
                <a:effectLst/>
                <a:highlight>
                  <a:srgbClr val="FFFF00"/>
                </a:highlight>
                <a:latin typeface="+mn-lt"/>
              </a:rPr>
              <a:t>Colors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396B044-2A7E-4C31-AABB-DC6209E39C43}"/>
              </a:ext>
            </a:extLst>
          </p:cNvPr>
          <p:cNvSpPr>
            <a:spLocks noGrp="1"/>
          </p:cNvSpPr>
          <p:nvPr>
            <p:ph idx="1"/>
          </p:nvPr>
        </p:nvSpPr>
        <p:spPr>
          <a:xfrm>
            <a:off x="838200" y="1563757"/>
            <a:ext cx="10515600" cy="4613206"/>
          </a:xfrm>
        </p:spPr>
        <p:txBody>
          <a:bodyPr/>
          <a:lstStyle/>
          <a:p>
            <a:pPr marL="0" indent="0">
              <a:buNone/>
            </a:pPr>
            <a:r>
              <a:rPr lang="en-IN" sz="2400" b="0" i="0" dirty="0">
                <a:solidFill>
                  <a:srgbClr val="0000CD"/>
                </a:solidFill>
                <a:effectLst/>
                <a:latin typeface="Consolas" panose="020B0609020204030204" pitchFamily="49" charset="0"/>
              </a:rPr>
              <a:t>import</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matplotlib.pyplot</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as</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plt</a:t>
            </a:r>
            <a:br>
              <a:rPr lang="en-IN" sz="2400" dirty="0"/>
            </a:br>
            <a:r>
              <a:rPr lang="en-IN" sz="2400" b="0" i="0" dirty="0">
                <a:solidFill>
                  <a:srgbClr val="0000CD"/>
                </a:solidFill>
                <a:effectLst/>
                <a:latin typeface="Consolas" panose="020B0609020204030204" pitchFamily="49" charset="0"/>
              </a:rPr>
              <a:t>import</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numpy</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as</a:t>
            </a:r>
            <a:r>
              <a:rPr lang="en-IN" sz="2400" b="0" i="0" dirty="0">
                <a:solidFill>
                  <a:srgbClr val="000000"/>
                </a:solidFill>
                <a:effectLst/>
                <a:latin typeface="Consolas" panose="020B0609020204030204" pitchFamily="49" charset="0"/>
              </a:rPr>
              <a:t> np</a:t>
            </a:r>
            <a:br>
              <a:rPr lang="en-IN" sz="2400" dirty="0"/>
            </a:br>
            <a:br>
              <a:rPr lang="en-IN" sz="2400" dirty="0"/>
            </a:br>
            <a:r>
              <a:rPr lang="en-IN" sz="2400" b="0" i="0" dirty="0">
                <a:solidFill>
                  <a:srgbClr val="000000"/>
                </a:solidFill>
                <a:effectLst/>
                <a:latin typeface="Consolas" panose="020B0609020204030204" pitchFamily="49" charset="0"/>
              </a:rPr>
              <a:t>y = </a:t>
            </a:r>
            <a:r>
              <a:rPr lang="en-IN" sz="2400" b="0" i="0" dirty="0" err="1">
                <a:solidFill>
                  <a:srgbClr val="000000"/>
                </a:solidFill>
                <a:effectLst/>
                <a:latin typeface="Consolas" panose="020B0609020204030204" pitchFamily="49" charset="0"/>
              </a:rPr>
              <a:t>np.array</a:t>
            </a:r>
            <a:r>
              <a:rPr lang="en-IN" sz="2400" b="0" i="0" dirty="0">
                <a:solidFill>
                  <a:srgbClr val="000000"/>
                </a:solidFill>
                <a:effectLst/>
                <a:latin typeface="Consolas" panose="020B0609020204030204" pitchFamily="49" charset="0"/>
              </a:rPr>
              <a:t>([</a:t>
            </a:r>
            <a:r>
              <a:rPr lang="en-IN" sz="2400" b="0" i="0" dirty="0">
                <a:solidFill>
                  <a:srgbClr val="FF0000"/>
                </a:solidFill>
                <a:effectLst/>
                <a:latin typeface="Consolas" panose="020B0609020204030204" pitchFamily="49" charset="0"/>
              </a:rPr>
              <a:t>35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25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25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15</a:t>
            </a:r>
            <a:r>
              <a:rPr lang="en-IN" sz="2400" b="0" i="0" dirty="0">
                <a:solidFill>
                  <a:srgbClr val="000000"/>
                </a:solidFill>
                <a:effectLst/>
                <a:latin typeface="Consolas" panose="020B0609020204030204" pitchFamily="49" charset="0"/>
              </a:rPr>
              <a:t>])</a:t>
            </a:r>
            <a:br>
              <a:rPr lang="en-IN" sz="2400" dirty="0"/>
            </a:br>
            <a:r>
              <a:rPr lang="en-IN" sz="2400" b="0" i="0" dirty="0" err="1">
                <a:solidFill>
                  <a:srgbClr val="000000"/>
                </a:solidFill>
                <a:effectLst/>
                <a:latin typeface="Consolas" panose="020B0609020204030204" pitchFamily="49" charset="0"/>
              </a:rPr>
              <a:t>mylabels</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"Apples"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"Bananas"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"Cherries"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"Dates"</a:t>
            </a:r>
            <a:r>
              <a:rPr lang="en-IN" sz="2400" b="0" i="0" dirty="0">
                <a:solidFill>
                  <a:srgbClr val="000000"/>
                </a:solidFill>
                <a:effectLst/>
                <a:latin typeface="Consolas" panose="020B0609020204030204" pitchFamily="49" charset="0"/>
              </a:rPr>
              <a:t>]</a:t>
            </a:r>
            <a:br>
              <a:rPr lang="en-IN" sz="2400" dirty="0"/>
            </a:br>
            <a:r>
              <a:rPr lang="en-IN" sz="2400" b="0" i="0" dirty="0" err="1">
                <a:solidFill>
                  <a:srgbClr val="000000"/>
                </a:solidFill>
                <a:effectLst/>
                <a:latin typeface="Consolas" panose="020B0609020204030204" pitchFamily="49" charset="0"/>
              </a:rPr>
              <a:t>mycolors</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"black"</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hotpink</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"b"</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"#4CAF50"</a:t>
            </a:r>
            <a:r>
              <a:rPr lang="en-IN" sz="2400" b="0" i="0" dirty="0">
                <a:solidFill>
                  <a:srgbClr val="000000"/>
                </a:solidFill>
                <a:effectLst/>
                <a:latin typeface="Consolas" panose="020B0609020204030204" pitchFamily="49" charset="0"/>
              </a:rPr>
              <a:t>]</a:t>
            </a:r>
            <a:br>
              <a:rPr lang="en-IN" sz="2400" dirty="0"/>
            </a:br>
            <a:br>
              <a:rPr lang="en-IN" sz="2400" dirty="0"/>
            </a:br>
            <a:r>
              <a:rPr lang="en-IN" sz="2400" b="0" i="0" dirty="0" err="1">
                <a:solidFill>
                  <a:srgbClr val="000000"/>
                </a:solidFill>
                <a:effectLst/>
                <a:latin typeface="Consolas" panose="020B0609020204030204" pitchFamily="49" charset="0"/>
              </a:rPr>
              <a:t>plt.pie</a:t>
            </a:r>
            <a:r>
              <a:rPr lang="en-IN" sz="2400" b="0" i="0" dirty="0">
                <a:solidFill>
                  <a:srgbClr val="000000"/>
                </a:solidFill>
                <a:effectLst/>
                <a:latin typeface="Consolas" panose="020B0609020204030204" pitchFamily="49" charset="0"/>
              </a:rPr>
              <a:t>(y, labels = </a:t>
            </a:r>
            <a:r>
              <a:rPr lang="en-IN" sz="2400" b="0" i="0" dirty="0" err="1">
                <a:solidFill>
                  <a:srgbClr val="000000"/>
                </a:solidFill>
                <a:effectLst/>
                <a:latin typeface="Consolas" panose="020B0609020204030204" pitchFamily="49" charset="0"/>
              </a:rPr>
              <a:t>mylabels</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colors</a:t>
            </a:r>
            <a:r>
              <a:rPr lang="en-IN" sz="2400" b="0" i="0" dirty="0">
                <a:solidFill>
                  <a:srgbClr val="000000"/>
                </a:solidFill>
                <a:effectLst/>
                <a:latin typeface="Consolas" panose="020B0609020204030204" pitchFamily="49" charset="0"/>
              </a:rPr>
              <a:t> = </a:t>
            </a:r>
            <a:r>
              <a:rPr lang="en-IN" sz="2400" b="0" i="0" dirty="0" err="1">
                <a:solidFill>
                  <a:srgbClr val="000000"/>
                </a:solidFill>
                <a:effectLst/>
                <a:latin typeface="Consolas" panose="020B0609020204030204" pitchFamily="49" charset="0"/>
              </a:rPr>
              <a:t>mycolors</a:t>
            </a:r>
            <a:r>
              <a:rPr lang="en-IN" sz="2400" b="0" i="0" dirty="0">
                <a:solidFill>
                  <a:srgbClr val="000000"/>
                </a:solidFill>
                <a:effectLst/>
                <a:latin typeface="Consolas" panose="020B0609020204030204" pitchFamily="49" charset="0"/>
              </a:rPr>
              <a:t>)</a:t>
            </a:r>
            <a:br>
              <a:rPr lang="en-IN" sz="2400" dirty="0"/>
            </a:br>
            <a:r>
              <a:rPr lang="en-IN" sz="2400" b="0" i="0" dirty="0" err="1">
                <a:solidFill>
                  <a:srgbClr val="000000"/>
                </a:solidFill>
                <a:effectLst/>
                <a:latin typeface="Consolas" panose="020B0609020204030204" pitchFamily="49" charset="0"/>
              </a:rPr>
              <a:t>plt.show</a:t>
            </a:r>
            <a:r>
              <a:rPr lang="en-IN" sz="2400" b="0" i="0" dirty="0">
                <a:solidFill>
                  <a:srgbClr val="000000"/>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endParaRPr lang="en-IN" dirty="0"/>
          </a:p>
        </p:txBody>
      </p:sp>
    </p:spTree>
    <p:extLst>
      <p:ext uri="{BB962C8B-B14F-4D97-AF65-F5344CB8AC3E}">
        <p14:creationId xmlns:p14="http://schemas.microsoft.com/office/powerpoint/2010/main" val="2189908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7FC16F-0724-4F86-86A1-081DD6B4E830}"/>
              </a:ext>
            </a:extLst>
          </p:cNvPr>
          <p:cNvPicPr>
            <a:picLocks noChangeAspect="1"/>
          </p:cNvPicPr>
          <p:nvPr/>
        </p:nvPicPr>
        <p:blipFill>
          <a:blip r:embed="rId2"/>
          <a:stretch>
            <a:fillRect/>
          </a:stretch>
        </p:blipFill>
        <p:spPr>
          <a:xfrm>
            <a:off x="1272209" y="295814"/>
            <a:ext cx="8786191" cy="6562186"/>
          </a:xfrm>
          <a:prstGeom prst="rect">
            <a:avLst/>
          </a:prstGeom>
        </p:spPr>
      </p:pic>
    </p:spTree>
    <p:extLst>
      <p:ext uri="{BB962C8B-B14F-4D97-AF65-F5344CB8AC3E}">
        <p14:creationId xmlns:p14="http://schemas.microsoft.com/office/powerpoint/2010/main" val="418954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3202-C69D-4AF9-966E-2695E750432C}"/>
              </a:ext>
            </a:extLst>
          </p:cNvPr>
          <p:cNvSpPr>
            <a:spLocks noGrp="1"/>
          </p:cNvSpPr>
          <p:nvPr>
            <p:ph type="title"/>
          </p:nvPr>
        </p:nvSpPr>
        <p:spPr/>
        <p:txBody>
          <a:bodyPr/>
          <a:lstStyle/>
          <a:p>
            <a:r>
              <a:rPr lang="en-IN" sz="4000" b="0" i="0" dirty="0">
                <a:solidFill>
                  <a:srgbClr val="000000"/>
                </a:solidFill>
                <a:effectLst/>
                <a:highlight>
                  <a:srgbClr val="FFFF00"/>
                </a:highlight>
                <a:latin typeface="Segoe UI" panose="020B0502040204020203" pitchFamily="34" charset="0"/>
              </a:rPr>
              <a:t>Matplotlib Histograms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8234B1D-1526-41B9-9665-BA4A29BE7734}"/>
              </a:ext>
            </a:extLst>
          </p:cNvPr>
          <p:cNvSpPr>
            <a:spLocks noGrp="1"/>
          </p:cNvSpPr>
          <p:nvPr>
            <p:ph idx="1"/>
          </p:nvPr>
        </p:nvSpPr>
        <p:spPr/>
        <p:txBody>
          <a:bodyPr/>
          <a:lstStyle/>
          <a:p>
            <a:pPr marL="0" indent="0" algn="l">
              <a:buNone/>
            </a:pPr>
            <a:r>
              <a:rPr lang="en-US" b="0" i="0" dirty="0">
                <a:solidFill>
                  <a:srgbClr val="000000"/>
                </a:solidFill>
                <a:effectLst/>
                <a:latin typeface="Segoe UI" panose="020B0502040204020203" pitchFamily="34" charset="0"/>
              </a:rPr>
              <a:t>Histogram</a:t>
            </a:r>
          </a:p>
          <a:p>
            <a:pPr algn="l"/>
            <a:r>
              <a:rPr lang="en-US" sz="2400" b="0" i="0" dirty="0">
                <a:solidFill>
                  <a:srgbClr val="000000"/>
                </a:solidFill>
                <a:effectLst/>
                <a:latin typeface="Verdana" panose="020B0604030504040204" pitchFamily="34" charset="0"/>
              </a:rPr>
              <a:t>A histogram is a graph showing </a:t>
            </a:r>
            <a:r>
              <a:rPr lang="en-US" sz="2400" b="0" i="1" dirty="0">
                <a:solidFill>
                  <a:srgbClr val="000000"/>
                </a:solidFill>
                <a:effectLst/>
                <a:latin typeface="Verdana" panose="020B0604030504040204" pitchFamily="34" charset="0"/>
              </a:rPr>
              <a:t>frequency</a:t>
            </a:r>
            <a:r>
              <a:rPr lang="en-US" sz="2400" b="0" i="0" dirty="0">
                <a:solidFill>
                  <a:srgbClr val="000000"/>
                </a:solidFill>
                <a:effectLst/>
                <a:latin typeface="Verdana" panose="020B0604030504040204" pitchFamily="34" charset="0"/>
              </a:rPr>
              <a:t> distributions.</a:t>
            </a:r>
          </a:p>
          <a:p>
            <a:pPr algn="l"/>
            <a:r>
              <a:rPr lang="en-US" sz="2400" b="0" i="0" dirty="0">
                <a:solidFill>
                  <a:srgbClr val="000000"/>
                </a:solidFill>
                <a:effectLst/>
                <a:latin typeface="Verdana" panose="020B0604030504040204" pitchFamily="34" charset="0"/>
              </a:rPr>
              <a:t>It is a graph showing the number of observations within each given interval.</a:t>
            </a:r>
          </a:p>
          <a:p>
            <a:pPr algn="l"/>
            <a:r>
              <a:rPr lang="en-US" sz="2400" b="0" i="0" dirty="0">
                <a:solidFill>
                  <a:srgbClr val="000000"/>
                </a:solidFill>
                <a:effectLst/>
                <a:latin typeface="Verdana" panose="020B0604030504040204" pitchFamily="34" charset="0"/>
              </a:rPr>
              <a:t>Example: Say you ask for the height of 250 people, you might end up with a histogram like this:</a:t>
            </a:r>
          </a:p>
          <a:p>
            <a:endParaRPr lang="en-IN" dirty="0"/>
          </a:p>
        </p:txBody>
      </p:sp>
    </p:spTree>
    <p:extLst>
      <p:ext uri="{BB962C8B-B14F-4D97-AF65-F5344CB8AC3E}">
        <p14:creationId xmlns:p14="http://schemas.microsoft.com/office/powerpoint/2010/main" val="1662174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561260-3300-4E64-BDCD-21AFC5EFD300}"/>
              </a:ext>
            </a:extLst>
          </p:cNvPr>
          <p:cNvPicPr>
            <a:picLocks noChangeAspect="1"/>
          </p:cNvPicPr>
          <p:nvPr/>
        </p:nvPicPr>
        <p:blipFill>
          <a:blip r:embed="rId2"/>
          <a:stretch>
            <a:fillRect/>
          </a:stretch>
        </p:blipFill>
        <p:spPr>
          <a:xfrm>
            <a:off x="3048000" y="1152525"/>
            <a:ext cx="6096000" cy="4552950"/>
          </a:xfrm>
          <a:prstGeom prst="rect">
            <a:avLst/>
          </a:prstGeom>
        </p:spPr>
      </p:pic>
    </p:spTree>
    <p:extLst>
      <p:ext uri="{BB962C8B-B14F-4D97-AF65-F5344CB8AC3E}">
        <p14:creationId xmlns:p14="http://schemas.microsoft.com/office/powerpoint/2010/main" val="552728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B84C8-B0D2-4837-82DF-B8C33BCC8167}"/>
              </a:ext>
            </a:extLst>
          </p:cNvPr>
          <p:cNvSpPr>
            <a:spLocks noGrp="1"/>
          </p:cNvSpPr>
          <p:nvPr>
            <p:ph idx="1"/>
          </p:nvPr>
        </p:nvSpPr>
        <p:spPr/>
        <p:txBody>
          <a:bodyPr>
            <a:normAutofit lnSpcReduction="10000"/>
          </a:bodyPr>
          <a:lstStyle/>
          <a:p>
            <a:pPr marL="0" indent="0" algn="l">
              <a:buNone/>
            </a:pPr>
            <a:r>
              <a:rPr lang="en-US" b="0" i="0" dirty="0">
                <a:solidFill>
                  <a:srgbClr val="000000"/>
                </a:solidFill>
                <a:effectLst/>
                <a:latin typeface="Verdana" panose="020B0604030504040204" pitchFamily="34" charset="0"/>
              </a:rPr>
              <a:t>You can read from the histogram that there are approximately:</a:t>
            </a:r>
          </a:p>
          <a:p>
            <a:pPr marL="0" indent="0" algn="l">
              <a:buNone/>
            </a:pPr>
            <a:r>
              <a:rPr lang="en-US" b="0" i="0" dirty="0">
                <a:solidFill>
                  <a:srgbClr val="000000"/>
                </a:solidFill>
                <a:effectLst/>
                <a:latin typeface="Verdana" panose="020B0604030504040204" pitchFamily="34" charset="0"/>
              </a:rPr>
              <a:t>2 people from 140 to 145cm</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5 people from 145 to 150cm</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15 people from 151 to 156cm</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31 people from 157 to 162cm</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46 people from 163 to 168cm</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53 people from 168 to 173cm</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45 people from 173 to 178cm</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28 people from 179 to 184cm</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21 people from 185 to 190cm</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4 people from 190 to 195cm</a:t>
            </a:r>
          </a:p>
          <a:p>
            <a:endParaRPr lang="en-IN" dirty="0"/>
          </a:p>
        </p:txBody>
      </p:sp>
    </p:spTree>
    <p:extLst>
      <p:ext uri="{BB962C8B-B14F-4D97-AF65-F5344CB8AC3E}">
        <p14:creationId xmlns:p14="http://schemas.microsoft.com/office/powerpoint/2010/main" val="2238737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2CBD-1C52-46C1-B2BF-C4C5E528D3F5}"/>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Create Histogram</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24D23C5-E3CE-44CC-8542-46128247FA2B}"/>
              </a:ext>
            </a:extLst>
          </p:cNvPr>
          <p:cNvSpPr>
            <a:spLocks noGrp="1"/>
          </p:cNvSpPr>
          <p:nvPr>
            <p:ph idx="1"/>
          </p:nvPr>
        </p:nvSpPr>
        <p:spPr>
          <a:xfrm>
            <a:off x="838200" y="1690688"/>
            <a:ext cx="10515600" cy="4486275"/>
          </a:xfrm>
        </p:spPr>
        <p:txBody>
          <a:bodyPr>
            <a:normAutofit/>
          </a:bodyPr>
          <a:lstStyle/>
          <a:p>
            <a:pPr algn="just">
              <a:buFont typeface="Wingdings" panose="05000000000000000000" pitchFamily="2" charset="2"/>
              <a:buChar char="ü"/>
            </a:pPr>
            <a:r>
              <a:rPr lang="en-US" sz="2400" dirty="0"/>
              <a:t>In Matplotlib, we use the </a:t>
            </a:r>
            <a:r>
              <a:rPr lang="en-US" sz="2400" b="1" dirty="0">
                <a:solidFill>
                  <a:srgbClr val="C00000"/>
                </a:solidFill>
              </a:rPr>
              <a:t>hist() </a:t>
            </a:r>
            <a:r>
              <a:rPr lang="en-US" sz="2400" dirty="0"/>
              <a:t>function to create histograms.</a:t>
            </a:r>
          </a:p>
          <a:p>
            <a:pPr algn="just">
              <a:buFont typeface="Wingdings" panose="05000000000000000000" pitchFamily="2" charset="2"/>
              <a:buChar char="ü"/>
            </a:pPr>
            <a:endParaRPr lang="en-US" sz="2400" dirty="0"/>
          </a:p>
          <a:p>
            <a:pPr algn="just">
              <a:buFont typeface="Wingdings" panose="05000000000000000000" pitchFamily="2" charset="2"/>
              <a:buChar char="ü"/>
            </a:pPr>
            <a:r>
              <a:rPr lang="en-US" sz="2400" dirty="0"/>
              <a:t>The hist() function will use an array of numbers to create a histogram, the array is sent into the function as an argument.</a:t>
            </a:r>
          </a:p>
          <a:p>
            <a:pPr algn="just">
              <a:buFont typeface="Wingdings" panose="05000000000000000000" pitchFamily="2" charset="2"/>
              <a:buChar char="ü"/>
            </a:pPr>
            <a:endParaRPr lang="en-US" sz="2400" dirty="0"/>
          </a:p>
          <a:p>
            <a:pPr algn="just">
              <a:buFont typeface="Wingdings" panose="05000000000000000000" pitchFamily="2" charset="2"/>
              <a:buChar char="ü"/>
            </a:pPr>
            <a:r>
              <a:rPr lang="en-US" sz="2400" dirty="0"/>
              <a:t>For simplicity we use NumPy to randomly generate an array with 250 values, where the values will concentrate around 170, and the standard deviation is 10</a:t>
            </a:r>
            <a:endParaRPr lang="en-IN" sz="2400" dirty="0"/>
          </a:p>
        </p:txBody>
      </p:sp>
    </p:spTree>
    <p:extLst>
      <p:ext uri="{BB962C8B-B14F-4D97-AF65-F5344CB8AC3E}">
        <p14:creationId xmlns:p14="http://schemas.microsoft.com/office/powerpoint/2010/main" val="2231871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9B49-C641-4A6F-842E-A3F008EE8AAA}"/>
              </a:ext>
            </a:extLst>
          </p:cNvPr>
          <p:cNvSpPr>
            <a:spLocks noGrp="1"/>
          </p:cNvSpPr>
          <p:nvPr>
            <p:ph type="title"/>
          </p:nvPr>
        </p:nvSpPr>
        <p:spPr/>
        <p:txBody>
          <a:bodyPr/>
          <a:lstStyle/>
          <a:p>
            <a:r>
              <a:rPr lang="en-IN" dirty="0" err="1">
                <a:solidFill>
                  <a:srgbClr val="000000"/>
                </a:solidFill>
                <a:highlight>
                  <a:srgbClr val="FFFF00"/>
                </a:highlight>
                <a:latin typeface="Segoe UI" panose="020B0502040204020203" pitchFamily="34" charset="0"/>
              </a:rPr>
              <a:t>p</a:t>
            </a:r>
            <a:r>
              <a:rPr lang="en-IN" b="0" i="0" dirty="0" err="1">
                <a:solidFill>
                  <a:srgbClr val="000000"/>
                </a:solidFill>
                <a:effectLst/>
                <a:highlight>
                  <a:srgbClr val="FFFF00"/>
                </a:highlight>
                <a:latin typeface="Segoe UI" panose="020B0502040204020203" pitchFamily="34" charset="0"/>
              </a:rPr>
              <a:t>yplot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D0CCBFA-1D99-4E98-BDA1-338DE9C79F70}"/>
              </a:ext>
            </a:extLst>
          </p:cNvPr>
          <p:cNvSpPr>
            <a:spLocks noGrp="1"/>
          </p:cNvSpPr>
          <p:nvPr>
            <p:ph idx="1"/>
          </p:nvPr>
        </p:nvSpPr>
        <p:spPr>
          <a:xfrm>
            <a:off x="145774" y="1166191"/>
            <a:ext cx="11208026" cy="5010772"/>
          </a:xfrm>
        </p:spPr>
        <p:txBody>
          <a:bodyPr/>
          <a:lstStyle/>
          <a:p>
            <a:pPr marL="0" indent="0">
              <a:buNone/>
            </a:pPr>
            <a:r>
              <a:rPr lang="en-US" dirty="0">
                <a:solidFill>
                  <a:srgbClr val="7030A0"/>
                </a:solidFill>
              </a:rPr>
              <a:t>Most of the Matplotlib utilities lies under the </a:t>
            </a:r>
            <a:r>
              <a:rPr lang="en-US" dirty="0" err="1">
                <a:solidFill>
                  <a:srgbClr val="7030A0"/>
                </a:solidFill>
              </a:rPr>
              <a:t>pyplot</a:t>
            </a:r>
            <a:r>
              <a:rPr lang="en-US" dirty="0">
                <a:solidFill>
                  <a:srgbClr val="7030A0"/>
                </a:solidFill>
              </a:rPr>
              <a:t> submodule, and are usually imported under the </a:t>
            </a:r>
            <a:r>
              <a:rPr lang="en-US" dirty="0" err="1">
                <a:solidFill>
                  <a:srgbClr val="7030A0"/>
                </a:solidFill>
              </a:rPr>
              <a:t>plt</a:t>
            </a:r>
            <a:r>
              <a:rPr lang="en-US" dirty="0">
                <a:solidFill>
                  <a:srgbClr val="7030A0"/>
                </a:solidFill>
              </a:rPr>
              <a:t> alias:</a:t>
            </a:r>
          </a:p>
          <a:p>
            <a:endParaRPr lang="en-US" dirty="0"/>
          </a:p>
          <a:p>
            <a:pPr marL="457200" lvl="1" indent="0">
              <a:buNone/>
            </a:pPr>
            <a:r>
              <a:rPr lang="en-US" sz="3200" dirty="0"/>
              <a:t>import </a:t>
            </a:r>
            <a:r>
              <a:rPr lang="en-US" sz="3200" dirty="0" err="1"/>
              <a:t>matplotlib.pyplot</a:t>
            </a:r>
            <a:r>
              <a:rPr lang="en-US" sz="3200" dirty="0"/>
              <a:t> as </a:t>
            </a:r>
            <a:r>
              <a:rPr lang="en-US" sz="3200" dirty="0" err="1"/>
              <a:t>plt</a:t>
            </a:r>
            <a:endParaRPr lang="en-US" sz="3200" dirty="0"/>
          </a:p>
          <a:p>
            <a:pPr marL="457200" lvl="1" indent="0">
              <a:buNone/>
            </a:pPr>
            <a:r>
              <a:rPr lang="en-US" sz="3200" dirty="0"/>
              <a:t>Or,</a:t>
            </a:r>
          </a:p>
          <a:p>
            <a:pPr marL="457200" lvl="1" indent="0">
              <a:buNone/>
            </a:pPr>
            <a:r>
              <a:rPr lang="en-US" sz="3200" dirty="0"/>
              <a:t>from matplotlib import </a:t>
            </a:r>
            <a:r>
              <a:rPr lang="en-US" sz="3200" dirty="0" err="1"/>
              <a:t>pyplot</a:t>
            </a:r>
            <a:r>
              <a:rPr lang="en-US" sz="3200" dirty="0"/>
              <a:t> as </a:t>
            </a:r>
            <a:r>
              <a:rPr lang="en-US" sz="3200" dirty="0" err="1"/>
              <a:t>plt</a:t>
            </a:r>
            <a:endParaRPr lang="en-IN" sz="3200" dirty="0"/>
          </a:p>
        </p:txBody>
      </p:sp>
      <p:pic>
        <p:nvPicPr>
          <p:cNvPr id="5" name="Picture 4">
            <a:extLst>
              <a:ext uri="{FF2B5EF4-FFF2-40B4-BE49-F238E27FC236}">
                <a16:creationId xmlns:a16="http://schemas.microsoft.com/office/drawing/2014/main" id="{7DFB50D9-8F81-49E4-96EA-A23BEB12F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985" y="1895061"/>
            <a:ext cx="4505049" cy="4505049"/>
          </a:xfrm>
          <a:prstGeom prst="rect">
            <a:avLst/>
          </a:prstGeom>
        </p:spPr>
      </p:pic>
    </p:spTree>
    <p:extLst>
      <p:ext uri="{BB962C8B-B14F-4D97-AF65-F5344CB8AC3E}">
        <p14:creationId xmlns:p14="http://schemas.microsoft.com/office/powerpoint/2010/main" val="1249486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F29E-6D6E-4FD1-98D7-9FE9AC09E499}"/>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6149B3CB-EE7A-4BBB-9783-20B18AF745AD}"/>
              </a:ext>
            </a:extLst>
          </p:cNvPr>
          <p:cNvSpPr>
            <a:spLocks noGrp="1"/>
          </p:cNvSpPr>
          <p:nvPr>
            <p:ph idx="1"/>
          </p:nvPr>
        </p:nvSpPr>
        <p:spPr/>
        <p:txBody>
          <a:bodyPr/>
          <a:lstStyle/>
          <a:p>
            <a:pPr algn="l"/>
            <a:r>
              <a:rPr lang="en-IN" b="0" i="0" dirty="0">
                <a:solidFill>
                  <a:srgbClr val="000000"/>
                </a:solidFill>
                <a:effectLst/>
                <a:latin typeface="Verdana" panose="020B0604030504040204" pitchFamily="34" charset="0"/>
              </a:rPr>
              <a:t>A Normal Data Distribution by NumPy:</a:t>
            </a:r>
          </a:p>
          <a:p>
            <a:pPr algn="l"/>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np.random.normal</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170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(x)</a:t>
            </a:r>
          </a:p>
          <a:p>
            <a:endParaRPr lang="en-IN" dirty="0"/>
          </a:p>
        </p:txBody>
      </p:sp>
    </p:spTree>
    <p:extLst>
      <p:ext uri="{BB962C8B-B14F-4D97-AF65-F5344CB8AC3E}">
        <p14:creationId xmlns:p14="http://schemas.microsoft.com/office/powerpoint/2010/main" val="29769557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EA16-18E4-4EC9-A745-51AE10B757ED}"/>
              </a:ext>
            </a:extLst>
          </p:cNvPr>
          <p:cNvSpPr>
            <a:spLocks noGrp="1"/>
          </p:cNvSpPr>
          <p:nvPr>
            <p:ph type="title"/>
          </p:nvPr>
        </p:nvSpPr>
        <p:spPr/>
        <p:txBody>
          <a:bodyPr/>
          <a:lstStyle/>
          <a:p>
            <a:r>
              <a:rPr lang="en-US" dirty="0"/>
              <a:t>output</a:t>
            </a:r>
            <a:endParaRPr lang="en-IN" dirty="0"/>
          </a:p>
        </p:txBody>
      </p:sp>
      <p:sp>
        <p:nvSpPr>
          <p:cNvPr id="3" name="Content Placeholder 2">
            <a:extLst>
              <a:ext uri="{FF2B5EF4-FFF2-40B4-BE49-F238E27FC236}">
                <a16:creationId xmlns:a16="http://schemas.microsoft.com/office/drawing/2014/main" id="{09A50651-57B3-441C-8CE5-ECD3E21F1603}"/>
              </a:ext>
            </a:extLst>
          </p:cNvPr>
          <p:cNvSpPr>
            <a:spLocks noGrp="1"/>
          </p:cNvSpPr>
          <p:nvPr>
            <p:ph idx="1"/>
          </p:nvPr>
        </p:nvSpPr>
        <p:spPr/>
        <p:txBody>
          <a:bodyPr>
            <a:normAutofit fontScale="92500" lnSpcReduction="20000"/>
          </a:bodyPr>
          <a:lstStyle/>
          <a:p>
            <a:pPr marL="0" indent="0">
              <a:buNone/>
            </a:pPr>
            <a:r>
              <a:rPr lang="en-IN" dirty="0"/>
              <a:t>[167.62255766 175.32495609 152.84661337 165.50264047 163.17457988</a:t>
            </a:r>
          </a:p>
          <a:p>
            <a:pPr marL="0" indent="0">
              <a:buNone/>
            </a:pPr>
            <a:r>
              <a:rPr lang="en-IN" dirty="0"/>
              <a:t>   162.29867872 172.83638413 168.67303667 164.57361342 180.81120541</a:t>
            </a:r>
          </a:p>
          <a:p>
            <a:pPr marL="0" indent="0">
              <a:buNone/>
            </a:pPr>
            <a:r>
              <a:rPr lang="en-IN" dirty="0"/>
              <a:t>   170.57782187 167.53075749 176.15356275 176.95378312 158.4125473</a:t>
            </a:r>
          </a:p>
          <a:p>
            <a:pPr marL="0" indent="0">
              <a:buNone/>
            </a:pPr>
            <a:r>
              <a:rPr lang="en-IN" dirty="0"/>
              <a:t>   187.8842668  159.03730075 166.69284332 160.73882029 152.22378865</a:t>
            </a:r>
          </a:p>
          <a:p>
            <a:pPr marL="0" indent="0">
              <a:buNone/>
            </a:pPr>
            <a:r>
              <a:rPr lang="en-IN" dirty="0"/>
              <a:t>   164.01255164 163.95288674 176.58146832 173.19849526 169.40206527</a:t>
            </a:r>
          </a:p>
          <a:p>
            <a:pPr marL="0" indent="0">
              <a:buNone/>
            </a:pPr>
            <a:r>
              <a:rPr lang="en-IN" dirty="0"/>
              <a:t>   166.88861903 149.90348576 148.39039643 177.90349066 166.72462233</a:t>
            </a:r>
          </a:p>
          <a:p>
            <a:pPr marL="0" indent="0">
              <a:buNone/>
            </a:pPr>
            <a:r>
              <a:rPr lang="en-IN" dirty="0"/>
              <a:t>   177.44776004 170.93335636 173.26312881 174.76534435 162.28791953</a:t>
            </a:r>
          </a:p>
          <a:p>
            <a:pPr marL="0" indent="0">
              <a:buNone/>
            </a:pPr>
            <a:r>
              <a:rPr lang="en-IN" dirty="0"/>
              <a:t>   166.77301551 160.53785202 170.67972019 159.11594186 165.36992993</a:t>
            </a:r>
          </a:p>
          <a:p>
            <a:pPr marL="0" indent="0">
              <a:buNone/>
            </a:pPr>
            <a:r>
              <a:rPr lang="en-IN" dirty="0"/>
              <a:t>   178.38979253 171.52158489 173.32636678 159.63894401 151.95735707</a:t>
            </a:r>
          </a:p>
          <a:p>
            <a:pPr marL="0" indent="0">
              <a:buNone/>
            </a:pPr>
            <a:r>
              <a:rPr lang="en-IN" dirty="0"/>
              <a:t>   175.71274153 165.00458544 164.80607211 177.50988211 149.28106703</a:t>
            </a:r>
          </a:p>
        </p:txBody>
      </p:sp>
    </p:spTree>
    <p:extLst>
      <p:ext uri="{BB962C8B-B14F-4D97-AF65-F5344CB8AC3E}">
        <p14:creationId xmlns:p14="http://schemas.microsoft.com/office/powerpoint/2010/main" val="916310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5876-0EB6-47B1-9CBB-1C7CC4A25BF9}"/>
              </a:ext>
            </a:extLst>
          </p:cNvPr>
          <p:cNvSpPr>
            <a:spLocks noGrp="1"/>
          </p:cNvSpPr>
          <p:nvPr>
            <p:ph type="title"/>
          </p:nvPr>
        </p:nvSpPr>
        <p:spPr>
          <a:xfrm>
            <a:off x="838200" y="365125"/>
            <a:ext cx="11235430" cy="1325563"/>
          </a:xfrm>
        </p:spPr>
        <p:txBody>
          <a:bodyPr/>
          <a:lstStyle/>
          <a:p>
            <a:r>
              <a:rPr lang="en-US" dirty="0"/>
              <a:t>The hist() function will read the array and produce a histogram:</a:t>
            </a:r>
            <a:endParaRPr lang="en-IN" dirty="0"/>
          </a:p>
        </p:txBody>
      </p:sp>
      <p:sp>
        <p:nvSpPr>
          <p:cNvPr id="3" name="Content Placeholder 2">
            <a:extLst>
              <a:ext uri="{FF2B5EF4-FFF2-40B4-BE49-F238E27FC236}">
                <a16:creationId xmlns:a16="http://schemas.microsoft.com/office/drawing/2014/main" id="{17DD38D4-030E-408B-A626-0CE3A435D3CE}"/>
              </a:ext>
            </a:extLst>
          </p:cNvPr>
          <p:cNvSpPr>
            <a:spLocks noGrp="1"/>
          </p:cNvSpPr>
          <p:nvPr>
            <p:ph idx="1"/>
          </p:nvPr>
        </p:nvSpPr>
        <p:spPr/>
        <p:txBody>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np.random.normal</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170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plt.hist</a:t>
            </a:r>
            <a:r>
              <a:rPr lang="en-IN" b="0" i="0" dirty="0">
                <a:solidFill>
                  <a:srgbClr val="000000"/>
                </a:solidFill>
                <a:effectLst/>
                <a:latin typeface="Consolas" panose="020B0609020204030204" pitchFamily="49" charset="0"/>
              </a:rPr>
              <a:t>(x)</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 </a:t>
            </a:r>
            <a:endParaRPr lang="en-IN" dirty="0"/>
          </a:p>
        </p:txBody>
      </p:sp>
      <p:pic>
        <p:nvPicPr>
          <p:cNvPr id="6" name="Picture 5">
            <a:extLst>
              <a:ext uri="{FF2B5EF4-FFF2-40B4-BE49-F238E27FC236}">
                <a16:creationId xmlns:a16="http://schemas.microsoft.com/office/drawing/2014/main" id="{F6F243D8-8E42-4467-A280-28C340B5E986}"/>
              </a:ext>
            </a:extLst>
          </p:cNvPr>
          <p:cNvPicPr>
            <a:picLocks noChangeAspect="1"/>
          </p:cNvPicPr>
          <p:nvPr/>
        </p:nvPicPr>
        <p:blipFill>
          <a:blip r:embed="rId2"/>
          <a:stretch>
            <a:fillRect/>
          </a:stretch>
        </p:blipFill>
        <p:spPr>
          <a:xfrm>
            <a:off x="7631947" y="2787588"/>
            <a:ext cx="4441683" cy="3317382"/>
          </a:xfrm>
          <a:prstGeom prst="rect">
            <a:avLst/>
          </a:prstGeom>
        </p:spPr>
      </p:pic>
    </p:spTree>
    <p:extLst>
      <p:ext uri="{BB962C8B-B14F-4D97-AF65-F5344CB8AC3E}">
        <p14:creationId xmlns:p14="http://schemas.microsoft.com/office/powerpoint/2010/main" val="915654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A9E4-B92E-48BB-8FF9-86D2F5F28B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4ED758-6E36-46DE-A86E-9114E3F235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04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64A6-2B9D-41B2-B893-A5DA06E1327C}"/>
              </a:ext>
            </a:extLst>
          </p:cNvPr>
          <p:cNvSpPr>
            <a:spLocks noGrp="1"/>
          </p:cNvSpPr>
          <p:nvPr>
            <p:ph type="title"/>
          </p:nvPr>
        </p:nvSpPr>
        <p:spPr/>
        <p:txBody>
          <a:bodyPr>
            <a:normAutofit/>
          </a:bodyPr>
          <a:lstStyle/>
          <a:p>
            <a:r>
              <a:rPr lang="en-US" sz="2800" b="0" i="0" dirty="0">
                <a:solidFill>
                  <a:srgbClr val="7030A0"/>
                </a:solidFill>
                <a:effectLst/>
                <a:latin typeface="Verdana" panose="020B0604030504040204" pitchFamily="34" charset="0"/>
              </a:rPr>
              <a:t>Draw a line in a diagram from position (0,0) to position (6,250):</a:t>
            </a:r>
            <a:endParaRPr lang="en-IN" sz="2800" dirty="0">
              <a:solidFill>
                <a:srgbClr val="7030A0"/>
              </a:solidFill>
            </a:endParaRPr>
          </a:p>
        </p:txBody>
      </p:sp>
      <p:sp>
        <p:nvSpPr>
          <p:cNvPr id="3" name="Content Placeholder 2">
            <a:extLst>
              <a:ext uri="{FF2B5EF4-FFF2-40B4-BE49-F238E27FC236}">
                <a16:creationId xmlns:a16="http://schemas.microsoft.com/office/drawing/2014/main" id="{E7FDE7FA-4ED4-4874-8271-6F6903B869DE}"/>
              </a:ext>
            </a:extLst>
          </p:cNvPr>
          <p:cNvSpPr>
            <a:spLocks noGrp="1"/>
          </p:cNvSpPr>
          <p:nvPr>
            <p:ph idx="1"/>
          </p:nvPr>
        </p:nvSpPr>
        <p:spPr/>
        <p:txBody>
          <a:bodyPr/>
          <a:lstStyle/>
          <a:p>
            <a:pPr marL="0" indent="0">
              <a:buNone/>
            </a:pPr>
            <a:r>
              <a:rPr lang="en-IN" dirty="0">
                <a:solidFill>
                  <a:srgbClr val="0000CD"/>
                </a:solidFill>
                <a:latin typeface="Consolas" panose="020B0609020204030204" pitchFamily="49" charset="0"/>
              </a:rPr>
              <a:t>f</a:t>
            </a:r>
            <a:r>
              <a:rPr lang="en-IN" b="0" i="0" dirty="0">
                <a:solidFill>
                  <a:srgbClr val="0000CD"/>
                </a:solidFill>
                <a:effectLst/>
                <a:latin typeface="Consolas" panose="020B0609020204030204" pitchFamily="49" charset="0"/>
              </a:rPr>
              <a:t>rom </a:t>
            </a:r>
            <a:r>
              <a:rPr lang="en-IN" b="0" i="0" dirty="0">
                <a:solidFill>
                  <a:srgbClr val="000000"/>
                </a:solidFill>
                <a:effectLst/>
                <a:latin typeface="Consolas" panose="020B0609020204030204" pitchFamily="49" charset="0"/>
              </a:rPr>
              <a:t>matplotlib import </a:t>
            </a:r>
            <a:r>
              <a:rPr lang="en-IN" b="0" i="0" dirty="0" err="1">
                <a:solidFill>
                  <a:srgbClr val="000000"/>
                </a:solidFill>
                <a:effectLst/>
                <a:latin typeface="Consolas" panose="020B0609020204030204" pitchFamily="49" charset="0"/>
              </a:rPr>
              <a:t>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err="1">
                <a:solidFill>
                  <a:srgbClr val="000000"/>
                </a:solidFill>
                <a:effectLst/>
                <a:latin typeface="Consolas" panose="020B0609020204030204" pitchFamily="49" charset="0"/>
              </a:rPr>
              <a:t>xaxis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yaxis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xaxis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yaxis</a:t>
            </a:r>
            <a:r>
              <a:rPr lang="en-IN" b="0" i="0" dirty="0">
                <a:solidFill>
                  <a:srgbClr val="000000"/>
                </a:solidFill>
                <a:effectLst/>
                <a:latin typeface="Consolas" panose="020B0609020204030204" pitchFamily="49" charset="0"/>
              </a:rPr>
              <a:t>)</a:t>
            </a:r>
          </a:p>
          <a:p>
            <a:pPr marL="0" indent="0">
              <a:buNone/>
            </a:pP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4" name="Picture 2">
            <a:extLst>
              <a:ext uri="{FF2B5EF4-FFF2-40B4-BE49-F238E27FC236}">
                <a16:creationId xmlns:a16="http://schemas.microsoft.com/office/drawing/2014/main" id="{37541A81-5350-41BC-AC48-9E531CDFD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826" y="2380593"/>
            <a:ext cx="4451725" cy="332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36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2FE7-2F54-4F33-B45D-4057903A7D75}"/>
              </a:ext>
            </a:extLst>
          </p:cNvPr>
          <p:cNvSpPr>
            <a:spLocks noGrp="1"/>
          </p:cNvSpPr>
          <p:nvPr>
            <p:ph type="title"/>
          </p:nvPr>
        </p:nvSpPr>
        <p:spPr/>
        <p:txBody>
          <a:bodyPr>
            <a:normAutofit/>
          </a:bodyPr>
          <a:lstStyle/>
          <a:p>
            <a:r>
              <a:rPr lang="en-US" sz="3200" b="1" i="1" dirty="0">
                <a:highlight>
                  <a:srgbClr val="FFFF00"/>
                </a:highlight>
              </a:rPr>
              <a:t>Plot line with single list</a:t>
            </a:r>
          </a:p>
        </p:txBody>
      </p:sp>
      <p:sp>
        <p:nvSpPr>
          <p:cNvPr id="3" name="Content Placeholder 2">
            <a:extLst>
              <a:ext uri="{FF2B5EF4-FFF2-40B4-BE49-F238E27FC236}">
                <a16:creationId xmlns:a16="http://schemas.microsoft.com/office/drawing/2014/main" id="{C0C83B07-EE18-4C6C-B2CA-E56716E0676B}"/>
              </a:ext>
            </a:extLst>
          </p:cNvPr>
          <p:cNvSpPr>
            <a:spLocks noGrp="1"/>
          </p:cNvSpPr>
          <p:nvPr>
            <p:ph idx="1"/>
          </p:nvPr>
        </p:nvSpPr>
        <p:spPr/>
        <p:txBody>
          <a:bodyPr>
            <a:normAutofit fontScale="92500" lnSpcReduction="10000"/>
          </a:bodyPr>
          <a:lstStyle/>
          <a:p>
            <a:pPr marL="0" indent="0">
              <a:buNone/>
            </a:pPr>
            <a:r>
              <a:rPr lang="en-IN" dirty="0">
                <a:solidFill>
                  <a:srgbClr val="0000CD"/>
                </a:solidFill>
                <a:latin typeface="Consolas" panose="020B0609020204030204" pitchFamily="49" charset="0"/>
              </a:rPr>
              <a:t>from </a:t>
            </a:r>
            <a:r>
              <a:rPr lang="en-IN" dirty="0">
                <a:solidFill>
                  <a:srgbClr val="000000"/>
                </a:solidFill>
                <a:latin typeface="Consolas" panose="020B0609020204030204" pitchFamily="49" charset="0"/>
              </a:rPr>
              <a:t>matplotlib import </a:t>
            </a:r>
            <a:r>
              <a:rPr lang="en-IN" dirty="0" err="1">
                <a:solidFill>
                  <a:srgbClr val="000000"/>
                </a:solidFill>
                <a:latin typeface="Consolas" panose="020B0609020204030204" pitchFamily="49" charset="0"/>
              </a:rPr>
              <a:t>pyplot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as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plt</a:t>
            </a:r>
            <a:br>
              <a:rPr lang="en-IN" dirty="0"/>
            </a:br>
            <a:r>
              <a:rPr lang="en-IN" dirty="0">
                <a:solidFill>
                  <a:srgbClr val="0000CD"/>
                </a:solidFill>
                <a:latin typeface="Consolas" panose="020B0609020204030204" pitchFamily="49" charset="0"/>
              </a:rPr>
              <a:t>import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numpy</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as</a:t>
            </a:r>
            <a:r>
              <a:rPr lang="en-IN" dirty="0">
                <a:solidFill>
                  <a:srgbClr val="000000"/>
                </a:solidFill>
                <a:latin typeface="Consolas" panose="020B0609020204030204" pitchFamily="49" charset="0"/>
              </a:rPr>
              <a:t> np</a:t>
            </a:r>
            <a:br>
              <a:rPr lang="en-IN" dirty="0"/>
            </a:br>
            <a:br>
              <a:rPr lang="en-IN" dirty="0"/>
            </a:br>
            <a:r>
              <a:rPr lang="en-IN" dirty="0" err="1"/>
              <a:t>plt.plot</a:t>
            </a:r>
            <a:r>
              <a:rPr lang="en-IN" dirty="0"/>
              <a:t>([1,2,3,4,5])  </a:t>
            </a:r>
          </a:p>
          <a:p>
            <a:pPr marL="0" indent="0">
              <a:buNone/>
            </a:pPr>
            <a:r>
              <a:rPr lang="en-IN" dirty="0" err="1"/>
              <a:t>plt.ylabel</a:t>
            </a:r>
            <a:r>
              <a:rPr lang="en-IN" dirty="0"/>
              <a:t>("y axis")  </a:t>
            </a:r>
          </a:p>
          <a:p>
            <a:pPr marL="0" indent="0">
              <a:buNone/>
            </a:pPr>
            <a:r>
              <a:rPr lang="en-IN" dirty="0" err="1"/>
              <a:t>plt.xlabel</a:t>
            </a:r>
            <a:r>
              <a:rPr lang="en-IN" dirty="0"/>
              <a:t>('x axis')  </a:t>
            </a:r>
          </a:p>
          <a:p>
            <a:pPr marL="0" indent="0">
              <a:buNone/>
            </a:pPr>
            <a:r>
              <a:rPr lang="en-IN" dirty="0" err="1"/>
              <a:t>plt.show</a:t>
            </a:r>
            <a:r>
              <a:rPr lang="en-IN" dirty="0"/>
              <a:t>() </a:t>
            </a:r>
          </a:p>
          <a:p>
            <a:pPr marL="0" indent="0" algn="just">
              <a:buNone/>
            </a:pPr>
            <a:r>
              <a:rPr lang="en-US" dirty="0"/>
              <a:t>If we provide a single list to the plot(), matplotlib assumes it is a sequence of y values, and automatically generates the x values. Since we know that python index starts at 0, the default x vector has the same length as y but starts at 0. Hence the x data are [0, 1, 2, 3, 4]. </a:t>
            </a:r>
          </a:p>
        </p:txBody>
      </p:sp>
      <p:pic>
        <p:nvPicPr>
          <p:cNvPr id="5" name="Picture 4">
            <a:extLst>
              <a:ext uri="{FF2B5EF4-FFF2-40B4-BE49-F238E27FC236}">
                <a16:creationId xmlns:a16="http://schemas.microsoft.com/office/drawing/2014/main" id="{91C4249A-3F9E-4893-9998-4E37A8B80E84}"/>
              </a:ext>
            </a:extLst>
          </p:cNvPr>
          <p:cNvPicPr>
            <a:picLocks noChangeAspect="1"/>
          </p:cNvPicPr>
          <p:nvPr/>
        </p:nvPicPr>
        <p:blipFill>
          <a:blip r:embed="rId2"/>
          <a:stretch>
            <a:fillRect/>
          </a:stretch>
        </p:blipFill>
        <p:spPr>
          <a:xfrm>
            <a:off x="7474369" y="919576"/>
            <a:ext cx="4717631" cy="3320257"/>
          </a:xfrm>
          <a:prstGeom prst="rect">
            <a:avLst/>
          </a:prstGeom>
        </p:spPr>
      </p:pic>
    </p:spTree>
    <p:extLst>
      <p:ext uri="{BB962C8B-B14F-4D97-AF65-F5344CB8AC3E}">
        <p14:creationId xmlns:p14="http://schemas.microsoft.com/office/powerpoint/2010/main" val="128948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1461-B638-4736-8627-DEE33F0A61B9}"/>
              </a:ext>
            </a:extLst>
          </p:cNvPr>
          <p:cNvSpPr>
            <a:spLocks noGrp="1"/>
          </p:cNvSpPr>
          <p:nvPr>
            <p:ph type="title"/>
          </p:nvPr>
        </p:nvSpPr>
        <p:spPr>
          <a:xfrm>
            <a:off x="838200" y="325368"/>
            <a:ext cx="10515600" cy="1325563"/>
          </a:xfrm>
        </p:spPr>
        <p:txBody>
          <a:bodyPr>
            <a:normAutofit/>
          </a:bodyPr>
          <a:lstStyle/>
          <a:p>
            <a:r>
              <a:rPr lang="en-IN" sz="3600" b="0" i="0" dirty="0">
                <a:solidFill>
                  <a:srgbClr val="7030A0"/>
                </a:solidFill>
                <a:effectLst/>
                <a:highlight>
                  <a:srgbClr val="FFFF00"/>
                </a:highlight>
                <a:latin typeface="Segoe UI" panose="020B0502040204020203" pitchFamily="34" charset="0"/>
              </a:rPr>
              <a:t>Plotting Without Line</a:t>
            </a:r>
          </a:p>
        </p:txBody>
      </p:sp>
      <p:sp>
        <p:nvSpPr>
          <p:cNvPr id="3" name="Content Placeholder 2">
            <a:extLst>
              <a:ext uri="{FF2B5EF4-FFF2-40B4-BE49-F238E27FC236}">
                <a16:creationId xmlns:a16="http://schemas.microsoft.com/office/drawing/2014/main" id="{5A8401B0-251E-4E83-8342-36392EEC3244}"/>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To plot only the markers, you can use </a:t>
            </a:r>
            <a:r>
              <a:rPr lang="en-US" b="0" i="1" dirty="0">
                <a:solidFill>
                  <a:srgbClr val="000000"/>
                </a:solidFill>
                <a:effectLst/>
                <a:latin typeface="Verdana" panose="020B0604030504040204" pitchFamily="34" charset="0"/>
              </a:rPr>
              <a:t>shortcut string notation</a:t>
            </a:r>
            <a:r>
              <a:rPr lang="en-US" b="0" i="0" dirty="0">
                <a:solidFill>
                  <a:srgbClr val="000000"/>
                </a:solidFill>
                <a:effectLst/>
                <a:latin typeface="Verdana" panose="020B0604030504040204" pitchFamily="34" charset="0"/>
              </a:rPr>
              <a:t> parameter 'o', which means 'rings’. </a:t>
            </a:r>
          </a:p>
          <a:p>
            <a:pPr marL="0" indent="0" algn="l">
              <a:buNone/>
            </a:pPr>
            <a:endParaRPr lang="en-US" dirty="0">
              <a:solidFill>
                <a:srgbClr val="000000"/>
              </a:solidFill>
              <a:latin typeface="Verdana" panose="020B0604030504040204" pitchFamily="34" charset="0"/>
            </a:endParaRPr>
          </a:p>
          <a:p>
            <a:pPr marL="0" indent="0">
              <a:buNone/>
            </a:pPr>
            <a:r>
              <a:rPr lang="en-IN" dirty="0">
                <a:solidFill>
                  <a:srgbClr val="000000"/>
                </a:solidFill>
                <a:latin typeface="Consolas" panose="020B0609020204030204" pitchFamily="49" charset="0"/>
              </a:rPr>
              <a:t>plot(xpoints, </a:t>
            </a:r>
            <a:r>
              <a:rPr lang="en-IN" dirty="0" err="1">
                <a:solidFill>
                  <a:srgbClr val="000000"/>
                </a:solidFill>
                <a:latin typeface="Consolas" panose="020B0609020204030204" pitchFamily="49" charset="0"/>
              </a:rPr>
              <a:t>ypoints</a:t>
            </a:r>
            <a:r>
              <a:rPr lang="en-IN" dirty="0">
                <a:solidFill>
                  <a:srgbClr val="000000"/>
                </a:solidFill>
                <a:latin typeface="Consolas" panose="020B0609020204030204" pitchFamily="49" charset="0"/>
              </a:rPr>
              <a:t>, </a:t>
            </a:r>
            <a:r>
              <a:rPr lang="en-IN" dirty="0">
                <a:solidFill>
                  <a:srgbClr val="A52A2A"/>
                </a:solidFill>
                <a:latin typeface="Consolas" panose="020B0609020204030204" pitchFamily="49" charset="0"/>
              </a:rPr>
              <a:t>'o'</a:t>
            </a:r>
            <a:r>
              <a:rPr lang="en-IN" dirty="0">
                <a:solidFill>
                  <a:srgbClr val="000000"/>
                </a:solidFill>
                <a:latin typeface="Consolas" panose="020B0609020204030204" pitchFamily="49" charset="0"/>
              </a:rPr>
              <a:t>)</a:t>
            </a:r>
            <a:endParaRPr lang="en-US" b="0" i="0" dirty="0">
              <a:solidFill>
                <a:srgbClr val="000000"/>
              </a:solidFill>
              <a:effectLst/>
              <a:latin typeface="Verdana" panose="020B0604030504040204" pitchFamily="34" charset="0"/>
            </a:endParaRPr>
          </a:p>
          <a:p>
            <a:pPr marL="0" indent="0">
              <a:buNone/>
            </a:pPr>
            <a:endParaRPr lang="en-IN" dirty="0"/>
          </a:p>
        </p:txBody>
      </p:sp>
      <p:pic>
        <p:nvPicPr>
          <p:cNvPr id="4" name="Picture 3">
            <a:extLst>
              <a:ext uri="{FF2B5EF4-FFF2-40B4-BE49-F238E27FC236}">
                <a16:creationId xmlns:a16="http://schemas.microsoft.com/office/drawing/2014/main" id="{565EDAFE-4769-4125-98FE-746BA11CD8A9}"/>
              </a:ext>
            </a:extLst>
          </p:cNvPr>
          <p:cNvPicPr>
            <a:picLocks noChangeAspect="1"/>
          </p:cNvPicPr>
          <p:nvPr/>
        </p:nvPicPr>
        <p:blipFill>
          <a:blip r:embed="rId2"/>
          <a:stretch>
            <a:fillRect/>
          </a:stretch>
        </p:blipFill>
        <p:spPr>
          <a:xfrm>
            <a:off x="6846680" y="3551583"/>
            <a:ext cx="4830477" cy="2941292"/>
          </a:xfrm>
          <a:prstGeom prst="rect">
            <a:avLst/>
          </a:prstGeom>
        </p:spPr>
      </p:pic>
    </p:spTree>
    <p:extLst>
      <p:ext uri="{BB962C8B-B14F-4D97-AF65-F5344CB8AC3E}">
        <p14:creationId xmlns:p14="http://schemas.microsoft.com/office/powerpoint/2010/main" val="163454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1D91-5FAE-4C5B-AC6F-8DE49D46334A}"/>
              </a:ext>
            </a:extLst>
          </p:cNvPr>
          <p:cNvSpPr>
            <a:spLocks noGrp="1"/>
          </p:cNvSpPr>
          <p:nvPr>
            <p:ph type="title"/>
          </p:nvPr>
        </p:nvSpPr>
        <p:spPr/>
        <p:txBody>
          <a:bodyPr>
            <a:noAutofit/>
          </a:bodyPr>
          <a:lstStyle/>
          <a:p>
            <a:r>
              <a:rPr lang="en-US" sz="2800" b="0" i="0" dirty="0">
                <a:solidFill>
                  <a:srgbClr val="000000"/>
                </a:solidFill>
                <a:effectLst/>
                <a:latin typeface="Segoe UI" panose="020B0502040204020203" pitchFamily="34" charset="0"/>
              </a:rPr>
              <a:t>Example</a:t>
            </a:r>
            <a:br>
              <a:rPr lang="en-US" sz="2800" b="0" i="0" dirty="0">
                <a:solidFill>
                  <a:srgbClr val="000000"/>
                </a:solidFill>
                <a:effectLst/>
                <a:latin typeface="Segoe UI" panose="020B0502040204020203" pitchFamily="34" charset="0"/>
              </a:rPr>
            </a:br>
            <a:r>
              <a:rPr lang="en-US" sz="2800" b="0" i="0" dirty="0">
                <a:solidFill>
                  <a:srgbClr val="000000"/>
                </a:solidFill>
                <a:effectLst/>
                <a:latin typeface="Verdana" panose="020B0604030504040204" pitchFamily="34" charset="0"/>
              </a:rPr>
              <a:t>Draw two points in the diagram, one at position (1, 3) and one in position (8, 10):</a:t>
            </a:r>
            <a:br>
              <a:rPr lang="en-US" sz="2800" b="0" i="0" dirty="0">
                <a:solidFill>
                  <a:srgbClr val="000000"/>
                </a:solidFill>
                <a:effectLst/>
                <a:latin typeface="Verdana" panose="020B0604030504040204" pitchFamily="34" charset="0"/>
              </a:rPr>
            </a:br>
            <a:endParaRPr lang="en-IN" sz="2800" dirty="0"/>
          </a:p>
        </p:txBody>
      </p:sp>
      <p:sp>
        <p:nvSpPr>
          <p:cNvPr id="3" name="Content Placeholder 2">
            <a:extLst>
              <a:ext uri="{FF2B5EF4-FFF2-40B4-BE49-F238E27FC236}">
                <a16:creationId xmlns:a16="http://schemas.microsoft.com/office/drawing/2014/main" id="{0B265730-2B56-47A3-83B6-41CA822BC206}"/>
              </a:ext>
            </a:extLst>
          </p:cNvPr>
          <p:cNvSpPr>
            <a:spLocks noGrp="1"/>
          </p:cNvSpPr>
          <p:nvPr>
            <p:ph idx="1"/>
          </p:nvPr>
        </p:nvSpPr>
        <p:spPr>
          <a:xfrm>
            <a:off x="838200" y="1825625"/>
            <a:ext cx="6592410" cy="4351338"/>
          </a:xfrm>
        </p:spPr>
        <p:txBody>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xpoints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(xpoints, </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122" name="Picture 2">
            <a:extLst>
              <a:ext uri="{FF2B5EF4-FFF2-40B4-BE49-F238E27FC236}">
                <a16:creationId xmlns:a16="http://schemas.microsoft.com/office/drawing/2014/main" id="{FC15858B-83EE-4753-A043-2974D85C2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828" y="2405161"/>
            <a:ext cx="4761390" cy="355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223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1335</Words>
  <Application>Microsoft Office PowerPoint</Application>
  <PresentationFormat>Widescreen</PresentationFormat>
  <Paragraphs>227</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Arial Rounded MT Bold</vt:lpstr>
      <vt:lpstr>Calibri</vt:lpstr>
      <vt:lpstr>Calibri Light</vt:lpstr>
      <vt:lpstr>Calibri-Bold</vt:lpstr>
      <vt:lpstr>Consolas</vt:lpstr>
      <vt:lpstr>Segoe UI</vt:lpstr>
      <vt:lpstr>Verdana</vt:lpstr>
      <vt:lpstr>Wingdings</vt:lpstr>
      <vt:lpstr>Office Theme</vt:lpstr>
      <vt:lpstr>  CAP776 </vt:lpstr>
      <vt:lpstr>Topics covered: </vt:lpstr>
      <vt:lpstr>Data visualization  </vt:lpstr>
      <vt:lpstr>Data Visualization in Python using Matplotlib and Seaborn </vt:lpstr>
      <vt:lpstr>pyplot </vt:lpstr>
      <vt:lpstr>Draw a line in a diagram from position (0,0) to position (6,250):</vt:lpstr>
      <vt:lpstr>Plot line with single list</vt:lpstr>
      <vt:lpstr>Plotting Without Line</vt:lpstr>
      <vt:lpstr>Example Draw two points in the diagram, one at position (1, 3) and one in position (8, 10): </vt:lpstr>
      <vt:lpstr>Multiple Points:  Draw a line in a diagram from position (1, 3) to (2, 8) then to (6, 1) and finally to position (8, 10):</vt:lpstr>
      <vt:lpstr>Matplotlib Markers </vt:lpstr>
      <vt:lpstr>Marker Reference </vt:lpstr>
      <vt:lpstr>Marker Size </vt:lpstr>
      <vt:lpstr>Marker Color </vt:lpstr>
      <vt:lpstr>Face Color</vt:lpstr>
      <vt:lpstr>Color Reference </vt:lpstr>
      <vt:lpstr>You can use also use the shortcut string notation parameter to specify the marker.   marker |line | color ‘o:r’</vt:lpstr>
      <vt:lpstr>Linewidth and Line styles and line color</vt:lpstr>
      <vt:lpstr>Matplotlib Title and Labels   </vt:lpstr>
      <vt:lpstr>Matplotlib Adding Grid Lines </vt:lpstr>
      <vt:lpstr>Matplotlib Subplot </vt:lpstr>
      <vt:lpstr>PowerPoint Presentation</vt:lpstr>
      <vt:lpstr>PowerPoint Presentation</vt:lpstr>
      <vt:lpstr>PowerPoint Presentation</vt:lpstr>
      <vt:lpstr>Matplotlib Scatter </vt:lpstr>
      <vt:lpstr>PowerPoint Presentation</vt:lpstr>
      <vt:lpstr>PowerPoint Presentation</vt:lpstr>
      <vt:lpstr>Customizing Markers in Scatter Plots </vt:lpstr>
      <vt:lpstr>PowerPoint Presentation</vt:lpstr>
      <vt:lpstr>Color Each Dot </vt:lpstr>
      <vt:lpstr>Matplotlib Bars </vt:lpstr>
      <vt:lpstr>Horizontal Bars </vt:lpstr>
      <vt:lpstr>Bar Color </vt:lpstr>
      <vt:lpstr>Color Hex </vt:lpstr>
      <vt:lpstr>Bar Width </vt:lpstr>
      <vt:lpstr>Bar Height </vt:lpstr>
      <vt:lpstr>Matplotlib Pie Charts </vt:lpstr>
      <vt:lpstr>Labels </vt:lpstr>
      <vt:lpstr>Example </vt:lpstr>
      <vt:lpstr>Explode </vt:lpstr>
      <vt:lpstr>PowerPoint Presentation</vt:lpstr>
      <vt:lpstr>Shadow </vt:lpstr>
      <vt:lpstr>PowerPoint Presentation</vt:lpstr>
      <vt:lpstr>Colors </vt:lpstr>
      <vt:lpstr>PowerPoint Presentation</vt:lpstr>
      <vt:lpstr>Matplotlib Histograms </vt:lpstr>
      <vt:lpstr>PowerPoint Presentation</vt:lpstr>
      <vt:lpstr>PowerPoint Presentation</vt:lpstr>
      <vt:lpstr>Create Histogram </vt:lpstr>
      <vt:lpstr>Example</vt:lpstr>
      <vt:lpstr>output</vt:lpstr>
      <vt:lpstr>The hist() function will read the array and produce a histogram: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dc:title>
  <dc:creator>Girish Kumar</dc:creator>
  <cp:lastModifiedBy>hp</cp:lastModifiedBy>
  <cp:revision>84</cp:revision>
  <dcterms:created xsi:type="dcterms:W3CDTF">2022-09-29T04:18:31Z</dcterms:created>
  <dcterms:modified xsi:type="dcterms:W3CDTF">2022-10-18T06:41:50Z</dcterms:modified>
</cp:coreProperties>
</file>