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328" r:id="rId2"/>
    <p:sldId id="257" r:id="rId3"/>
    <p:sldId id="258" r:id="rId4"/>
    <p:sldId id="259" r:id="rId5"/>
    <p:sldId id="260" r:id="rId6"/>
    <p:sldId id="261" r:id="rId7"/>
    <p:sldId id="262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7621A-0A53-4E0F-B5BA-02C1E3497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64C48A-33A0-4EA4-A545-0CE4EFA899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F6C47-8163-4DCC-A61D-51DCA9D76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8383-4359-410D-B450-A56EA4B62686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9E166-6587-4DBA-8908-7340B6B81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9E8EF-E88A-4769-89E3-6453FFE6F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0EC7-C151-440E-9554-30BCB9C79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842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ABF79-AC50-4C17-B613-DDD4B0643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33FCB3-B571-4A60-B66D-2E1A9C5AD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F05E4-7E96-4C1F-BD38-91446FD4B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8383-4359-410D-B450-A56EA4B62686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45F69-0ABA-431D-8A21-D1995C7AC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647E9-E4B1-4A6C-82AC-F34D7DE4D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0EC7-C151-440E-9554-30BCB9C79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857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42853-694B-43A5-9D98-6590FDD6C0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D9F96F-8735-46DC-BC16-2F9B5C755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7CCCA-20E9-41E7-B7FC-292D2F169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8383-4359-410D-B450-A56EA4B62686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29125-00A8-45FD-B72F-6791E43D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76090-BF43-46A7-8F13-38450605D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0EC7-C151-440E-9554-30BCB9C79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273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E4433B4-E5B0-476D-905F-2B990F0BD993}"/>
              </a:ext>
            </a:extLst>
          </p:cNvPr>
          <p:cNvCxnSpPr/>
          <p:nvPr/>
        </p:nvCxnSpPr>
        <p:spPr>
          <a:xfrm>
            <a:off x="1119718" y="3352800"/>
            <a:ext cx="940858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337F944-EFB1-4D9D-BA65-5DDE8069FDA0}"/>
              </a:ext>
            </a:extLst>
          </p:cNvPr>
          <p:cNvCxnSpPr/>
          <p:nvPr/>
        </p:nvCxnSpPr>
        <p:spPr>
          <a:xfrm>
            <a:off x="1119718" y="3352800"/>
            <a:ext cx="940858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6" name="Picture 2">
            <a:extLst>
              <a:ext uri="{FF2B5EF4-FFF2-40B4-BE49-F238E27FC236}">
                <a16:creationId xmlns:a16="http://schemas.microsoft.com/office/drawing/2014/main" id="{55650A9C-4EE4-4B48-9C84-B535C671C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3" y="1"/>
            <a:ext cx="121666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DB41BE00-62D6-4FC1-A27D-273F7C5E4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3" y="1"/>
            <a:ext cx="121666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F686033B-8866-4069-9940-512B91B97EF6}"/>
              </a:ext>
            </a:extLst>
          </p:cNvPr>
          <p:cNvSpPr txBox="1">
            <a:spLocks/>
          </p:cNvSpPr>
          <p:nvPr/>
        </p:nvSpPr>
        <p:spPr>
          <a:xfrm>
            <a:off x="1835151" y="3886200"/>
            <a:ext cx="85344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32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A78D0D-999E-4880-8444-5D2F4A7A815E}"/>
              </a:ext>
            </a:extLst>
          </p:cNvPr>
          <p:cNvCxnSpPr/>
          <p:nvPr/>
        </p:nvCxnSpPr>
        <p:spPr>
          <a:xfrm>
            <a:off x="1390651" y="3352800"/>
            <a:ext cx="94107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Picture 2">
            <a:extLst>
              <a:ext uri="{FF2B5EF4-FFF2-40B4-BE49-F238E27FC236}">
                <a16:creationId xmlns:a16="http://schemas.microsoft.com/office/drawing/2014/main" id="{7C18E6CD-BFAD-46E2-99B0-7013E991DB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3" y="1"/>
            <a:ext cx="121666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2CE6011F-F84A-45EC-A83B-D9B3A9D41F0E}"/>
              </a:ext>
            </a:extLst>
          </p:cNvPr>
          <p:cNvSpPr txBox="1">
            <a:spLocks/>
          </p:cNvSpPr>
          <p:nvPr userDrawn="1"/>
        </p:nvSpPr>
        <p:spPr>
          <a:xfrm>
            <a:off x="1835151" y="3886200"/>
            <a:ext cx="85344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32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B9C969-3893-4E5B-82BF-DD8B2F983EAF}"/>
              </a:ext>
            </a:extLst>
          </p:cNvPr>
          <p:cNvCxnSpPr/>
          <p:nvPr userDrawn="1"/>
        </p:nvCxnSpPr>
        <p:spPr>
          <a:xfrm>
            <a:off x="1390651" y="3352800"/>
            <a:ext cx="94107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997FB3D-A920-4600-93E3-4F5F7D947D2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74833" y="5562600"/>
            <a:ext cx="6096000" cy="10160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2000">
                <a:solidFill>
                  <a:srgbClr val="002060"/>
                </a:solidFill>
                <a:latin typeface="Arial Rounded MT Bold" panose="020F0704030504030204" pitchFamily="34" charset="0"/>
              </a:rPr>
              <a:t>Created By: 		</a:t>
            </a:r>
          </a:p>
          <a:p>
            <a:pPr algn="r" eaLnBrk="1" hangingPunct="1">
              <a:defRPr/>
            </a:pPr>
            <a:r>
              <a:rPr lang="en-US" altLang="en-US" sz="2000">
                <a:solidFill>
                  <a:srgbClr val="002060"/>
                </a:solidFill>
                <a:latin typeface="Arial Rounded MT Bold" panose="020F0704030504030204" pitchFamily="34" charset="0"/>
              </a:rPr>
              <a:t>Kumar Vishal</a:t>
            </a:r>
          </a:p>
          <a:p>
            <a:pPr algn="r" eaLnBrk="1" hangingPunct="1">
              <a:defRPr/>
            </a:pPr>
            <a:r>
              <a:rPr lang="en-US" altLang="en-US" sz="2000">
                <a:solidFill>
                  <a:srgbClr val="002060"/>
                </a:solidFill>
                <a:latin typeface="Arial Rounded MT Bold" panose="020F0704030504030204" pitchFamily="34" charset="0"/>
              </a:rPr>
              <a:t>		(SCA), LPU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7600" y="3429000"/>
            <a:ext cx="94488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737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B8DD9-7484-465F-9A2A-CC36C03F6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70C05-7C57-4572-A08D-BCA568753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4B7A3-D959-45A5-8FEF-77068CFCA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8383-4359-410D-B450-A56EA4B62686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6A1E7-FD59-4A8A-8133-64F5F35B1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3B0BA-A70C-4C29-ACD0-226CC0E5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0EC7-C151-440E-9554-30BCB9C79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89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2B584-C612-408C-805C-3D341E845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F0B40-8823-44C6-B113-DC8AAE588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3F7C6-5081-45E7-97A0-36D7E142F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8383-4359-410D-B450-A56EA4B62686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F6F22-8A6F-4EDE-BFFF-BF3130C5A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1A51E-B458-4CFE-9F3C-78D834DB6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0EC7-C151-440E-9554-30BCB9C79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91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B6B6F-D0A7-4D3B-8543-468DF3DFA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531D3-BD5B-424F-8178-A5CACAA4DA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91AD6-2AB0-4D33-936A-FE8F20811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9E065-0F6C-4091-9463-F52EA3D70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8383-4359-410D-B450-A56EA4B62686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79C118-3AC5-4A35-A5B1-7D0F62D3B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F7508-A57C-4CA2-935E-1F4141AC2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0EC7-C151-440E-9554-30BCB9C79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971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058A9-E447-4FB1-B87B-924C089C8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3DC3A-C5D8-4BD5-B2A4-8023E040E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86704-FA5A-4861-80B5-BB74BF4A7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875C80-D0D8-4099-BA1C-B187A965FF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11B89C-13B7-4188-9DF1-C86C39028F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E3D474-D03F-4F42-A496-67981ECE2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8383-4359-410D-B450-A56EA4B62686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298C31-C4B5-4900-B930-EC5515894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1F1BAF-E427-4F9C-8FB6-5C9A6F8C6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0EC7-C151-440E-9554-30BCB9C79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719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5FBED-8992-4B3D-8031-14DE4E908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D1819B-E5A9-495D-9CCC-7065936BA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8383-4359-410D-B450-A56EA4B62686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2711B4-1CAA-4FF1-B558-FC6C6EF35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732FB2-5A72-4A54-9037-5D44F04C5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0EC7-C151-440E-9554-30BCB9C79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705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D2FC95-E85C-4C88-80CC-FF44C6C8D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8383-4359-410D-B450-A56EA4B62686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90D505-FF07-48F7-81D3-65923AF60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97D8AD-C271-4E17-B52A-B2C516EBF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0EC7-C151-440E-9554-30BCB9C79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247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295FA-1E55-4AE1-B21E-BF6F9C28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26389-DB6B-4997-B3C1-E2ED4E400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67BF24-665C-43E9-B3BD-2DBFDC1A7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56CF8-A5BA-447F-9D59-C156078CB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8383-4359-410D-B450-A56EA4B62686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DD3CA-BE8B-4926-BF43-A42C2068C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C5AAD-0514-4EB1-9976-71C1120CB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0EC7-C151-440E-9554-30BCB9C79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158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6A6AE-A14D-48EC-A64A-F23214EAE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BE35BC-0943-421D-9C5F-0D6A1AFEE4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74DD8-9BEA-42FE-8CF9-33334D6BF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B5C5E-F071-4617-9BFD-2872B5C76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8383-4359-410D-B450-A56EA4B62686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146F6-C022-4492-9A95-768361850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08275-7B3B-4C11-BAFB-DD1AC5746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0EC7-C151-440E-9554-30BCB9C79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9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D82E95-24AC-46C3-850F-C6C39FDEF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235D1-489B-4F74-B4E9-B75B5F8F4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41FE7-1211-4070-8E7B-6D3F330AA4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08383-4359-410D-B450-A56EA4B62686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F9F03-A815-405E-8029-75C2C31CF3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6FD50-8387-482E-B33A-CAA5EAC095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C0EC7-C151-440E-9554-30BCB9C79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15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ubtitle 2">
            <a:extLst>
              <a:ext uri="{FF2B5EF4-FFF2-40B4-BE49-F238E27FC236}">
                <a16:creationId xmlns:a16="http://schemas.microsoft.com/office/drawing/2014/main" id="{7B1F41D8-53CD-460E-A64A-F8D26BB77D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spcBef>
                <a:spcPct val="0"/>
              </a:spcBef>
            </a:pPr>
            <a:r>
              <a:rPr lang="en-US" b="1" dirty="0">
                <a:solidFill>
                  <a:srgbClr val="000000"/>
                </a:solidFill>
              </a:rPr>
              <a:t>PROGRAMMING IN PYTHON</a:t>
            </a:r>
            <a:r>
              <a:rPr lang="en-US" sz="2000" dirty="0"/>
              <a:t> </a:t>
            </a:r>
            <a:br>
              <a:rPr lang="en-US" sz="1100" dirty="0"/>
            </a:b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88A27B-1AE8-4F85-900A-03D2ABF1BAA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1806575"/>
            <a:ext cx="7772400" cy="1470025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br>
              <a:rPr lang="en-US" dirty="0"/>
            </a:br>
            <a:r>
              <a:rPr lang="en-US" sz="6000" b="1" dirty="0">
                <a:solidFill>
                  <a:srgbClr val="000000"/>
                </a:solidFill>
              </a:rPr>
              <a:t> </a:t>
            </a:r>
            <a:r>
              <a:rPr lang="en-US" dirty="0"/>
              <a:t>CAP776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85A0B-0706-41E1-B30F-40DA91050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0088"/>
            <a:ext cx="10515600" cy="5646876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>
                <a:highlight>
                  <a:srgbClr val="FFFF00"/>
                </a:highlight>
              </a:rPr>
              <a:t>Create a Series from Scalar</a:t>
            </a:r>
          </a:p>
          <a:p>
            <a:pPr marL="0" indent="0">
              <a:buNone/>
            </a:pPr>
            <a:r>
              <a:rPr lang="en-US" dirty="0"/>
              <a:t>If data is a scalar value, an index must be provided. The value will be repeated to match the length of </a:t>
            </a:r>
            <a:r>
              <a:rPr lang="en-US" b="1" dirty="0"/>
              <a:t>index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BC8B99-E5B3-4134-9DFD-DAFA4564E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572" y="1962550"/>
            <a:ext cx="7089913" cy="384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194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57617-FF77-43DA-B00C-685FA7DAE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825D1-F6FB-4B5C-96A5-F25796386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A scalar value is simply </a:t>
            </a:r>
            <a:r>
              <a:rPr lang="en-US" b="1" dirty="0"/>
              <a:t>a value that only has one component to it, the magnitude</a:t>
            </a:r>
            <a:r>
              <a:rPr lang="en-US" dirty="0"/>
              <a:t>. For example, your speed is a scalar value because it only has one component, how fast you are going. Your height is also a scalar value because the only component is how tall you are.</a:t>
            </a:r>
          </a:p>
        </p:txBody>
      </p:sp>
    </p:spTree>
    <p:extLst>
      <p:ext uri="{BB962C8B-B14F-4D97-AF65-F5344CB8AC3E}">
        <p14:creationId xmlns:p14="http://schemas.microsoft.com/office/powerpoint/2010/main" val="1512289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7C711-88A7-41DA-960B-A86495A22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1" dirty="0">
                <a:highlight>
                  <a:srgbClr val="FFFF00"/>
                </a:highlight>
              </a:rPr>
              <a:t>Data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6DDD6-F6D9-4B54-8D23-09BA5D5D8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 Data frame is a two-dimensional data structure, i.e., data is aligned in a tabular fashion in rows and columns.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DataFrame</a:t>
            </a:r>
            <a:r>
              <a:rPr lang="en-US" dirty="0"/>
              <a:t> can be created using :</a:t>
            </a:r>
            <a:r>
              <a:rPr lang="en-US" dirty="0" err="1"/>
              <a:t>Lists,dict,Series,Numpy</a:t>
            </a:r>
            <a:r>
              <a:rPr lang="en-US" dirty="0"/>
              <a:t> </a:t>
            </a:r>
            <a:r>
              <a:rPr lang="en-US" dirty="0" err="1"/>
              <a:t>ndarrays</a:t>
            </a:r>
            <a:r>
              <a:rPr lang="en-US" dirty="0"/>
              <a:t> another </a:t>
            </a:r>
            <a:r>
              <a:rPr lang="en-US" dirty="0" err="1"/>
              <a:t>DataFrame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DataFrame</a:t>
            </a:r>
            <a:r>
              <a:rPr lang="en-US" dirty="0"/>
              <a:t> can be created using the following constructor −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pandas.DataFrame</a:t>
            </a:r>
            <a:r>
              <a:rPr lang="en-US" dirty="0">
                <a:highlight>
                  <a:srgbClr val="FFFF00"/>
                </a:highlight>
              </a:rPr>
              <a:t>( data, index, columns, </a:t>
            </a:r>
            <a:r>
              <a:rPr lang="en-US" dirty="0" err="1">
                <a:highlight>
                  <a:srgbClr val="FFFF00"/>
                </a:highlight>
              </a:rPr>
              <a:t>dtype</a:t>
            </a:r>
            <a:r>
              <a:rPr lang="en-US" dirty="0">
                <a:highlight>
                  <a:srgbClr val="FFFF00"/>
                </a:highlight>
              </a:rPr>
              <a:t>, copy)</a:t>
            </a: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data can be </a:t>
            </a:r>
            <a:r>
              <a:rPr lang="en-US" dirty="0" err="1"/>
              <a:t>Lists,dict,Series,Numpy</a:t>
            </a:r>
            <a:r>
              <a:rPr lang="en-US" dirty="0"/>
              <a:t> </a:t>
            </a:r>
            <a:r>
              <a:rPr lang="en-US" dirty="0" err="1"/>
              <a:t>ndarrays</a:t>
            </a:r>
            <a:r>
              <a:rPr lang="en-US" dirty="0"/>
              <a:t> another </a:t>
            </a:r>
            <a:r>
              <a:rPr lang="en-US" dirty="0" err="1"/>
              <a:t>DataFrame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index: For the row labels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columns: For column labels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dtype</a:t>
            </a:r>
            <a:r>
              <a:rPr lang="en-US" dirty="0"/>
              <a:t>: data type of each column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copy: copying of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42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593944-0E19-46EF-9205-3ED6D8FF02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2245377"/>
              </p:ext>
            </p:extLst>
          </p:nvPr>
        </p:nvGraphicFramePr>
        <p:xfrm>
          <a:off x="536506" y="1020417"/>
          <a:ext cx="3584920" cy="2173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2460">
                  <a:extLst>
                    <a:ext uri="{9D8B030D-6E8A-4147-A177-3AD203B41FA5}">
                      <a16:colId xmlns:a16="http://schemas.microsoft.com/office/drawing/2014/main" val="3598124502"/>
                    </a:ext>
                  </a:extLst>
                </a:gridCol>
                <a:gridCol w="1792460">
                  <a:extLst>
                    <a:ext uri="{9D8B030D-6E8A-4147-A177-3AD203B41FA5}">
                      <a16:colId xmlns:a16="http://schemas.microsoft.com/office/drawing/2014/main" val="1671385977"/>
                    </a:ext>
                  </a:extLst>
                </a:gridCol>
              </a:tblGrid>
              <a:tr h="434671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631601"/>
                  </a:ext>
                </a:extLst>
              </a:tr>
              <a:tr h="434671">
                <a:tc>
                  <a:txBody>
                    <a:bodyPr/>
                    <a:lstStyle/>
                    <a:p>
                      <a:r>
                        <a:rPr lang="en-US" dirty="0"/>
                        <a:t>Alex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214983"/>
                  </a:ext>
                </a:extLst>
              </a:tr>
              <a:tr h="434671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510457"/>
                  </a:ext>
                </a:extLst>
              </a:tr>
              <a:tr h="434671">
                <a:tc>
                  <a:txBody>
                    <a:bodyPr/>
                    <a:lstStyle/>
                    <a:p>
                      <a:r>
                        <a:rPr lang="en-US" dirty="0"/>
                        <a:t>Clarke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481706"/>
                  </a:ext>
                </a:extLst>
              </a:tr>
              <a:tr h="434671"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93483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383B341-138B-4270-8FE4-CA73B6344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426" y="2315956"/>
            <a:ext cx="738187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01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C97EE-0B44-4215-A786-4BCAB5464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1" dirty="0">
                <a:highlight>
                  <a:srgbClr val="FFFF00"/>
                </a:highlight>
              </a:rPr>
              <a:t>Create a </a:t>
            </a:r>
            <a:r>
              <a:rPr lang="en-US" sz="3600" b="1" i="1" dirty="0" err="1">
                <a:highlight>
                  <a:srgbClr val="FFFF00"/>
                </a:highlight>
              </a:rPr>
              <a:t>DataFrame</a:t>
            </a:r>
            <a:r>
              <a:rPr lang="en-US" sz="3600" b="1" i="1" dirty="0">
                <a:highlight>
                  <a:srgbClr val="FFFF00"/>
                </a:highlight>
              </a:rPr>
              <a:t> from </a:t>
            </a:r>
            <a:r>
              <a:rPr lang="en-US" sz="3600" b="1" i="1" dirty="0" err="1">
                <a:highlight>
                  <a:srgbClr val="FFFF00"/>
                </a:highlight>
              </a:rPr>
              <a:t>Dict</a:t>
            </a:r>
            <a:r>
              <a:rPr lang="en-US" sz="3600" b="1" i="1" dirty="0">
                <a:highlight>
                  <a:srgbClr val="FFFF00"/>
                </a:highlight>
              </a:rPr>
              <a:t> of </a:t>
            </a:r>
            <a:r>
              <a:rPr lang="en-US" sz="3600" b="1" i="1" dirty="0" err="1">
                <a:highlight>
                  <a:srgbClr val="FFFF00"/>
                </a:highlight>
              </a:rPr>
              <a:t>ndarrays</a:t>
            </a:r>
            <a:r>
              <a:rPr lang="en-US" sz="3600" b="1" i="1" dirty="0">
                <a:highlight>
                  <a:srgbClr val="FFFF00"/>
                </a:highlight>
              </a:rPr>
              <a:t> / Lists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EFC8CB-29D5-4C87-B80E-AC64861DF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4246" y="1417983"/>
            <a:ext cx="10103508" cy="330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554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66A7A-0EF9-42F5-B2D4-95BEE8CB1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i="1" dirty="0">
                <a:highlight>
                  <a:srgbClr val="FFFF00"/>
                </a:highlight>
              </a:rPr>
              <a:t>Create a </a:t>
            </a:r>
            <a:r>
              <a:rPr lang="en-US" sz="3600" b="1" i="1" dirty="0" err="1">
                <a:highlight>
                  <a:srgbClr val="FFFF00"/>
                </a:highlight>
              </a:rPr>
              <a:t>DataFrame</a:t>
            </a:r>
            <a:r>
              <a:rPr lang="en-US" sz="3600" b="1" i="1" dirty="0">
                <a:highlight>
                  <a:srgbClr val="FFFF00"/>
                </a:highlight>
              </a:rPr>
              <a:t> from List of </a:t>
            </a:r>
            <a:r>
              <a:rPr lang="en-US" sz="3600" b="1" i="1" dirty="0" err="1">
                <a:highlight>
                  <a:srgbClr val="FFFF00"/>
                </a:highlight>
              </a:rPr>
              <a:t>Dicts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4D0945-FD34-4C65-A245-F3D23F819F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56953"/>
            <a:ext cx="9729151" cy="354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43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AA358-F8F7-479E-ABDA-4745153C0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highlight>
                  <a:srgbClr val="FFFF00"/>
                </a:highlight>
              </a:rPr>
              <a:t>create an indexed </a:t>
            </a:r>
            <a:r>
              <a:rPr lang="en-US" sz="4000" b="1" i="1" dirty="0" err="1">
                <a:highlight>
                  <a:srgbClr val="FFFF00"/>
                </a:highlight>
              </a:rPr>
              <a:t>DataFrame</a:t>
            </a:r>
            <a:endParaRPr lang="en-US" sz="4000" b="1" i="1" dirty="0">
              <a:highlight>
                <a:srgbClr val="FFFF00"/>
              </a:highlight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993C43-6FB6-4C77-957B-A73B6817B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474" y="1738951"/>
            <a:ext cx="10536510" cy="348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514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9E17C-02C2-4A9C-96FD-BB430D0C9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2852"/>
            <a:ext cx="10515600" cy="5554111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>
                <a:highlight>
                  <a:srgbClr val="FFFF00"/>
                </a:highlight>
              </a:rPr>
              <a:t>Addition of Rows</a:t>
            </a:r>
          </a:p>
          <a:p>
            <a:pPr marL="0" indent="0">
              <a:buNone/>
            </a:pPr>
            <a:r>
              <a:rPr lang="en-US" dirty="0"/>
              <a:t>Add new rows to a </a:t>
            </a:r>
            <a:r>
              <a:rPr lang="en-US" dirty="0" err="1"/>
              <a:t>DataFrame</a:t>
            </a:r>
            <a:r>
              <a:rPr lang="en-US" dirty="0"/>
              <a:t> using the </a:t>
            </a:r>
            <a:r>
              <a:rPr lang="en-US" b="1" dirty="0"/>
              <a:t>append</a:t>
            </a:r>
            <a:r>
              <a:rPr lang="en-US" dirty="0"/>
              <a:t> function. This function will append the rows at the end.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6A2ABA-171C-4903-8142-0C7A67875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58919"/>
            <a:ext cx="10040178" cy="407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74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48CF7-7FC4-47D8-A98D-7528B0CD9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036"/>
            <a:ext cx="10515600" cy="5964928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>
                <a:highlight>
                  <a:srgbClr val="FFFF00"/>
                </a:highlight>
              </a:rPr>
              <a:t>Deletion of Rows</a:t>
            </a:r>
          </a:p>
          <a:p>
            <a:pPr marL="0" indent="0">
              <a:buNone/>
            </a:pPr>
            <a:r>
              <a:rPr lang="en-US" dirty="0"/>
              <a:t>Use index label to delete or drop rows from a </a:t>
            </a:r>
            <a:r>
              <a:rPr lang="en-US" dirty="0" err="1"/>
              <a:t>DataFrame</a:t>
            </a:r>
            <a:r>
              <a:rPr lang="en-US" dirty="0"/>
              <a:t>. If label is duplicated, then multiple rows will be dropped.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FA39C9-17E1-48BA-B379-59ADC24D6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93" y="1831906"/>
            <a:ext cx="10744389" cy="28593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FF2600-2A98-411E-A0E2-DD00F1F0B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6958" y="3802960"/>
            <a:ext cx="23812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030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D300D-1386-4C33-B9D4-EDF4659A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i="1" dirty="0">
                <a:highlight>
                  <a:srgbClr val="FFFF00"/>
                </a:highlight>
              </a:rPr>
              <a:t>Sorting Pandas Data Frame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03164-9276-4832-AB75-BE50F738E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330" y="1825625"/>
            <a:ext cx="1086347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sort_values()</a:t>
            </a:r>
            <a:r>
              <a:rPr lang="en-US" dirty="0"/>
              <a:t> can sort the data frame in Ascending or Descending order.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BC7BB6-7797-4489-85AF-53332C594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009" y="2994994"/>
            <a:ext cx="8772525" cy="2095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C1D86F9-EF44-4C19-9A4E-5070D1B1A73A}"/>
              </a:ext>
            </a:extLst>
          </p:cNvPr>
          <p:cNvSpPr/>
          <p:nvPr/>
        </p:nvSpPr>
        <p:spPr>
          <a:xfrm>
            <a:off x="3154017" y="2292626"/>
            <a:ext cx="58442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u="sng" dirty="0">
                <a:solidFill>
                  <a:srgbClr val="FF0000"/>
                </a:solidFill>
              </a:rPr>
              <a:t>Sorting the Data frame in Ascending order</a:t>
            </a:r>
          </a:p>
        </p:txBody>
      </p:sp>
    </p:spTree>
    <p:extLst>
      <p:ext uri="{BB962C8B-B14F-4D97-AF65-F5344CB8AC3E}">
        <p14:creationId xmlns:p14="http://schemas.microsoft.com/office/powerpoint/2010/main" val="792763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A9468EB-070C-4F3F-BCED-2CA44772C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 i="1">
                <a:highlight>
                  <a:srgbClr val="FFFF00"/>
                </a:highlight>
              </a:rPr>
              <a:t>Handling data with pandas</a:t>
            </a:r>
            <a:endParaRPr lang="en-US" altLang="en-US" sz="3600" b="1" i="1" dirty="0">
              <a:highlight>
                <a:srgbClr val="FFFF0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15F83D-ECB9-4B0B-9D2A-96E39592394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85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5841A-98A6-4244-A68E-A97B84BEE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u="sng" dirty="0">
                <a:solidFill>
                  <a:srgbClr val="FF0000"/>
                </a:solidFill>
              </a:rPr>
              <a:t>Sorting the Data frame in Descending order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958B20-B622-431D-ABCC-E2A6E6727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60" y="2663686"/>
            <a:ext cx="10601740" cy="265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810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3EB0B-090F-4895-AEFB-52E83151A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i="1">
                <a:highlight>
                  <a:srgbClr val="FFFF00"/>
                </a:highlight>
              </a:rPr>
              <a:t>introduction to pandas</a:t>
            </a:r>
            <a:endParaRPr lang="en-US" i="1" dirty="0">
              <a:highlight>
                <a:srgbClr val="FFFF0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B4DD71-5998-46F3-B453-2DF17CAD487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999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8E7E1DE-7108-41BA-9EC1-8135EFA4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i="1">
                <a:highlight>
                  <a:srgbClr val="FFFF00"/>
                </a:highlight>
              </a:rPr>
              <a:t>How to install pandas before going to use?</a:t>
            </a:r>
            <a:endParaRPr lang="en-US" sz="3600" i="1" dirty="0">
              <a:highlight>
                <a:srgbClr val="FFFF0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A83379-F79D-411C-8C34-F67FF7EFDE1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291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1561C0C-9B9A-498B-B0B3-1DDEF5F7A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E8B472-6DD0-479A-91BE-64091F86D3F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015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E46D2BA-37E5-4F62-AC00-D77F9D1C7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FA7567-B72E-4F5D-9723-C5F9E401347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278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DD90F2E-B0CD-43B2-8F67-DD0BA5BC2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i="1"/>
              <a:t>Series</a:t>
            </a:r>
            <a:endParaRPr lang="en-US" alt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0373D7-8376-482D-BAFA-5B6A6B02E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>
                <a:highlight>
                  <a:srgbClr val="FFFF00"/>
                </a:highlight>
              </a:rPr>
              <a:t>Create a Series from </a:t>
            </a:r>
            <a:r>
              <a:rPr lang="en-US" i="1" dirty="0" err="1">
                <a:highlight>
                  <a:srgbClr val="FFFF00"/>
                </a:highlight>
              </a:rPr>
              <a:t>ndarray</a:t>
            </a:r>
            <a:endParaRPr lang="en-US" i="1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1DA7E7-4DEB-4840-A488-EF9995E5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423" y="2668450"/>
            <a:ext cx="45624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065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604B4-1F28-4742-AE34-F7554F2D1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4070"/>
            <a:ext cx="10515600" cy="575289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highlight>
                  <a:srgbClr val="FFFF00"/>
                </a:highlight>
              </a:rPr>
              <a:t>Labels</a:t>
            </a:r>
          </a:p>
          <a:p>
            <a:pPr marL="0" indent="0">
              <a:buNone/>
            </a:pPr>
            <a:r>
              <a:rPr lang="en-US" sz="2400" dirty="0"/>
              <a:t>If nothing else is specified, the values are labeled with their index number. First value has index 0, second value has index 1 etc. 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</a:rPr>
              <a:t>Create Labels</a:t>
            </a:r>
          </a:p>
          <a:p>
            <a:pPr marL="0" indent="0">
              <a:buNone/>
            </a:pPr>
            <a:r>
              <a:rPr lang="en-US" sz="2400" dirty="0"/>
              <a:t>With the index argument, you can name your own labels.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00DBD7-CC20-4BC3-8AEB-E59A58889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494" y="2849218"/>
            <a:ext cx="9141333" cy="370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615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6BCFC-86BA-480E-935E-E1365D53D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i="1" dirty="0">
                <a:highlight>
                  <a:srgbClr val="FFFF00"/>
                </a:highlight>
              </a:rPr>
              <a:t>Create a Series from dictionary 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4C417B-B973-458E-A3ED-F3BF4D423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17" y="1577376"/>
            <a:ext cx="8652013" cy="452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522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1199</TotalTime>
  <Words>375</Words>
  <Application>Microsoft Office PowerPoint</Application>
  <PresentationFormat>Widescreen</PresentationFormat>
  <Paragraphs>50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Rounded MT Bold</vt:lpstr>
      <vt:lpstr>Calibri</vt:lpstr>
      <vt:lpstr>Calibri Light</vt:lpstr>
      <vt:lpstr>Wingdings</vt:lpstr>
      <vt:lpstr>Office Theme</vt:lpstr>
      <vt:lpstr>  CAP776 </vt:lpstr>
      <vt:lpstr>Handling data with pandas</vt:lpstr>
      <vt:lpstr>introduction to pandas</vt:lpstr>
      <vt:lpstr>How to install pandas before going to use?</vt:lpstr>
      <vt:lpstr>PowerPoint Presentation</vt:lpstr>
      <vt:lpstr>PowerPoint Presentation</vt:lpstr>
      <vt:lpstr>Series</vt:lpstr>
      <vt:lpstr>PowerPoint Presentation</vt:lpstr>
      <vt:lpstr>Create a Series from dictionary  </vt:lpstr>
      <vt:lpstr>PowerPoint Presentation</vt:lpstr>
      <vt:lpstr>PowerPoint Presentation</vt:lpstr>
      <vt:lpstr>Data frame</vt:lpstr>
      <vt:lpstr>PowerPoint Presentation</vt:lpstr>
      <vt:lpstr>Create a DataFrame from Dict of ndarrays / Lists </vt:lpstr>
      <vt:lpstr>Create a DataFrame from List of Dicts </vt:lpstr>
      <vt:lpstr>create an indexed DataFrame</vt:lpstr>
      <vt:lpstr>PowerPoint Presentation</vt:lpstr>
      <vt:lpstr>PowerPoint Presentation</vt:lpstr>
      <vt:lpstr>Sorting Pandas Data Frame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Matplotlib</dc:title>
  <dc:creator>Girish Kumar</dc:creator>
  <cp:lastModifiedBy>hp</cp:lastModifiedBy>
  <cp:revision>130</cp:revision>
  <dcterms:created xsi:type="dcterms:W3CDTF">2022-09-29T04:18:31Z</dcterms:created>
  <dcterms:modified xsi:type="dcterms:W3CDTF">2022-10-26T16:15:36Z</dcterms:modified>
</cp:coreProperties>
</file>