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8" r:id="rId2"/>
    <p:sldId id="495" r:id="rId3"/>
    <p:sldId id="493" r:id="rId4"/>
    <p:sldId id="494" r:id="rId5"/>
    <p:sldId id="257" r:id="rId6"/>
    <p:sldId id="258" r:id="rId7"/>
    <p:sldId id="498" r:id="rId8"/>
    <p:sldId id="262" r:id="rId9"/>
    <p:sldId id="263" r:id="rId10"/>
    <p:sldId id="265" r:id="rId11"/>
    <p:sldId id="266" r:id="rId12"/>
    <p:sldId id="267" r:id="rId13"/>
    <p:sldId id="271" r:id="rId14"/>
    <p:sldId id="272" r:id="rId15"/>
    <p:sldId id="273" r:id="rId16"/>
    <p:sldId id="270" r:id="rId17"/>
    <p:sldId id="268" r:id="rId18"/>
    <p:sldId id="497" r:id="rId19"/>
    <p:sldId id="287" r:id="rId20"/>
    <p:sldId id="291" r:id="rId21"/>
    <p:sldId id="292" r:id="rId22"/>
    <p:sldId id="294" r:id="rId23"/>
    <p:sldId id="296" r:id="rId24"/>
    <p:sldId id="297" r:id="rId25"/>
    <p:sldId id="298" r:id="rId26"/>
    <p:sldId id="499" r:id="rId27"/>
    <p:sldId id="299" r:id="rId28"/>
    <p:sldId id="500" r:id="rId29"/>
    <p:sldId id="501" r:id="rId30"/>
    <p:sldId id="302" r:id="rId31"/>
    <p:sldId id="304" r:id="rId32"/>
    <p:sldId id="305" r:id="rId33"/>
    <p:sldId id="306" r:id="rId34"/>
    <p:sldId id="308" r:id="rId35"/>
    <p:sldId id="309" r:id="rId36"/>
    <p:sldId id="310" r:id="rId37"/>
    <p:sldId id="318" r:id="rId38"/>
    <p:sldId id="319" r:id="rId39"/>
    <p:sldId id="321" r:id="rId40"/>
    <p:sldId id="322" r:id="rId41"/>
    <p:sldId id="324" r:id="rId42"/>
    <p:sldId id="326" r:id="rId43"/>
    <p:sldId id="515" r:id="rId44"/>
    <p:sldId id="516" r:id="rId45"/>
    <p:sldId id="311" r:id="rId46"/>
    <p:sldId id="313" r:id="rId47"/>
    <p:sldId id="509" r:id="rId48"/>
    <p:sldId id="510" r:id="rId49"/>
    <p:sldId id="502" r:id="rId50"/>
    <p:sldId id="512" r:id="rId51"/>
    <p:sldId id="511" r:id="rId52"/>
    <p:sldId id="503" r:id="rId53"/>
    <p:sldId id="517" r:id="rId54"/>
    <p:sldId id="50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FECA-10DF-4CD1-9BB3-80279BB5C4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37FB6C-307B-40DF-80A9-102FB5AE73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E5941B-1FD6-4416-806F-BDAE89772F20}"/>
              </a:ext>
            </a:extLst>
          </p:cNvPr>
          <p:cNvSpPr>
            <a:spLocks noGrp="1"/>
          </p:cNvSpPr>
          <p:nvPr>
            <p:ph type="dt" sz="half" idx="10"/>
          </p:nvPr>
        </p:nvSpPr>
        <p:spPr/>
        <p:txBody>
          <a:bodyPr/>
          <a:lstStyle/>
          <a:p>
            <a:fld id="{D9C08383-4359-410D-B450-A56EA4B62686}" type="datetimeFigureOut">
              <a:rPr lang="en-IN" smtClean="0"/>
              <a:t>21-10-2022</a:t>
            </a:fld>
            <a:endParaRPr lang="en-IN"/>
          </a:p>
        </p:txBody>
      </p:sp>
      <p:sp>
        <p:nvSpPr>
          <p:cNvPr id="5" name="Footer Placeholder 4">
            <a:extLst>
              <a:ext uri="{FF2B5EF4-FFF2-40B4-BE49-F238E27FC236}">
                <a16:creationId xmlns:a16="http://schemas.microsoft.com/office/drawing/2014/main" id="{0199A55F-BB31-44D9-A5DF-38C8BD8299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55523-87E2-4944-8ED2-4F5AA5610D19}"/>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972551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E712-8B5F-427D-8D30-06B38E8D36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33785B-E426-421A-9458-E081F1A39E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3B7800-A8FD-4CE7-A805-BDB3B8C038BE}"/>
              </a:ext>
            </a:extLst>
          </p:cNvPr>
          <p:cNvSpPr>
            <a:spLocks noGrp="1"/>
          </p:cNvSpPr>
          <p:nvPr>
            <p:ph type="dt" sz="half" idx="10"/>
          </p:nvPr>
        </p:nvSpPr>
        <p:spPr/>
        <p:txBody>
          <a:bodyPr/>
          <a:lstStyle/>
          <a:p>
            <a:fld id="{D9C08383-4359-410D-B450-A56EA4B62686}" type="datetimeFigureOut">
              <a:rPr lang="en-IN" smtClean="0"/>
              <a:t>21-10-2022</a:t>
            </a:fld>
            <a:endParaRPr lang="en-IN"/>
          </a:p>
        </p:txBody>
      </p:sp>
      <p:sp>
        <p:nvSpPr>
          <p:cNvPr id="5" name="Footer Placeholder 4">
            <a:extLst>
              <a:ext uri="{FF2B5EF4-FFF2-40B4-BE49-F238E27FC236}">
                <a16:creationId xmlns:a16="http://schemas.microsoft.com/office/drawing/2014/main" id="{AED205B2-812A-4D40-A4E9-5125E73DE4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9EA73E-3CD8-45E7-A4A9-F024CCDA9D40}"/>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234958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D41A9-BADC-4489-8698-18A684FB34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ADABC9-CF1F-47D8-BB16-BF640F8C7E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BB5C84-B654-4D48-A037-51A0A4B3406B}"/>
              </a:ext>
            </a:extLst>
          </p:cNvPr>
          <p:cNvSpPr>
            <a:spLocks noGrp="1"/>
          </p:cNvSpPr>
          <p:nvPr>
            <p:ph type="dt" sz="half" idx="10"/>
          </p:nvPr>
        </p:nvSpPr>
        <p:spPr/>
        <p:txBody>
          <a:bodyPr/>
          <a:lstStyle/>
          <a:p>
            <a:fld id="{D9C08383-4359-410D-B450-A56EA4B62686}" type="datetimeFigureOut">
              <a:rPr lang="en-IN" smtClean="0"/>
              <a:t>21-10-2022</a:t>
            </a:fld>
            <a:endParaRPr lang="en-IN"/>
          </a:p>
        </p:txBody>
      </p:sp>
      <p:sp>
        <p:nvSpPr>
          <p:cNvPr id="5" name="Footer Placeholder 4">
            <a:extLst>
              <a:ext uri="{FF2B5EF4-FFF2-40B4-BE49-F238E27FC236}">
                <a16:creationId xmlns:a16="http://schemas.microsoft.com/office/drawing/2014/main" id="{256BDD4F-DC62-4E34-968D-EEDDB1D5A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0456AA-F653-4B26-8FC7-9B450C28FAFD}"/>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454810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E4433B4-E5B0-476D-905F-2B990F0BD993}"/>
              </a:ext>
            </a:extLst>
          </p:cNvPr>
          <p:cNvCxnSpPr/>
          <p:nvPr/>
        </p:nvCxnSpPr>
        <p:spPr>
          <a:xfrm>
            <a:off x="1119718" y="3352800"/>
            <a:ext cx="940858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5" name="Straight Connector 4">
            <a:extLst>
              <a:ext uri="{FF2B5EF4-FFF2-40B4-BE49-F238E27FC236}">
                <a16:creationId xmlns:a16="http://schemas.microsoft.com/office/drawing/2014/main" id="{5337F944-EFB1-4D9D-BA65-5DDE8069FDA0}"/>
              </a:ext>
            </a:extLst>
          </p:cNvPr>
          <p:cNvCxnSpPr/>
          <p:nvPr/>
        </p:nvCxnSpPr>
        <p:spPr>
          <a:xfrm>
            <a:off x="1119718" y="3352800"/>
            <a:ext cx="9408583"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6" name="Picture 2">
            <a:extLst>
              <a:ext uri="{FF2B5EF4-FFF2-40B4-BE49-F238E27FC236}">
                <a16:creationId xmlns:a16="http://schemas.microsoft.com/office/drawing/2014/main" id="{55650A9C-4EE4-4B48-9C84-B535C671C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3" y="1"/>
            <a:ext cx="12166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DB41BE00-62D6-4FC1-A27D-273F7C5E4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3" y="1"/>
            <a:ext cx="12166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ubtitle 2">
            <a:extLst>
              <a:ext uri="{FF2B5EF4-FFF2-40B4-BE49-F238E27FC236}">
                <a16:creationId xmlns:a16="http://schemas.microsoft.com/office/drawing/2014/main" id="{F686033B-8866-4069-9940-512B91B97EF6}"/>
              </a:ext>
            </a:extLst>
          </p:cNvPr>
          <p:cNvSpPr txBox="1">
            <a:spLocks/>
          </p:cNvSpPr>
          <p:nvPr/>
        </p:nvSpPr>
        <p:spPr>
          <a:xfrm>
            <a:off x="1835151" y="3886200"/>
            <a:ext cx="8534400" cy="1752600"/>
          </a:xfrm>
          <a:prstGeom prst="rect">
            <a:avLst/>
          </a:prstGeom>
        </p:spPr>
        <p:txBody>
          <a:bodyPr>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sz="3200" dirty="0"/>
          </a:p>
        </p:txBody>
      </p:sp>
      <p:cxnSp>
        <p:nvCxnSpPr>
          <p:cNvPr id="9" name="Straight Connector 8">
            <a:extLst>
              <a:ext uri="{FF2B5EF4-FFF2-40B4-BE49-F238E27FC236}">
                <a16:creationId xmlns:a16="http://schemas.microsoft.com/office/drawing/2014/main" id="{78A78D0D-999E-4880-8444-5D2F4A7A815E}"/>
              </a:ext>
            </a:extLst>
          </p:cNvPr>
          <p:cNvCxnSpPr/>
          <p:nvPr/>
        </p:nvCxnSpPr>
        <p:spPr>
          <a:xfrm>
            <a:off x="1390651" y="3352800"/>
            <a:ext cx="9410700"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a:extLst>
              <a:ext uri="{FF2B5EF4-FFF2-40B4-BE49-F238E27FC236}">
                <a16:creationId xmlns:a16="http://schemas.microsoft.com/office/drawing/2014/main" id="{7C18E6CD-BFAD-46E2-99B0-7013E991DBE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33" y="1"/>
            <a:ext cx="12166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ubtitle 2">
            <a:extLst>
              <a:ext uri="{FF2B5EF4-FFF2-40B4-BE49-F238E27FC236}">
                <a16:creationId xmlns:a16="http://schemas.microsoft.com/office/drawing/2014/main" id="{2CE6011F-F84A-45EC-A83B-D9B3A9D41F0E}"/>
              </a:ext>
            </a:extLst>
          </p:cNvPr>
          <p:cNvSpPr txBox="1">
            <a:spLocks/>
          </p:cNvSpPr>
          <p:nvPr userDrawn="1"/>
        </p:nvSpPr>
        <p:spPr>
          <a:xfrm>
            <a:off x="1835151" y="3886200"/>
            <a:ext cx="8534400" cy="1752600"/>
          </a:xfrm>
          <a:prstGeom prst="rect">
            <a:avLst/>
          </a:prstGeom>
        </p:spPr>
        <p:txBody>
          <a:bodyPr>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sz="3200" dirty="0"/>
          </a:p>
        </p:txBody>
      </p:sp>
      <p:cxnSp>
        <p:nvCxnSpPr>
          <p:cNvPr id="12" name="Straight Connector 11">
            <a:extLst>
              <a:ext uri="{FF2B5EF4-FFF2-40B4-BE49-F238E27FC236}">
                <a16:creationId xmlns:a16="http://schemas.microsoft.com/office/drawing/2014/main" id="{22B9C969-3893-4E5B-82BF-DD8B2F983EAF}"/>
              </a:ext>
            </a:extLst>
          </p:cNvPr>
          <p:cNvCxnSpPr/>
          <p:nvPr userDrawn="1"/>
        </p:nvCxnSpPr>
        <p:spPr>
          <a:xfrm>
            <a:off x="1390651" y="3352800"/>
            <a:ext cx="9410700"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4997FB3D-A920-4600-93E3-4F5F7D947D2B}"/>
              </a:ext>
            </a:extLst>
          </p:cNvPr>
          <p:cNvSpPr txBox="1">
            <a:spLocks noChangeArrowheads="1"/>
          </p:cNvSpPr>
          <p:nvPr userDrawn="1"/>
        </p:nvSpPr>
        <p:spPr bwMode="auto">
          <a:xfrm>
            <a:off x="6074833" y="5562600"/>
            <a:ext cx="6096000" cy="1016000"/>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2000">
                <a:solidFill>
                  <a:srgbClr val="002060"/>
                </a:solidFill>
                <a:latin typeface="Arial Rounded MT Bold" panose="020F0704030504030204" pitchFamily="34" charset="0"/>
              </a:rPr>
              <a:t>Created By: 		</a:t>
            </a:r>
          </a:p>
          <a:p>
            <a:pPr algn="r" eaLnBrk="1" hangingPunct="1">
              <a:defRPr/>
            </a:pPr>
            <a:r>
              <a:rPr lang="en-US" altLang="en-US" sz="2000">
                <a:solidFill>
                  <a:srgbClr val="002060"/>
                </a:solidFill>
                <a:latin typeface="Arial Rounded MT Bold" panose="020F0704030504030204" pitchFamily="34" charset="0"/>
              </a:rPr>
              <a:t>Kumar Vishal</a:t>
            </a:r>
          </a:p>
          <a:p>
            <a:pPr algn="r" eaLnBrk="1" hangingPunct="1">
              <a:defRPr/>
            </a:pPr>
            <a:r>
              <a:rPr lang="en-US" altLang="en-US" sz="2000">
                <a:solidFill>
                  <a:srgbClr val="002060"/>
                </a:solidFill>
                <a:latin typeface="Arial Rounded MT Bold" panose="020F0704030504030204" pitchFamily="34" charset="0"/>
              </a:rPr>
              <a:t>		(SCA), LPU</a:t>
            </a:r>
          </a:p>
        </p:txBody>
      </p:sp>
      <p:sp>
        <p:nvSpPr>
          <p:cNvPr id="3" name="Subtitle 2"/>
          <p:cNvSpPr>
            <a:spLocks noGrp="1"/>
          </p:cNvSpPr>
          <p:nvPr>
            <p:ph type="subTitle" idx="1"/>
          </p:nvPr>
        </p:nvSpPr>
        <p:spPr>
          <a:xfrm>
            <a:off x="1117600" y="3429000"/>
            <a:ext cx="94488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02091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F392-0096-4AB2-9DAC-8B26575C70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ADBE7B-4FE8-4335-84DF-E81BEB275F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E7598-FE1A-4BF4-9AF4-48AC6AA93FFF}"/>
              </a:ext>
            </a:extLst>
          </p:cNvPr>
          <p:cNvSpPr>
            <a:spLocks noGrp="1"/>
          </p:cNvSpPr>
          <p:nvPr>
            <p:ph type="dt" sz="half" idx="10"/>
          </p:nvPr>
        </p:nvSpPr>
        <p:spPr/>
        <p:txBody>
          <a:bodyPr/>
          <a:lstStyle/>
          <a:p>
            <a:fld id="{D9C08383-4359-410D-B450-A56EA4B62686}" type="datetimeFigureOut">
              <a:rPr lang="en-IN" smtClean="0"/>
              <a:t>21-10-2022</a:t>
            </a:fld>
            <a:endParaRPr lang="en-IN"/>
          </a:p>
        </p:txBody>
      </p:sp>
      <p:sp>
        <p:nvSpPr>
          <p:cNvPr id="5" name="Footer Placeholder 4">
            <a:extLst>
              <a:ext uri="{FF2B5EF4-FFF2-40B4-BE49-F238E27FC236}">
                <a16:creationId xmlns:a16="http://schemas.microsoft.com/office/drawing/2014/main" id="{A84ED5BA-9D6C-41DD-8CE8-EB8346E786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85E799-1344-425E-B5BA-35B3B485D974}"/>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156814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FB0B-F64F-4AD1-83F6-0A6FB34A28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93ACE7-BD49-4EFF-B67D-551BE1F74F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BECB8F-1CE1-4C78-BA26-B704947C6970}"/>
              </a:ext>
            </a:extLst>
          </p:cNvPr>
          <p:cNvSpPr>
            <a:spLocks noGrp="1"/>
          </p:cNvSpPr>
          <p:nvPr>
            <p:ph type="dt" sz="half" idx="10"/>
          </p:nvPr>
        </p:nvSpPr>
        <p:spPr/>
        <p:txBody>
          <a:bodyPr/>
          <a:lstStyle/>
          <a:p>
            <a:fld id="{D9C08383-4359-410D-B450-A56EA4B62686}" type="datetimeFigureOut">
              <a:rPr lang="en-IN" smtClean="0"/>
              <a:t>21-10-2022</a:t>
            </a:fld>
            <a:endParaRPr lang="en-IN"/>
          </a:p>
        </p:txBody>
      </p:sp>
      <p:sp>
        <p:nvSpPr>
          <p:cNvPr id="5" name="Footer Placeholder 4">
            <a:extLst>
              <a:ext uri="{FF2B5EF4-FFF2-40B4-BE49-F238E27FC236}">
                <a16:creationId xmlns:a16="http://schemas.microsoft.com/office/drawing/2014/main" id="{F9777EDF-84DB-4651-8F7A-FCADDB75B9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BC81DC-7BFD-4B2B-A821-C644A0EDD5C6}"/>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266177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2684-5D9D-460A-A224-EBCE384BDC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68B6C5-AD96-4397-9103-ECD2C2BA1F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DA8FAE-4431-460D-9A47-3DA74309B8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31D294-1303-4186-ACA6-5723745D1CD7}"/>
              </a:ext>
            </a:extLst>
          </p:cNvPr>
          <p:cNvSpPr>
            <a:spLocks noGrp="1"/>
          </p:cNvSpPr>
          <p:nvPr>
            <p:ph type="dt" sz="half" idx="10"/>
          </p:nvPr>
        </p:nvSpPr>
        <p:spPr/>
        <p:txBody>
          <a:bodyPr/>
          <a:lstStyle/>
          <a:p>
            <a:fld id="{D9C08383-4359-410D-B450-A56EA4B62686}" type="datetimeFigureOut">
              <a:rPr lang="en-IN" smtClean="0"/>
              <a:t>21-10-2022</a:t>
            </a:fld>
            <a:endParaRPr lang="en-IN"/>
          </a:p>
        </p:txBody>
      </p:sp>
      <p:sp>
        <p:nvSpPr>
          <p:cNvPr id="6" name="Footer Placeholder 5">
            <a:extLst>
              <a:ext uri="{FF2B5EF4-FFF2-40B4-BE49-F238E27FC236}">
                <a16:creationId xmlns:a16="http://schemas.microsoft.com/office/drawing/2014/main" id="{A5AEB003-7DDB-4CAD-900B-D023150AEF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5DDA9E-ABC8-4ED8-8A54-2BFE1E9B8F04}"/>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355490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92BA2-C906-461D-A952-BAC4BEE13F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4B8D9F-E1A7-4DAA-B4DF-B2E6803F0B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DB4B07-1F42-442F-AEE7-880C5B238A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31FE32-7DE2-4C59-9799-3B1E165BF8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C31D73-3818-4011-BB6E-B7B35DD433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F2E633-E9CB-4981-9D83-E6747A91057D}"/>
              </a:ext>
            </a:extLst>
          </p:cNvPr>
          <p:cNvSpPr>
            <a:spLocks noGrp="1"/>
          </p:cNvSpPr>
          <p:nvPr>
            <p:ph type="dt" sz="half" idx="10"/>
          </p:nvPr>
        </p:nvSpPr>
        <p:spPr/>
        <p:txBody>
          <a:bodyPr/>
          <a:lstStyle/>
          <a:p>
            <a:fld id="{D9C08383-4359-410D-B450-A56EA4B62686}" type="datetimeFigureOut">
              <a:rPr lang="en-IN" smtClean="0"/>
              <a:t>21-10-2022</a:t>
            </a:fld>
            <a:endParaRPr lang="en-IN"/>
          </a:p>
        </p:txBody>
      </p:sp>
      <p:sp>
        <p:nvSpPr>
          <p:cNvPr id="8" name="Footer Placeholder 7">
            <a:extLst>
              <a:ext uri="{FF2B5EF4-FFF2-40B4-BE49-F238E27FC236}">
                <a16:creationId xmlns:a16="http://schemas.microsoft.com/office/drawing/2014/main" id="{365CC0FD-315F-413A-BBD4-51A283CFC5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4D23B2-B712-489E-82A7-F4B88EF871E3}"/>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371490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C557-BDC6-4E6C-8757-45052B4A06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019353-986C-4A95-ACFD-C3AF3E2ABDDF}"/>
              </a:ext>
            </a:extLst>
          </p:cNvPr>
          <p:cNvSpPr>
            <a:spLocks noGrp="1"/>
          </p:cNvSpPr>
          <p:nvPr>
            <p:ph type="dt" sz="half" idx="10"/>
          </p:nvPr>
        </p:nvSpPr>
        <p:spPr/>
        <p:txBody>
          <a:bodyPr/>
          <a:lstStyle/>
          <a:p>
            <a:fld id="{D9C08383-4359-410D-B450-A56EA4B62686}" type="datetimeFigureOut">
              <a:rPr lang="en-IN" smtClean="0"/>
              <a:t>21-10-2022</a:t>
            </a:fld>
            <a:endParaRPr lang="en-IN"/>
          </a:p>
        </p:txBody>
      </p:sp>
      <p:sp>
        <p:nvSpPr>
          <p:cNvPr id="4" name="Footer Placeholder 3">
            <a:extLst>
              <a:ext uri="{FF2B5EF4-FFF2-40B4-BE49-F238E27FC236}">
                <a16:creationId xmlns:a16="http://schemas.microsoft.com/office/drawing/2014/main" id="{FCB28CDA-1388-4B7E-B0B8-D41AB6EA1A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7C3548-5AEB-4296-8141-0D9F32813F43}"/>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96903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3417F-0946-4F70-8680-BF5B93787BB6}"/>
              </a:ext>
            </a:extLst>
          </p:cNvPr>
          <p:cNvSpPr>
            <a:spLocks noGrp="1"/>
          </p:cNvSpPr>
          <p:nvPr>
            <p:ph type="dt" sz="half" idx="10"/>
          </p:nvPr>
        </p:nvSpPr>
        <p:spPr/>
        <p:txBody>
          <a:bodyPr/>
          <a:lstStyle/>
          <a:p>
            <a:fld id="{D9C08383-4359-410D-B450-A56EA4B62686}" type="datetimeFigureOut">
              <a:rPr lang="en-IN" smtClean="0"/>
              <a:t>21-10-2022</a:t>
            </a:fld>
            <a:endParaRPr lang="en-IN"/>
          </a:p>
        </p:txBody>
      </p:sp>
      <p:sp>
        <p:nvSpPr>
          <p:cNvPr id="3" name="Footer Placeholder 2">
            <a:extLst>
              <a:ext uri="{FF2B5EF4-FFF2-40B4-BE49-F238E27FC236}">
                <a16:creationId xmlns:a16="http://schemas.microsoft.com/office/drawing/2014/main" id="{BF4C0F1C-1A29-415A-AC57-C7B550E7C7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70AE0D-ACE3-4314-99A3-D4A2402AC395}"/>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71319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556A-A29A-466F-AE1E-5987CB0B9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22446F-547A-42A3-A432-D4FE2586BC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F6DE68-FA24-4C11-B973-ABB71A6CE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6D6B7-7B1F-4F12-B874-2A4E2D1AD0A8}"/>
              </a:ext>
            </a:extLst>
          </p:cNvPr>
          <p:cNvSpPr>
            <a:spLocks noGrp="1"/>
          </p:cNvSpPr>
          <p:nvPr>
            <p:ph type="dt" sz="half" idx="10"/>
          </p:nvPr>
        </p:nvSpPr>
        <p:spPr/>
        <p:txBody>
          <a:bodyPr/>
          <a:lstStyle/>
          <a:p>
            <a:fld id="{D9C08383-4359-410D-B450-A56EA4B62686}" type="datetimeFigureOut">
              <a:rPr lang="en-IN" smtClean="0"/>
              <a:t>21-10-2022</a:t>
            </a:fld>
            <a:endParaRPr lang="en-IN"/>
          </a:p>
        </p:txBody>
      </p:sp>
      <p:sp>
        <p:nvSpPr>
          <p:cNvPr id="6" name="Footer Placeholder 5">
            <a:extLst>
              <a:ext uri="{FF2B5EF4-FFF2-40B4-BE49-F238E27FC236}">
                <a16:creationId xmlns:a16="http://schemas.microsoft.com/office/drawing/2014/main" id="{C1860DC5-26EA-436B-AFC6-0D5A5FE50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1BB568-C796-498C-833B-682C23168D04}"/>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3393261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5D52-DC8B-4B69-A815-4E69AAC4E9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35CC56-C5AA-461F-9720-E11FD017AF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5BD62C-12BB-4462-B5D3-C70E8D4E6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A73617-115C-4CD2-B77A-CF8FCC269234}"/>
              </a:ext>
            </a:extLst>
          </p:cNvPr>
          <p:cNvSpPr>
            <a:spLocks noGrp="1"/>
          </p:cNvSpPr>
          <p:nvPr>
            <p:ph type="dt" sz="half" idx="10"/>
          </p:nvPr>
        </p:nvSpPr>
        <p:spPr/>
        <p:txBody>
          <a:bodyPr/>
          <a:lstStyle/>
          <a:p>
            <a:fld id="{D9C08383-4359-410D-B450-A56EA4B62686}" type="datetimeFigureOut">
              <a:rPr lang="en-IN" smtClean="0"/>
              <a:t>21-10-2022</a:t>
            </a:fld>
            <a:endParaRPr lang="en-IN"/>
          </a:p>
        </p:txBody>
      </p:sp>
      <p:sp>
        <p:nvSpPr>
          <p:cNvPr id="6" name="Footer Placeholder 5">
            <a:extLst>
              <a:ext uri="{FF2B5EF4-FFF2-40B4-BE49-F238E27FC236}">
                <a16:creationId xmlns:a16="http://schemas.microsoft.com/office/drawing/2014/main" id="{24AF836E-56CF-4681-92D1-6B96F21326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26B1E3-1131-4C67-BC21-F7763DD0BACA}"/>
              </a:ext>
            </a:extLst>
          </p:cNvPr>
          <p:cNvSpPr>
            <a:spLocks noGrp="1"/>
          </p:cNvSpPr>
          <p:nvPr>
            <p:ph type="sldNum" sz="quarter" idx="12"/>
          </p:nvPr>
        </p:nvSpPr>
        <p:spPr/>
        <p:txBody>
          <a:bodyPr/>
          <a:lstStyle/>
          <a:p>
            <a:fld id="{208C0EC7-C151-440E-9554-30BCB9C79599}" type="slidenum">
              <a:rPr lang="en-IN" smtClean="0"/>
              <a:t>‹#›</a:t>
            </a:fld>
            <a:endParaRPr lang="en-IN"/>
          </a:p>
        </p:txBody>
      </p:sp>
    </p:spTree>
    <p:extLst>
      <p:ext uri="{BB962C8B-B14F-4D97-AF65-F5344CB8AC3E}">
        <p14:creationId xmlns:p14="http://schemas.microsoft.com/office/powerpoint/2010/main" val="3523913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7E22A7-FA97-413B-A712-1B03F3A2D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892F7D-6001-4DC4-9FB4-6E95E0301F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FD2C96-7C1D-4334-B7DA-6FA84C29DC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08383-4359-410D-B450-A56EA4B62686}" type="datetimeFigureOut">
              <a:rPr lang="en-IN" smtClean="0"/>
              <a:t>21-10-2022</a:t>
            </a:fld>
            <a:endParaRPr lang="en-IN"/>
          </a:p>
        </p:txBody>
      </p:sp>
      <p:sp>
        <p:nvSpPr>
          <p:cNvPr id="5" name="Footer Placeholder 4">
            <a:extLst>
              <a:ext uri="{FF2B5EF4-FFF2-40B4-BE49-F238E27FC236}">
                <a16:creationId xmlns:a16="http://schemas.microsoft.com/office/drawing/2014/main" id="{9737E8E6-7E76-48FF-B7FB-33E9364A3C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7BD041-04F9-4E19-A89B-FF49C4763E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C0EC7-C151-440E-9554-30BCB9C79599}" type="slidenum">
              <a:rPr lang="en-IN" smtClean="0"/>
              <a:t>‹#›</a:t>
            </a:fld>
            <a:endParaRPr lang="en-IN"/>
          </a:p>
        </p:txBody>
      </p:sp>
    </p:spTree>
    <p:extLst>
      <p:ext uri="{BB962C8B-B14F-4D97-AF65-F5344CB8AC3E}">
        <p14:creationId xmlns:p14="http://schemas.microsoft.com/office/powerpoint/2010/main" val="3142507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A27B-1AE8-4F85-900A-03D2ABF1BAA6}"/>
              </a:ext>
            </a:extLst>
          </p:cNvPr>
          <p:cNvSpPr>
            <a:spLocks noGrp="1"/>
          </p:cNvSpPr>
          <p:nvPr>
            <p:ph type="ctrTitle" idx="4294967295"/>
          </p:nvPr>
        </p:nvSpPr>
        <p:spPr>
          <a:xfrm>
            <a:off x="2209800" y="1806576"/>
            <a:ext cx="7772400" cy="1470025"/>
          </a:xfrm>
        </p:spPr>
        <p:txBody>
          <a:bodyPr>
            <a:normAutofit fontScale="90000"/>
          </a:bodyPr>
          <a:lstStyle/>
          <a:p>
            <a:pPr algn="ctr">
              <a:defRPr/>
            </a:pPr>
            <a:br>
              <a:rPr lang="en-US" dirty="0"/>
            </a:br>
            <a:r>
              <a:rPr lang="en-US" sz="6000" b="1" dirty="0">
                <a:solidFill>
                  <a:srgbClr val="000000"/>
                </a:solidFill>
              </a:rPr>
              <a:t> </a:t>
            </a:r>
            <a:r>
              <a:rPr lang="en-US" dirty="0"/>
              <a:t>CAP776</a:t>
            </a:r>
            <a:br>
              <a:rPr lang="en-US" dirty="0"/>
            </a:br>
            <a:endParaRPr lang="en-US" dirty="0"/>
          </a:p>
        </p:txBody>
      </p:sp>
      <p:sp>
        <p:nvSpPr>
          <p:cNvPr id="3075" name="Subtitle 2">
            <a:extLst>
              <a:ext uri="{FF2B5EF4-FFF2-40B4-BE49-F238E27FC236}">
                <a16:creationId xmlns:a16="http://schemas.microsoft.com/office/drawing/2014/main" id="{7B1F41D8-53CD-460E-A64A-F8D26BB77DEE}"/>
              </a:ext>
            </a:extLst>
          </p:cNvPr>
          <p:cNvSpPr>
            <a:spLocks noGrp="1"/>
          </p:cNvSpPr>
          <p:nvPr>
            <p:ph type="subTitle" idx="1"/>
          </p:nvPr>
        </p:nvSpPr>
        <p:spPr/>
        <p:txBody>
          <a:bodyPr/>
          <a:lstStyle/>
          <a:p>
            <a:pPr algn="ctr">
              <a:spcBef>
                <a:spcPct val="0"/>
              </a:spcBef>
            </a:pPr>
            <a:r>
              <a:rPr lang="en-US" b="1" dirty="0">
                <a:solidFill>
                  <a:srgbClr val="000000"/>
                </a:solidFill>
              </a:rPr>
              <a:t>PROGRAMMING IN PYTHON</a:t>
            </a:r>
            <a:r>
              <a:rPr lang="en-US" sz="2000" dirty="0"/>
              <a:t> </a:t>
            </a:r>
            <a:br>
              <a:rPr lang="en-US" sz="1100" dirty="0"/>
            </a:br>
            <a:endParaRPr lang="en-US" alt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AE02-B826-4852-8927-380725080686}"/>
              </a:ext>
            </a:extLst>
          </p:cNvPr>
          <p:cNvSpPr>
            <a:spLocks noGrp="1"/>
          </p:cNvSpPr>
          <p:nvPr>
            <p:ph type="title"/>
          </p:nvPr>
        </p:nvSpPr>
        <p:spPr/>
        <p:txBody>
          <a:bodyPr>
            <a:noAutofit/>
          </a:bodyPr>
          <a:lstStyle/>
          <a:p>
            <a:r>
              <a:rPr lang="en-IN" sz="2000" b="1" i="1" dirty="0">
                <a:solidFill>
                  <a:srgbClr val="000000"/>
                </a:solidFill>
                <a:highlight>
                  <a:srgbClr val="FFFF00"/>
                </a:highlight>
                <a:latin typeface="Segoe UI" panose="020B0502040204020203" pitchFamily="34" charset="0"/>
              </a:rPr>
              <a:t>Multiple Points:</a:t>
            </a:r>
            <a:br>
              <a:rPr lang="en-IN" sz="2000" b="1" i="1" dirty="0">
                <a:solidFill>
                  <a:srgbClr val="000000"/>
                </a:solidFill>
                <a:highlight>
                  <a:srgbClr val="FFFF00"/>
                </a:highlight>
                <a:latin typeface="Segoe UI" panose="020B0502040204020203" pitchFamily="34" charset="0"/>
              </a:rPr>
            </a:br>
            <a:br>
              <a:rPr lang="en-US" sz="2000" b="0" i="0" dirty="0">
                <a:solidFill>
                  <a:srgbClr val="000000"/>
                </a:solidFill>
                <a:effectLst/>
                <a:latin typeface="Segoe UI" panose="020B0502040204020203" pitchFamily="34" charset="0"/>
              </a:rPr>
            </a:br>
            <a:r>
              <a:rPr lang="en-US" sz="2000" b="0" i="0" dirty="0">
                <a:solidFill>
                  <a:srgbClr val="7030A0"/>
                </a:solidFill>
                <a:effectLst/>
                <a:latin typeface="Verdana" panose="020B0604030504040204" pitchFamily="34" charset="0"/>
              </a:rPr>
              <a:t>Draw a line in a diagram from position (1, 3) to (2, 8) then to (6, 1) and finally to position (8, 10):</a:t>
            </a:r>
          </a:p>
        </p:txBody>
      </p:sp>
      <p:sp>
        <p:nvSpPr>
          <p:cNvPr id="5" name="Content Placeholder 4">
            <a:extLst>
              <a:ext uri="{FF2B5EF4-FFF2-40B4-BE49-F238E27FC236}">
                <a16:creationId xmlns:a16="http://schemas.microsoft.com/office/drawing/2014/main" id="{4B5A1458-3721-4A7F-8B27-52E0617F419E}"/>
              </a:ext>
            </a:extLst>
          </p:cNvPr>
          <p:cNvSpPr>
            <a:spLocks noGrp="1"/>
          </p:cNvSpPr>
          <p:nvPr>
            <p:ph idx="1"/>
          </p:nvPr>
        </p:nvSpPr>
        <p:spPr/>
        <p:txBody>
          <a:bodyPr/>
          <a:lstStyle/>
          <a:p>
            <a:pPr marL="0" indent="0">
              <a:buNone/>
            </a:pPr>
            <a:r>
              <a:rPr lang="en-US" dirty="0"/>
              <a:t>import </a:t>
            </a:r>
            <a:r>
              <a:rPr lang="en-US" dirty="0" err="1"/>
              <a:t>numpy</a:t>
            </a:r>
            <a:r>
              <a:rPr lang="en-US" dirty="0"/>
              <a:t> as np </a:t>
            </a:r>
          </a:p>
          <a:p>
            <a:pPr marL="0" indent="0">
              <a:buNone/>
            </a:pPr>
            <a:r>
              <a:rPr lang="en-US" dirty="0"/>
              <a:t>from matplotlib import </a:t>
            </a:r>
            <a:r>
              <a:rPr lang="en-US" dirty="0" err="1"/>
              <a:t>pyplot</a:t>
            </a:r>
            <a:r>
              <a:rPr lang="en-US" dirty="0"/>
              <a:t> as </a:t>
            </a:r>
            <a:r>
              <a:rPr lang="en-US" dirty="0" err="1"/>
              <a:t>plt</a:t>
            </a:r>
            <a:endParaRPr lang="en-US" dirty="0"/>
          </a:p>
          <a:p>
            <a:pPr marL="0" indent="0">
              <a:buNone/>
            </a:pPr>
            <a:r>
              <a:rPr lang="en-US" dirty="0"/>
              <a:t>x=</a:t>
            </a:r>
            <a:r>
              <a:rPr lang="en-US" dirty="0" err="1"/>
              <a:t>np.array</a:t>
            </a:r>
            <a:r>
              <a:rPr lang="en-US" dirty="0"/>
              <a:t>([1,2,6,8])</a:t>
            </a:r>
          </a:p>
          <a:p>
            <a:pPr marL="0" indent="0">
              <a:buNone/>
            </a:pPr>
            <a:r>
              <a:rPr lang="en-US" dirty="0"/>
              <a:t>y=</a:t>
            </a:r>
            <a:r>
              <a:rPr lang="en-US" dirty="0" err="1"/>
              <a:t>np.array</a:t>
            </a:r>
            <a:r>
              <a:rPr lang="en-US" dirty="0"/>
              <a:t>([3,8,1,10])</a:t>
            </a:r>
          </a:p>
          <a:p>
            <a:pPr marL="0" indent="0">
              <a:buNone/>
            </a:pPr>
            <a:endParaRPr lang="en-US" dirty="0"/>
          </a:p>
          <a:p>
            <a:pPr marL="0" indent="0">
              <a:buNone/>
            </a:pPr>
            <a:r>
              <a:rPr lang="en-US" dirty="0" err="1"/>
              <a:t>plt.plot</a:t>
            </a:r>
            <a:r>
              <a:rPr lang="en-US" dirty="0"/>
              <a:t>(</a:t>
            </a:r>
            <a:r>
              <a:rPr lang="en-US" dirty="0" err="1"/>
              <a:t>x,y,'o</a:t>
            </a:r>
            <a:r>
              <a:rPr lang="en-US" dirty="0"/>
              <a:t>')</a:t>
            </a:r>
          </a:p>
          <a:p>
            <a:pPr marL="0" indent="0">
              <a:buNone/>
            </a:pPr>
            <a:r>
              <a:rPr lang="en-US" dirty="0" err="1"/>
              <a:t>plt.show</a:t>
            </a:r>
            <a:r>
              <a:rPr lang="en-US" dirty="0"/>
              <a:t>()</a:t>
            </a:r>
          </a:p>
        </p:txBody>
      </p:sp>
      <p:pic>
        <p:nvPicPr>
          <p:cNvPr id="6" name="Picture 5">
            <a:extLst>
              <a:ext uri="{FF2B5EF4-FFF2-40B4-BE49-F238E27FC236}">
                <a16:creationId xmlns:a16="http://schemas.microsoft.com/office/drawing/2014/main" id="{F6605AAF-E835-409F-B53F-0D1AA30878DB}"/>
              </a:ext>
            </a:extLst>
          </p:cNvPr>
          <p:cNvPicPr>
            <a:picLocks noChangeAspect="1"/>
          </p:cNvPicPr>
          <p:nvPr/>
        </p:nvPicPr>
        <p:blipFill>
          <a:blip r:embed="rId2"/>
          <a:stretch>
            <a:fillRect/>
          </a:stretch>
        </p:blipFill>
        <p:spPr>
          <a:xfrm>
            <a:off x="5685932" y="2844800"/>
            <a:ext cx="5991225" cy="3648075"/>
          </a:xfrm>
          <a:prstGeom prst="rect">
            <a:avLst/>
          </a:prstGeom>
        </p:spPr>
      </p:pic>
    </p:spTree>
    <p:extLst>
      <p:ext uri="{BB962C8B-B14F-4D97-AF65-F5344CB8AC3E}">
        <p14:creationId xmlns:p14="http://schemas.microsoft.com/office/powerpoint/2010/main" val="286383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4CD3-2A2B-467C-A351-01AE346AEFDE}"/>
              </a:ext>
            </a:extLst>
          </p:cNvPr>
          <p:cNvSpPr>
            <a:spLocks noGrp="1"/>
          </p:cNvSpPr>
          <p:nvPr>
            <p:ph type="title"/>
          </p:nvPr>
        </p:nvSpPr>
        <p:spPr/>
        <p:txBody>
          <a:bodyPr>
            <a:normAutofit/>
          </a:bodyPr>
          <a:lstStyle/>
          <a:p>
            <a:r>
              <a:rPr lang="en-IN" sz="4000" b="0" i="0" dirty="0">
                <a:solidFill>
                  <a:srgbClr val="7030A0"/>
                </a:solidFill>
                <a:effectLst/>
                <a:highlight>
                  <a:srgbClr val="FFFF00"/>
                </a:highlight>
                <a:latin typeface="Segoe UI" panose="020B0502040204020203" pitchFamily="34" charset="0"/>
              </a:rPr>
              <a:t>Matplotlib Markers</a:t>
            </a:r>
            <a:br>
              <a:rPr lang="en-IN" sz="4000" b="0" i="0" dirty="0">
                <a:solidFill>
                  <a:srgbClr val="7030A0"/>
                </a:solidFill>
                <a:effectLst/>
                <a:latin typeface="Segoe UI" panose="020B0502040204020203" pitchFamily="34" charset="0"/>
              </a:rPr>
            </a:br>
            <a:endParaRPr lang="en-IN" sz="4000" dirty="0">
              <a:solidFill>
                <a:srgbClr val="7030A0"/>
              </a:solidFill>
            </a:endParaRPr>
          </a:p>
        </p:txBody>
      </p:sp>
      <p:sp>
        <p:nvSpPr>
          <p:cNvPr id="3" name="Content Placeholder 2">
            <a:extLst>
              <a:ext uri="{FF2B5EF4-FFF2-40B4-BE49-F238E27FC236}">
                <a16:creationId xmlns:a16="http://schemas.microsoft.com/office/drawing/2014/main" id="{C30DE725-B3FC-4709-8633-567FCCBFB3B8}"/>
              </a:ext>
            </a:extLst>
          </p:cNvPr>
          <p:cNvSpPr>
            <a:spLocks noGrp="1"/>
          </p:cNvSpPr>
          <p:nvPr>
            <p:ph idx="1"/>
          </p:nvPr>
        </p:nvSpPr>
        <p:spPr>
          <a:xfrm>
            <a:off x="838199" y="1182414"/>
            <a:ext cx="10702159" cy="4994549"/>
          </a:xfrm>
        </p:spPr>
        <p:txBody>
          <a:bodyPr/>
          <a:lstStyle/>
          <a:p>
            <a:pPr marL="0" indent="0">
              <a:buNone/>
            </a:pPr>
            <a:r>
              <a:rPr lang="en-US" dirty="0">
                <a:solidFill>
                  <a:srgbClr val="7030A0"/>
                </a:solidFill>
              </a:rPr>
              <a:t>You can use the keyword argument marker to highlight each point with a specified marker:</a:t>
            </a:r>
          </a:p>
          <a:p>
            <a:pPr marL="0" indent="0">
              <a:buNone/>
            </a:pPr>
            <a:endParaRPr lang="en-IN" b="0" i="0" dirty="0">
              <a:solidFill>
                <a:srgbClr val="0000CD"/>
              </a:solidFill>
              <a:effectLst/>
              <a:latin typeface="Consolas" panose="020B0609020204030204" pitchFamily="49" charset="0"/>
            </a:endParaRP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marker = </a:t>
            </a:r>
            <a:r>
              <a:rPr lang="en-IN" b="0" i="0" dirty="0">
                <a:solidFill>
                  <a:srgbClr val="A52A2A"/>
                </a:solidFill>
                <a:effectLst/>
                <a:latin typeface="Consolas" panose="020B0609020204030204" pitchFamily="49" charset="0"/>
              </a:rPr>
              <a:t>'o'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7173" name="Picture 5">
            <a:extLst>
              <a:ext uri="{FF2B5EF4-FFF2-40B4-BE49-F238E27FC236}">
                <a16:creationId xmlns:a16="http://schemas.microsoft.com/office/drawing/2014/main" id="{AE26446D-24EA-4B81-AC54-E14300829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9601" y="2681057"/>
            <a:ext cx="4421749" cy="330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181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FF04-6197-48DC-A277-FBF822C6C8FC}"/>
              </a:ext>
            </a:extLst>
          </p:cNvPr>
          <p:cNvSpPr>
            <a:spLocks noGrp="1"/>
          </p:cNvSpPr>
          <p:nvPr>
            <p:ph type="title"/>
          </p:nvPr>
        </p:nvSpPr>
        <p:spPr>
          <a:xfrm>
            <a:off x="391866" y="357809"/>
            <a:ext cx="5257800" cy="1041955"/>
          </a:xfrm>
        </p:spPr>
        <p:txBody>
          <a:bodyPr>
            <a:normAutofit fontScale="90000"/>
          </a:bodyPr>
          <a:lstStyle/>
          <a:p>
            <a:r>
              <a:rPr lang="en-IN" b="0" i="0" dirty="0">
                <a:solidFill>
                  <a:srgbClr val="000000"/>
                </a:solidFill>
                <a:effectLst/>
                <a:highlight>
                  <a:srgbClr val="FFFF00"/>
                </a:highlight>
                <a:latin typeface="Segoe UI" panose="020B0502040204020203" pitchFamily="34" charset="0"/>
              </a:rPr>
              <a:t>Marker Reference</a:t>
            </a:r>
            <a:br>
              <a:rPr lang="en-IN" b="0" i="0" dirty="0">
                <a:solidFill>
                  <a:srgbClr val="000000"/>
                </a:solidFill>
                <a:effectLst/>
                <a:latin typeface="Segoe UI" panose="020B0502040204020203" pitchFamily="34" charset="0"/>
              </a:rPr>
            </a:br>
            <a:endParaRPr lang="en-IN" dirty="0"/>
          </a:p>
        </p:txBody>
      </p:sp>
      <p:pic>
        <p:nvPicPr>
          <p:cNvPr id="3" name="Picture 2">
            <a:extLst>
              <a:ext uri="{FF2B5EF4-FFF2-40B4-BE49-F238E27FC236}">
                <a16:creationId xmlns:a16="http://schemas.microsoft.com/office/drawing/2014/main" id="{6BCA3EE6-56BD-499A-AF48-82BD89D73A02}"/>
              </a:ext>
            </a:extLst>
          </p:cNvPr>
          <p:cNvPicPr>
            <a:picLocks noChangeAspect="1"/>
          </p:cNvPicPr>
          <p:nvPr/>
        </p:nvPicPr>
        <p:blipFill>
          <a:blip r:embed="rId2"/>
          <a:stretch>
            <a:fillRect/>
          </a:stretch>
        </p:blipFill>
        <p:spPr>
          <a:xfrm>
            <a:off x="726799" y="1145899"/>
            <a:ext cx="4906606" cy="4128466"/>
          </a:xfrm>
          <a:prstGeom prst="rect">
            <a:avLst/>
          </a:prstGeom>
        </p:spPr>
      </p:pic>
      <p:pic>
        <p:nvPicPr>
          <p:cNvPr id="5" name="Picture 4">
            <a:extLst>
              <a:ext uri="{FF2B5EF4-FFF2-40B4-BE49-F238E27FC236}">
                <a16:creationId xmlns:a16="http://schemas.microsoft.com/office/drawing/2014/main" id="{B8A13E32-29BF-4616-B44B-42CB958176DA}"/>
              </a:ext>
            </a:extLst>
          </p:cNvPr>
          <p:cNvPicPr>
            <a:picLocks noChangeAspect="1"/>
          </p:cNvPicPr>
          <p:nvPr/>
        </p:nvPicPr>
        <p:blipFill>
          <a:blip r:embed="rId3"/>
          <a:stretch>
            <a:fillRect/>
          </a:stretch>
        </p:blipFill>
        <p:spPr>
          <a:xfrm>
            <a:off x="6992385" y="62948"/>
            <a:ext cx="4276725" cy="2981325"/>
          </a:xfrm>
          <a:prstGeom prst="rect">
            <a:avLst/>
          </a:prstGeom>
        </p:spPr>
      </p:pic>
      <p:pic>
        <p:nvPicPr>
          <p:cNvPr id="6" name="Picture 5">
            <a:extLst>
              <a:ext uri="{FF2B5EF4-FFF2-40B4-BE49-F238E27FC236}">
                <a16:creationId xmlns:a16="http://schemas.microsoft.com/office/drawing/2014/main" id="{57586EEF-65B3-49C5-B7D9-EA3947D99FE6}"/>
              </a:ext>
            </a:extLst>
          </p:cNvPr>
          <p:cNvPicPr>
            <a:picLocks noChangeAspect="1"/>
          </p:cNvPicPr>
          <p:nvPr/>
        </p:nvPicPr>
        <p:blipFill>
          <a:blip r:embed="rId4"/>
          <a:stretch>
            <a:fillRect/>
          </a:stretch>
        </p:blipFill>
        <p:spPr>
          <a:xfrm>
            <a:off x="6992385" y="3150291"/>
            <a:ext cx="4286250" cy="2571750"/>
          </a:xfrm>
          <a:prstGeom prst="rect">
            <a:avLst/>
          </a:prstGeom>
        </p:spPr>
      </p:pic>
    </p:spTree>
    <p:extLst>
      <p:ext uri="{BB962C8B-B14F-4D97-AF65-F5344CB8AC3E}">
        <p14:creationId xmlns:p14="http://schemas.microsoft.com/office/powerpoint/2010/main" val="4240649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9BF6-677B-4D73-A08B-4D49BD183B69}"/>
              </a:ext>
            </a:extLst>
          </p:cNvPr>
          <p:cNvSpPr>
            <a:spLocks noGrp="1"/>
          </p:cNvSpPr>
          <p:nvPr>
            <p:ph type="title"/>
          </p:nvPr>
        </p:nvSpPr>
        <p:spPr/>
        <p:txBody>
          <a:bodyPr/>
          <a:lstStyle/>
          <a:p>
            <a:r>
              <a:rPr lang="en-IN" sz="3600" b="0" i="0" dirty="0">
                <a:solidFill>
                  <a:srgbClr val="7030A0"/>
                </a:solidFill>
                <a:effectLst/>
                <a:highlight>
                  <a:srgbClr val="FFFF00"/>
                </a:highlight>
                <a:latin typeface="Segoe UI" panose="020B0502040204020203" pitchFamily="34" charset="0"/>
              </a:rPr>
              <a:t>Marker Size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1CC305D-9613-4F1F-96F7-0C1313B59B53}"/>
              </a:ext>
            </a:extLst>
          </p:cNvPr>
          <p:cNvSpPr>
            <a:spLocks noGrp="1"/>
          </p:cNvSpPr>
          <p:nvPr>
            <p:ph idx="1"/>
          </p:nvPr>
        </p:nvSpPr>
        <p:spPr>
          <a:xfrm>
            <a:off x="838200" y="1087821"/>
            <a:ext cx="9598572" cy="5089142"/>
          </a:xfrm>
        </p:spPr>
        <p:txBody>
          <a:bodyPr>
            <a:normAutofit fontScale="92500" lnSpcReduction="20000"/>
          </a:bodyPr>
          <a:lstStyle/>
          <a:p>
            <a:pPr marL="0" indent="0">
              <a:buNone/>
            </a:pPr>
            <a:r>
              <a:rPr lang="en-US" dirty="0"/>
              <a:t>You can use the keyword argument marker size or the shorter version, </a:t>
            </a:r>
            <a:r>
              <a:rPr lang="en-US" dirty="0" err="1">
                <a:highlight>
                  <a:srgbClr val="FFFF00"/>
                </a:highlight>
              </a:rPr>
              <a:t>ms</a:t>
            </a:r>
            <a:r>
              <a:rPr lang="en-US" dirty="0"/>
              <a:t> to set the size of the markers:</a:t>
            </a:r>
          </a:p>
          <a:p>
            <a:endParaRPr lang="en-US" dirty="0"/>
          </a:p>
          <a:p>
            <a:pPr marL="0" indent="0">
              <a:buNone/>
            </a:pPr>
            <a:r>
              <a:rPr lang="en-US" dirty="0"/>
              <a:t>Set the size of the markers to 20:</a:t>
            </a:r>
          </a:p>
          <a:p>
            <a:endParaRPr lang="en-US" dirty="0"/>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endParaRPr lang="en-US" dirty="0"/>
          </a:p>
          <a:p>
            <a:pPr marL="0" indent="0">
              <a:buNone/>
            </a:pPr>
            <a:r>
              <a:rPr lang="en-US" dirty="0" err="1"/>
              <a:t>ypoints</a:t>
            </a:r>
            <a:r>
              <a:rPr lang="en-US" dirty="0"/>
              <a:t> = </a:t>
            </a:r>
            <a:r>
              <a:rPr lang="en-US" dirty="0" err="1"/>
              <a:t>np.array</a:t>
            </a:r>
            <a:r>
              <a:rPr lang="en-US" dirty="0"/>
              <a:t>([3, 8, 1, 10])</a:t>
            </a:r>
          </a:p>
          <a:p>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a:t>
            </a:r>
          </a:p>
          <a:p>
            <a:pPr marL="0" indent="0">
              <a:buNone/>
            </a:pPr>
            <a:r>
              <a:rPr lang="en-US" dirty="0" err="1"/>
              <a:t>plt.show</a:t>
            </a:r>
            <a:r>
              <a:rPr lang="en-US" dirty="0"/>
              <a:t>()</a:t>
            </a:r>
            <a:endParaRPr lang="en-IN" dirty="0"/>
          </a:p>
        </p:txBody>
      </p:sp>
      <p:pic>
        <p:nvPicPr>
          <p:cNvPr id="6" name="Picture 5">
            <a:extLst>
              <a:ext uri="{FF2B5EF4-FFF2-40B4-BE49-F238E27FC236}">
                <a16:creationId xmlns:a16="http://schemas.microsoft.com/office/drawing/2014/main" id="{092D0A20-EB22-4C5C-8E9C-76D09ACFB100}"/>
              </a:ext>
            </a:extLst>
          </p:cNvPr>
          <p:cNvPicPr>
            <a:picLocks noChangeAspect="1"/>
          </p:cNvPicPr>
          <p:nvPr/>
        </p:nvPicPr>
        <p:blipFill>
          <a:blip r:embed="rId2"/>
          <a:stretch>
            <a:fillRect/>
          </a:stretch>
        </p:blipFill>
        <p:spPr>
          <a:xfrm>
            <a:off x="6107097" y="2393269"/>
            <a:ext cx="5246703" cy="3918631"/>
          </a:xfrm>
          <a:prstGeom prst="rect">
            <a:avLst/>
          </a:prstGeom>
        </p:spPr>
      </p:pic>
    </p:spTree>
    <p:extLst>
      <p:ext uri="{BB962C8B-B14F-4D97-AF65-F5344CB8AC3E}">
        <p14:creationId xmlns:p14="http://schemas.microsoft.com/office/powerpoint/2010/main" val="1372900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0AD6-72BE-4F03-B162-959D283F74D1}"/>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Marker Color</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52159A3-600B-4B06-8EDD-15510C3536E7}"/>
              </a:ext>
            </a:extLst>
          </p:cNvPr>
          <p:cNvSpPr>
            <a:spLocks noGrp="1"/>
          </p:cNvSpPr>
          <p:nvPr>
            <p:ph idx="1"/>
          </p:nvPr>
        </p:nvSpPr>
        <p:spPr>
          <a:xfrm>
            <a:off x="838200" y="1103586"/>
            <a:ext cx="11093388" cy="5073377"/>
          </a:xfrm>
        </p:spPr>
        <p:txBody>
          <a:bodyPr>
            <a:normAutofit fontScale="92500" lnSpcReduction="20000"/>
          </a:bodyPr>
          <a:lstStyle/>
          <a:p>
            <a:pPr marL="0" indent="0">
              <a:buNone/>
            </a:pPr>
            <a:r>
              <a:rPr lang="en-US" i="1" dirty="0">
                <a:solidFill>
                  <a:srgbClr val="7030A0"/>
                </a:solidFill>
              </a:rPr>
              <a:t>You can use the keyword argument marker edge color or the shorter </a:t>
            </a:r>
            <a:r>
              <a:rPr lang="en-US" i="1" dirty="0" err="1">
                <a:solidFill>
                  <a:srgbClr val="7030A0"/>
                </a:solidFill>
              </a:rPr>
              <a:t>mec</a:t>
            </a:r>
            <a:r>
              <a:rPr lang="en-US" i="1" dirty="0">
                <a:solidFill>
                  <a:srgbClr val="7030A0"/>
                </a:solidFill>
              </a:rPr>
              <a:t> to set the color of the edge of the markers:</a:t>
            </a:r>
          </a:p>
          <a:p>
            <a:endParaRPr lang="en-US" dirty="0"/>
          </a:p>
          <a:p>
            <a:pPr marL="0" indent="0">
              <a:buNone/>
            </a:pPr>
            <a:r>
              <a:rPr lang="en-US" dirty="0">
                <a:solidFill>
                  <a:srgbClr val="7030A0"/>
                </a:solidFill>
              </a:rPr>
              <a:t>Set the EDGE color to red:</a:t>
            </a:r>
          </a:p>
          <a:p>
            <a:endParaRPr lang="en-US" dirty="0"/>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endParaRPr lang="en-US" dirty="0"/>
          </a:p>
          <a:p>
            <a:pPr marL="0" indent="0">
              <a:buNone/>
            </a:pPr>
            <a:r>
              <a:rPr lang="en-US" dirty="0" err="1"/>
              <a:t>ypoints</a:t>
            </a:r>
            <a:r>
              <a:rPr lang="en-US" dirty="0"/>
              <a:t> = </a:t>
            </a:r>
            <a:r>
              <a:rPr lang="en-US" dirty="0" err="1"/>
              <a:t>np.array</a:t>
            </a:r>
            <a:r>
              <a:rPr lang="en-US" dirty="0"/>
              <a:t>([3, 8, 1, 10])</a:t>
            </a:r>
          </a:p>
          <a:p>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mec</a:t>
            </a:r>
            <a:r>
              <a:rPr lang="en-US" dirty="0"/>
              <a:t> = 'r')</a:t>
            </a:r>
          </a:p>
          <a:p>
            <a:pPr marL="0" indent="0">
              <a:buNone/>
            </a:pPr>
            <a:r>
              <a:rPr lang="en-US" dirty="0" err="1"/>
              <a:t>plt.show</a:t>
            </a:r>
            <a:r>
              <a:rPr lang="en-US" dirty="0"/>
              <a:t>()</a:t>
            </a:r>
            <a:endParaRPr lang="en-IN" dirty="0"/>
          </a:p>
        </p:txBody>
      </p:sp>
      <p:pic>
        <p:nvPicPr>
          <p:cNvPr id="5" name="Picture 4">
            <a:extLst>
              <a:ext uri="{FF2B5EF4-FFF2-40B4-BE49-F238E27FC236}">
                <a16:creationId xmlns:a16="http://schemas.microsoft.com/office/drawing/2014/main" id="{35BC0FD3-3312-46F7-A852-68CF917B3E4C}"/>
              </a:ext>
            </a:extLst>
          </p:cNvPr>
          <p:cNvPicPr>
            <a:picLocks noChangeAspect="1"/>
          </p:cNvPicPr>
          <p:nvPr/>
        </p:nvPicPr>
        <p:blipFill>
          <a:blip r:embed="rId2"/>
          <a:stretch>
            <a:fillRect/>
          </a:stretch>
        </p:blipFill>
        <p:spPr>
          <a:xfrm>
            <a:off x="7945820" y="2968433"/>
            <a:ext cx="3985767" cy="3275204"/>
          </a:xfrm>
          <a:prstGeom prst="rect">
            <a:avLst/>
          </a:prstGeom>
        </p:spPr>
      </p:pic>
    </p:spTree>
    <p:extLst>
      <p:ext uri="{BB962C8B-B14F-4D97-AF65-F5344CB8AC3E}">
        <p14:creationId xmlns:p14="http://schemas.microsoft.com/office/powerpoint/2010/main" val="3046562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FA83-7298-4112-A431-871787019BA9}"/>
              </a:ext>
            </a:extLst>
          </p:cNvPr>
          <p:cNvSpPr>
            <a:spLocks noGrp="1"/>
          </p:cNvSpPr>
          <p:nvPr>
            <p:ph type="title"/>
          </p:nvPr>
        </p:nvSpPr>
        <p:spPr/>
        <p:txBody>
          <a:bodyPr>
            <a:normAutofit/>
          </a:bodyPr>
          <a:lstStyle/>
          <a:p>
            <a:r>
              <a:rPr lang="en-IN" sz="4000" dirty="0">
                <a:highlight>
                  <a:srgbClr val="FFFF00"/>
                </a:highlight>
              </a:rPr>
              <a:t>Face Color</a:t>
            </a:r>
          </a:p>
        </p:txBody>
      </p:sp>
      <p:sp>
        <p:nvSpPr>
          <p:cNvPr id="3" name="Content Placeholder 2">
            <a:extLst>
              <a:ext uri="{FF2B5EF4-FFF2-40B4-BE49-F238E27FC236}">
                <a16:creationId xmlns:a16="http://schemas.microsoft.com/office/drawing/2014/main" id="{EF38A7E8-A984-493C-9B78-8D5881D10598}"/>
              </a:ext>
            </a:extLst>
          </p:cNvPr>
          <p:cNvSpPr>
            <a:spLocks noGrp="1"/>
          </p:cNvSpPr>
          <p:nvPr>
            <p:ph idx="1"/>
          </p:nvPr>
        </p:nvSpPr>
        <p:spPr>
          <a:xfrm>
            <a:off x="838200" y="1466193"/>
            <a:ext cx="10055772" cy="4710770"/>
          </a:xfrm>
        </p:spPr>
        <p:txBody>
          <a:bodyPr>
            <a:normAutofit fontScale="85000" lnSpcReduction="20000"/>
          </a:bodyPr>
          <a:lstStyle/>
          <a:p>
            <a:pPr marL="0" indent="0">
              <a:buNone/>
            </a:pPr>
            <a:r>
              <a:rPr lang="en-US" i="1" dirty="0">
                <a:solidFill>
                  <a:srgbClr val="7030A0"/>
                </a:solidFill>
              </a:rPr>
              <a:t>You can use the keyword argument marker face color or the shorter </a:t>
            </a:r>
            <a:r>
              <a:rPr lang="en-US" i="1" dirty="0" err="1">
                <a:solidFill>
                  <a:srgbClr val="7030A0"/>
                </a:solidFill>
              </a:rPr>
              <a:t>mfc</a:t>
            </a:r>
            <a:r>
              <a:rPr lang="en-US" i="1" dirty="0">
                <a:solidFill>
                  <a:srgbClr val="7030A0"/>
                </a:solidFill>
              </a:rPr>
              <a:t> to set the color inside the edge of the markers:</a:t>
            </a:r>
          </a:p>
          <a:p>
            <a:endParaRPr lang="en-US" dirty="0"/>
          </a:p>
          <a:p>
            <a:pPr marL="0" indent="0">
              <a:buNone/>
            </a:pPr>
            <a:r>
              <a:rPr lang="en-US" dirty="0">
                <a:solidFill>
                  <a:srgbClr val="7030A0"/>
                </a:solidFill>
              </a:rPr>
              <a:t>Set the FACE color to red:</a:t>
            </a:r>
          </a:p>
          <a:p>
            <a:endParaRPr lang="en-US" dirty="0"/>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numpy</a:t>
            </a:r>
            <a:r>
              <a:rPr lang="en-US" dirty="0"/>
              <a:t> as np</a:t>
            </a:r>
          </a:p>
          <a:p>
            <a:endParaRPr lang="en-US" dirty="0"/>
          </a:p>
          <a:p>
            <a:pPr marL="0" indent="0">
              <a:buNone/>
            </a:pPr>
            <a:r>
              <a:rPr lang="en-US" dirty="0" err="1"/>
              <a:t>ypoints</a:t>
            </a:r>
            <a:r>
              <a:rPr lang="en-US" dirty="0"/>
              <a:t> = </a:t>
            </a:r>
            <a:r>
              <a:rPr lang="en-US" dirty="0" err="1"/>
              <a:t>np.array</a:t>
            </a:r>
            <a:r>
              <a:rPr lang="en-US" dirty="0"/>
              <a:t>([3, 8, 1, 10])</a:t>
            </a:r>
          </a:p>
          <a:p>
            <a:endParaRPr lang="en-US" dirty="0"/>
          </a:p>
          <a:p>
            <a:pPr marL="0" indent="0">
              <a:buNone/>
            </a:pPr>
            <a:r>
              <a:rPr lang="en-US" dirty="0" err="1"/>
              <a:t>plt.plot</a:t>
            </a:r>
            <a:r>
              <a:rPr lang="en-US" dirty="0"/>
              <a:t>(</a:t>
            </a:r>
            <a:r>
              <a:rPr lang="en-US" dirty="0" err="1"/>
              <a:t>ypoints</a:t>
            </a:r>
            <a:r>
              <a:rPr lang="en-US" dirty="0"/>
              <a:t>, marker = 'o', </a:t>
            </a:r>
            <a:r>
              <a:rPr lang="en-US" dirty="0" err="1"/>
              <a:t>ms</a:t>
            </a:r>
            <a:r>
              <a:rPr lang="en-US" dirty="0"/>
              <a:t> = 20, </a:t>
            </a:r>
            <a:r>
              <a:rPr lang="en-US" dirty="0" err="1"/>
              <a:t>mfc</a:t>
            </a:r>
            <a:r>
              <a:rPr lang="en-US" dirty="0"/>
              <a:t> = 'r')</a:t>
            </a:r>
          </a:p>
          <a:p>
            <a:pPr marL="0" indent="0">
              <a:buNone/>
            </a:pPr>
            <a:r>
              <a:rPr lang="en-US" dirty="0" err="1"/>
              <a:t>plt.show</a:t>
            </a:r>
            <a:r>
              <a:rPr lang="en-US" dirty="0"/>
              <a:t>()</a:t>
            </a:r>
            <a:endParaRPr lang="en-IN" dirty="0"/>
          </a:p>
        </p:txBody>
      </p:sp>
      <p:pic>
        <p:nvPicPr>
          <p:cNvPr id="5" name="Picture 4">
            <a:extLst>
              <a:ext uri="{FF2B5EF4-FFF2-40B4-BE49-F238E27FC236}">
                <a16:creationId xmlns:a16="http://schemas.microsoft.com/office/drawing/2014/main" id="{4513C5A5-5D09-475C-A3E8-3E58E61DAD65}"/>
              </a:ext>
            </a:extLst>
          </p:cNvPr>
          <p:cNvPicPr>
            <a:picLocks noChangeAspect="1"/>
          </p:cNvPicPr>
          <p:nvPr/>
        </p:nvPicPr>
        <p:blipFill>
          <a:blip r:embed="rId2"/>
          <a:stretch>
            <a:fillRect/>
          </a:stretch>
        </p:blipFill>
        <p:spPr>
          <a:xfrm>
            <a:off x="6742843" y="2476868"/>
            <a:ext cx="4762616" cy="3557079"/>
          </a:xfrm>
          <a:prstGeom prst="rect">
            <a:avLst/>
          </a:prstGeom>
        </p:spPr>
      </p:pic>
    </p:spTree>
    <p:extLst>
      <p:ext uri="{BB962C8B-B14F-4D97-AF65-F5344CB8AC3E}">
        <p14:creationId xmlns:p14="http://schemas.microsoft.com/office/powerpoint/2010/main" val="2031628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20DB-EFC4-4870-81F6-C57AD8D7FC6E}"/>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Color Reference</a:t>
            </a:r>
            <a:br>
              <a:rPr lang="en-IN" b="0" i="0" dirty="0">
                <a:solidFill>
                  <a:srgbClr val="000000"/>
                </a:solidFill>
                <a:effectLst/>
                <a:latin typeface="Segoe UI" panose="020B0502040204020203" pitchFamily="34" charset="0"/>
              </a:rPr>
            </a:br>
            <a:endParaRPr lang="en-IN" dirty="0"/>
          </a:p>
        </p:txBody>
      </p:sp>
      <p:graphicFrame>
        <p:nvGraphicFramePr>
          <p:cNvPr id="4" name="Table 3">
            <a:extLst>
              <a:ext uri="{FF2B5EF4-FFF2-40B4-BE49-F238E27FC236}">
                <a16:creationId xmlns:a16="http://schemas.microsoft.com/office/drawing/2014/main" id="{C6C35B7A-F107-432E-A817-1D8BD766200F}"/>
              </a:ext>
            </a:extLst>
          </p:cNvPr>
          <p:cNvGraphicFramePr>
            <a:graphicFrameLocks noGrp="1"/>
          </p:cNvGraphicFramePr>
          <p:nvPr>
            <p:extLst/>
          </p:nvPr>
        </p:nvGraphicFramePr>
        <p:xfrm>
          <a:off x="1627873" y="1528897"/>
          <a:ext cx="7754568" cy="3566160"/>
        </p:xfrm>
        <a:graphic>
          <a:graphicData uri="http://schemas.openxmlformats.org/drawingml/2006/table">
            <a:tbl>
              <a:tblPr/>
              <a:tblGrid>
                <a:gridCol w="3773711">
                  <a:extLst>
                    <a:ext uri="{9D8B030D-6E8A-4147-A177-3AD203B41FA5}">
                      <a16:colId xmlns:a16="http://schemas.microsoft.com/office/drawing/2014/main" val="3153278806"/>
                    </a:ext>
                  </a:extLst>
                </a:gridCol>
                <a:gridCol w="3506680">
                  <a:extLst>
                    <a:ext uri="{9D8B030D-6E8A-4147-A177-3AD203B41FA5}">
                      <a16:colId xmlns:a16="http://schemas.microsoft.com/office/drawing/2014/main" val="2228682745"/>
                    </a:ext>
                  </a:extLst>
                </a:gridCol>
                <a:gridCol w="474177">
                  <a:extLst>
                    <a:ext uri="{9D8B030D-6E8A-4147-A177-3AD203B41FA5}">
                      <a16:colId xmlns:a16="http://schemas.microsoft.com/office/drawing/2014/main" val="2451159848"/>
                    </a:ext>
                  </a:extLst>
                </a:gridCol>
              </a:tblGrid>
              <a:tr h="0">
                <a:tc>
                  <a:txBody>
                    <a:bodyPr/>
                    <a:lstStyle/>
                    <a:p>
                      <a:pPr algn="l" fontAlgn="t"/>
                      <a:r>
                        <a:rPr lang="en-IN" dirty="0">
                          <a:effectLst/>
                        </a:rPr>
                        <a:t>Color Syntax</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gridSpan="2">
                  <a:txBody>
                    <a:bodyPr/>
                    <a:lstStyle/>
                    <a:p>
                      <a:pPr algn="l" fontAlgn="t"/>
                      <a:r>
                        <a:rPr lang="en-IN">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2372456922"/>
                  </a:ext>
                </a:extLst>
              </a:tr>
              <a:tr h="0">
                <a:tc>
                  <a:txBody>
                    <a:bodyPr/>
                    <a:lstStyle/>
                    <a:p>
                      <a:pPr algn="l" fontAlgn="t"/>
                      <a:r>
                        <a:rPr lang="en-IN" dirty="0">
                          <a:effectLst/>
                        </a:rPr>
                        <a:t>'r'</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Red</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20926985"/>
                  </a:ext>
                </a:extLst>
              </a:tr>
              <a:tr h="0">
                <a:tc>
                  <a:txBody>
                    <a:bodyPr/>
                    <a:lstStyle/>
                    <a:p>
                      <a:pPr algn="l" fontAlgn="t"/>
                      <a:r>
                        <a:rPr lang="en-IN">
                          <a:effectLst/>
                        </a:rPr>
                        <a:t>'g'</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Green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97648324"/>
                  </a:ext>
                </a:extLst>
              </a:tr>
              <a:tr h="0">
                <a:tc>
                  <a:txBody>
                    <a:bodyPr/>
                    <a:lstStyle/>
                    <a:p>
                      <a:pPr algn="l" fontAlgn="t"/>
                      <a:r>
                        <a:rPr lang="en-IN">
                          <a:effectLst/>
                        </a:rPr>
                        <a:t>'b'</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Blue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99338835"/>
                  </a:ext>
                </a:extLst>
              </a:tr>
              <a:tr h="0">
                <a:tc>
                  <a:txBody>
                    <a:bodyPr/>
                    <a:lstStyle/>
                    <a:p>
                      <a:pPr algn="l" fontAlgn="t"/>
                      <a:r>
                        <a:rPr lang="en-IN">
                          <a:effectLst/>
                        </a:rPr>
                        <a:t>'c'</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Cyan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IN">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04478206"/>
                  </a:ext>
                </a:extLst>
              </a:tr>
              <a:tr h="0">
                <a:tc>
                  <a:txBody>
                    <a:bodyPr/>
                    <a:lstStyle/>
                    <a:p>
                      <a:pPr algn="l" fontAlgn="t"/>
                      <a:r>
                        <a:rPr lang="en-IN">
                          <a:effectLst/>
                        </a:rPr>
                        <a:t>'m'</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Magenta</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96218809"/>
                  </a:ext>
                </a:extLst>
              </a:tr>
              <a:tr h="0">
                <a:tc>
                  <a:txBody>
                    <a:bodyPr/>
                    <a:lstStyle/>
                    <a:p>
                      <a:pPr algn="l" fontAlgn="t"/>
                      <a:r>
                        <a:rPr lang="en-IN">
                          <a:effectLst/>
                        </a:rPr>
                        <a:t>'y'</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Yellow</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IN">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29217450"/>
                  </a:ext>
                </a:extLst>
              </a:tr>
              <a:tr h="0">
                <a:tc>
                  <a:txBody>
                    <a:bodyPr/>
                    <a:lstStyle/>
                    <a:p>
                      <a:pPr algn="l" fontAlgn="t"/>
                      <a:r>
                        <a:rPr lang="en-IN">
                          <a:effectLst/>
                        </a:rPr>
                        <a:t>'k'</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Black</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endParaRPr lang="en-IN" dirty="0">
                        <a:effectLst/>
                      </a:endParaRP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187338221"/>
                  </a:ext>
                </a:extLst>
              </a:tr>
              <a:tr h="0">
                <a:tc>
                  <a:txBody>
                    <a:bodyPr/>
                    <a:lstStyle/>
                    <a:p>
                      <a:pPr algn="l" fontAlgn="t"/>
                      <a:r>
                        <a:rPr lang="en-IN">
                          <a:effectLst/>
                        </a:rPr>
                        <a:t>'w'</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White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endParaRPr lang="en-IN" dirty="0"/>
                    </a:p>
                  </a:txBody>
                  <a:tcPr>
                    <a:lnL w="7620" cap="flat" cmpd="sng" algn="ctr">
                      <a:solidFill>
                        <a:srgbClr val="CCCCCC"/>
                      </a:solidFill>
                      <a:prstDash val="solid"/>
                      <a:round/>
                      <a:headEnd type="none" w="med" len="med"/>
                      <a:tailEnd type="none" w="med" len="med"/>
                    </a:lnL>
                    <a:lnT w="7620"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3307946323"/>
                  </a:ext>
                </a:extLst>
              </a:tr>
            </a:tbl>
          </a:graphicData>
        </a:graphic>
      </p:graphicFrame>
    </p:spTree>
    <p:extLst>
      <p:ext uri="{BB962C8B-B14F-4D97-AF65-F5344CB8AC3E}">
        <p14:creationId xmlns:p14="http://schemas.microsoft.com/office/powerpoint/2010/main" val="2273722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D1CD2B-3EB7-4E64-8237-D44830D383F6}"/>
              </a:ext>
            </a:extLst>
          </p:cNvPr>
          <p:cNvSpPr>
            <a:spLocks noGrp="1"/>
          </p:cNvSpPr>
          <p:nvPr>
            <p:ph idx="1"/>
          </p:nvPr>
        </p:nvSpPr>
        <p:spPr>
          <a:xfrm>
            <a:off x="527482" y="2020933"/>
            <a:ext cx="10515600" cy="4351338"/>
          </a:xfrm>
        </p:spPr>
        <p:txBody>
          <a:bodyPr/>
          <a:lstStyle/>
          <a:p>
            <a:pPr marL="0" indent="0" algn="l">
              <a:buNone/>
            </a:pPr>
            <a:endParaRPr lang="en-IN" b="0" i="0" dirty="0">
              <a:solidFill>
                <a:srgbClr val="000000"/>
              </a:solidFill>
              <a:effectLst/>
              <a:latin typeface="Verdana" panose="020B0604030504040204" pitchFamily="34" charset="0"/>
            </a:endParaRPr>
          </a:p>
          <a:p>
            <a:pPr marL="457200" lvl="1"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a:t>
            </a:r>
            <a:r>
              <a:rPr lang="en-IN" b="0" i="0" dirty="0" err="1">
                <a:solidFill>
                  <a:srgbClr val="A52A2A"/>
                </a:solidFill>
                <a:effectLst/>
                <a:latin typeface="Consolas" panose="020B0609020204030204" pitchFamily="49" charset="0"/>
              </a:rPr>
              <a:t>o:r</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p>
          <a:p>
            <a:endParaRPr lang="en-IN" dirty="0"/>
          </a:p>
        </p:txBody>
      </p:sp>
      <p:sp>
        <p:nvSpPr>
          <p:cNvPr id="4" name="Rectangle 1">
            <a:extLst>
              <a:ext uri="{FF2B5EF4-FFF2-40B4-BE49-F238E27FC236}">
                <a16:creationId xmlns:a16="http://schemas.microsoft.com/office/drawing/2014/main" id="{4259E2B1-0B5B-447E-8C7B-98A033AE8D1E}"/>
              </a:ext>
            </a:extLst>
          </p:cNvPr>
          <p:cNvSpPr>
            <a:spLocks noGrp="1" noChangeArrowheads="1"/>
          </p:cNvSpPr>
          <p:nvPr>
            <p:ph type="title"/>
          </p:nvPr>
        </p:nvSpPr>
        <p:spPr bwMode="auto">
          <a:xfrm>
            <a:off x="141890" y="108080"/>
            <a:ext cx="11522628" cy="21595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rgbClr val="7030A0"/>
                </a:solidFill>
                <a:effectLst/>
                <a:latin typeface="Segoe UI" panose="020B0502040204020203" pitchFamily="34" charset="0"/>
                <a:cs typeface="Segoe UI" panose="020B0502040204020203" pitchFamily="34" charset="0"/>
              </a:rPr>
              <a:t>You can use also use the shortcut string notation parameter</a:t>
            </a:r>
            <a:br>
              <a:rPr kumimoji="0" lang="en-US" altLang="en-US" sz="2800" b="0" i="1" u="none" strike="noStrike" cap="none" normalizeH="0" baseline="0" dirty="0">
                <a:ln>
                  <a:noFill/>
                </a:ln>
                <a:solidFill>
                  <a:srgbClr val="7030A0"/>
                </a:solidFill>
                <a:effectLst/>
                <a:latin typeface="Segoe UI" panose="020B0502040204020203" pitchFamily="34" charset="0"/>
                <a:cs typeface="Segoe UI" panose="020B0502040204020203" pitchFamily="34" charset="0"/>
              </a:rPr>
            </a:br>
            <a:r>
              <a:rPr kumimoji="0" lang="en-US" altLang="en-US" sz="2800" b="0" i="1" u="none" strike="noStrike" cap="none" normalizeH="0" baseline="0" dirty="0">
                <a:ln>
                  <a:noFill/>
                </a:ln>
                <a:solidFill>
                  <a:srgbClr val="7030A0"/>
                </a:solidFill>
                <a:effectLst/>
                <a:latin typeface="Segoe UI" panose="020B0502040204020203" pitchFamily="34" charset="0"/>
                <a:cs typeface="Segoe UI" panose="020B0502040204020203" pitchFamily="34" charset="0"/>
              </a:rPr>
              <a:t>to specify the marker</a:t>
            </a:r>
            <a: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a:t>
            </a:r>
            <a:b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br>
            <a:b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br>
            <a:b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b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marker |line | color </a:t>
            </a:r>
            <a:r>
              <a:rPr kumimoji="0" lang="en-US" altLang="en-US" sz="2400" b="0" i="0" u="none" strike="noStrike" cap="none" normalizeH="0" baseline="0" dirty="0">
                <a:ln>
                  <a:noFill/>
                </a:ln>
                <a:solidFill>
                  <a:srgbClr val="000000"/>
                </a:solidFill>
                <a:effectLst/>
                <a:highlight>
                  <a:srgbClr val="FFFF00"/>
                </a:highlight>
                <a:latin typeface="Segoe UI" panose="020B0502040204020203" pitchFamily="34" charset="0"/>
                <a:cs typeface="Segoe UI" panose="020B0502040204020203" pitchFamily="34" charset="0"/>
              </a:rPr>
              <a:t>‘</a:t>
            </a:r>
            <a:r>
              <a:rPr kumimoji="0" lang="en-US" altLang="en-US" sz="2400" b="0" i="0" u="none" strike="noStrike" cap="none" normalizeH="0" baseline="0" dirty="0" err="1">
                <a:ln>
                  <a:noFill/>
                </a:ln>
                <a:solidFill>
                  <a:srgbClr val="000000"/>
                </a:solidFill>
                <a:effectLst/>
                <a:highlight>
                  <a:srgbClr val="FFFF00"/>
                </a:highlight>
                <a:latin typeface="Segoe UI" panose="020B0502040204020203" pitchFamily="34" charset="0"/>
                <a:cs typeface="Segoe UI" panose="020B0502040204020203" pitchFamily="34" charset="0"/>
              </a:rPr>
              <a:t>o:r</a:t>
            </a:r>
            <a:r>
              <a:rPr kumimoji="0" lang="en-US" altLang="en-US" sz="2400" b="0" i="0" u="none" strike="noStrike" cap="none" normalizeH="0" baseline="0" dirty="0">
                <a:ln>
                  <a:noFill/>
                </a:ln>
                <a:solidFill>
                  <a:srgbClr val="000000"/>
                </a:solidFill>
                <a:effectLst/>
                <a:highlight>
                  <a:srgbClr val="FFFF00"/>
                </a:highlight>
                <a:latin typeface="Segoe UI" panose="020B0502040204020203" pitchFamily="34" charset="0"/>
                <a:cs typeface="Segoe UI" panose="020B0502040204020203" pitchFamily="34" charset="0"/>
              </a:rPr>
              <a:t>’</a:t>
            </a:r>
            <a:endParaRPr kumimoji="0" lang="en-US" altLang="en-US" sz="1800" b="0" i="0" u="none" strike="noStrike" cap="none" normalizeH="0" baseline="0" dirty="0">
              <a:ln>
                <a:noFill/>
              </a:ln>
              <a:solidFill>
                <a:schemeClr val="tx1"/>
              </a:solidFill>
              <a:effectLst/>
              <a:highlight>
                <a:srgbClr val="FFFF00"/>
              </a:highlight>
              <a:latin typeface="Arial" panose="020B0604020202020204" pitchFamily="34" charset="0"/>
            </a:endParaRPr>
          </a:p>
        </p:txBody>
      </p:sp>
      <p:sp>
        <p:nvSpPr>
          <p:cNvPr id="5" name="AutoShape 3">
            <a:extLst>
              <a:ext uri="{FF2B5EF4-FFF2-40B4-BE49-F238E27FC236}">
                <a16:creationId xmlns:a16="http://schemas.microsoft.com/office/drawing/2014/main" id="{1C0D65F8-2B13-4679-91F1-9190279D007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865D9B90-22DB-4914-9202-2D0163B8E4A8}"/>
              </a:ext>
            </a:extLst>
          </p:cNvPr>
          <p:cNvPicPr>
            <a:picLocks noChangeAspect="1"/>
          </p:cNvPicPr>
          <p:nvPr/>
        </p:nvPicPr>
        <p:blipFill>
          <a:blip r:embed="rId2"/>
          <a:stretch>
            <a:fillRect/>
          </a:stretch>
        </p:blipFill>
        <p:spPr>
          <a:xfrm>
            <a:off x="7102135" y="2626089"/>
            <a:ext cx="4634143" cy="3461126"/>
          </a:xfrm>
          <a:prstGeom prst="rect">
            <a:avLst/>
          </a:prstGeom>
        </p:spPr>
      </p:pic>
    </p:spTree>
    <p:extLst>
      <p:ext uri="{BB962C8B-B14F-4D97-AF65-F5344CB8AC3E}">
        <p14:creationId xmlns:p14="http://schemas.microsoft.com/office/powerpoint/2010/main" val="462140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7745695-F9D3-4EBE-B03D-433A5D119092}"/>
              </a:ext>
            </a:extLst>
          </p:cNvPr>
          <p:cNvSpPr>
            <a:spLocks noGrp="1"/>
          </p:cNvSpPr>
          <p:nvPr>
            <p:ph type="title"/>
          </p:nvPr>
        </p:nvSpPr>
        <p:spPr/>
        <p:txBody>
          <a:bodyPr>
            <a:normAutofit/>
          </a:bodyPr>
          <a:lstStyle/>
          <a:p>
            <a:r>
              <a:rPr lang="en-US" sz="4000" i="1" dirty="0">
                <a:highlight>
                  <a:srgbClr val="FFFF00"/>
                </a:highlight>
                <a:latin typeface="+mn-lt"/>
              </a:rPr>
              <a:t>Linewidth and Line styles and line color</a:t>
            </a:r>
            <a:endParaRPr lang="en-US" altLang="en-US" sz="4000" i="1" dirty="0">
              <a:highlight>
                <a:srgbClr val="FFFF00"/>
              </a:highlight>
              <a:latin typeface="+mn-lt"/>
            </a:endParaRPr>
          </a:p>
        </p:txBody>
      </p:sp>
      <p:sp>
        <p:nvSpPr>
          <p:cNvPr id="3" name="Content Placeholder 2">
            <a:extLst>
              <a:ext uri="{FF2B5EF4-FFF2-40B4-BE49-F238E27FC236}">
                <a16:creationId xmlns:a16="http://schemas.microsoft.com/office/drawing/2014/main" id="{E678DDA8-9013-4FC8-8305-6677E07E7813}"/>
              </a:ext>
            </a:extLst>
          </p:cNvPr>
          <p:cNvSpPr>
            <a:spLocks noGrp="1"/>
          </p:cNvSpPr>
          <p:nvPr>
            <p:ph idx="1"/>
          </p:nvPr>
        </p:nvSpPr>
        <p:spPr/>
        <p:txBody>
          <a:bodyPr/>
          <a:lstStyle/>
          <a:p>
            <a:pPr marL="0" indent="0">
              <a:buNone/>
              <a:defRPr/>
            </a:pPr>
            <a:r>
              <a:rPr lang="en-US" dirty="0" err="1">
                <a:solidFill>
                  <a:srgbClr val="7030A0"/>
                </a:solidFill>
              </a:rPr>
              <a:t>plt.plot</a:t>
            </a:r>
            <a:r>
              <a:rPr lang="en-US" dirty="0">
                <a:solidFill>
                  <a:srgbClr val="7030A0"/>
                </a:solidFill>
              </a:rPr>
              <a:t>(x, color = 'blue', linewidth=3, </a:t>
            </a:r>
            <a:r>
              <a:rPr lang="en-US" dirty="0" err="1">
                <a:solidFill>
                  <a:srgbClr val="7030A0"/>
                </a:solidFill>
              </a:rPr>
              <a:t>linestyle</a:t>
            </a:r>
            <a:r>
              <a:rPr lang="en-US" dirty="0">
                <a:solidFill>
                  <a:srgbClr val="7030A0"/>
                </a:solidFill>
              </a:rPr>
              <a:t>='dashed’)</a:t>
            </a:r>
          </a:p>
          <a:p>
            <a:pPr marL="0" indent="0">
              <a:buNone/>
              <a:defRPr/>
            </a:pPr>
            <a:r>
              <a:rPr lang="en-US" dirty="0"/>
              <a:t>Here we will use different line styles which are as follows:</a:t>
            </a:r>
          </a:p>
          <a:p>
            <a:pPr marL="0" indent="0">
              <a:buNone/>
              <a:defRPr/>
            </a:pPr>
            <a:r>
              <a:rPr lang="en-US" b="1" dirty="0"/>
              <a:t>– </a:t>
            </a:r>
            <a:r>
              <a:rPr lang="en-US" dirty="0"/>
              <a:t>       : dashed</a:t>
            </a:r>
          </a:p>
          <a:p>
            <a:pPr marL="0" indent="0">
              <a:buNone/>
              <a:defRPr/>
            </a:pPr>
            <a:r>
              <a:rPr lang="en-US" b="1" dirty="0"/>
              <a:t>—</a:t>
            </a:r>
            <a:r>
              <a:rPr lang="en-US" dirty="0"/>
              <a:t>      : double dashed</a:t>
            </a:r>
          </a:p>
          <a:p>
            <a:pPr marL="0" indent="0">
              <a:buNone/>
              <a:defRPr/>
            </a:pPr>
            <a:r>
              <a:rPr lang="en-US" b="1" dirty="0"/>
              <a:t>-.  </a:t>
            </a:r>
            <a:r>
              <a:rPr lang="en-US" dirty="0"/>
              <a:t>     : dashed-dotted</a:t>
            </a:r>
          </a:p>
          <a:p>
            <a:pPr marL="0" indent="0">
              <a:buNone/>
              <a:defRPr/>
            </a:pPr>
            <a:r>
              <a:rPr lang="en-US" b="1" dirty="0"/>
              <a:t>: </a:t>
            </a:r>
            <a:r>
              <a:rPr lang="en-US" dirty="0"/>
              <a:t>       : dotted</a:t>
            </a:r>
          </a:p>
          <a:p>
            <a:pPr marL="0" indent="0">
              <a:buNone/>
              <a:defRPr/>
            </a:pPr>
            <a:endParaRPr lang="en-US" dirty="0"/>
          </a:p>
        </p:txBody>
      </p:sp>
      <p:pic>
        <p:nvPicPr>
          <p:cNvPr id="2" name="Picture 1">
            <a:extLst>
              <a:ext uri="{FF2B5EF4-FFF2-40B4-BE49-F238E27FC236}">
                <a16:creationId xmlns:a16="http://schemas.microsoft.com/office/drawing/2014/main" id="{B5134DE1-7076-4DBC-B1AE-FA2B5E3AA825}"/>
              </a:ext>
            </a:extLst>
          </p:cNvPr>
          <p:cNvPicPr>
            <a:picLocks noChangeAspect="1"/>
          </p:cNvPicPr>
          <p:nvPr/>
        </p:nvPicPr>
        <p:blipFill>
          <a:blip r:embed="rId2"/>
          <a:stretch>
            <a:fillRect/>
          </a:stretch>
        </p:blipFill>
        <p:spPr>
          <a:xfrm>
            <a:off x="5229225" y="2940050"/>
            <a:ext cx="6124575" cy="33718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1F933-AAAD-4789-A9F3-52A296D1CC7E}"/>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Matplotlib Title and Labels  </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ED9A2AC-7C41-426A-8457-573318DC5733}"/>
              </a:ext>
            </a:extLst>
          </p:cNvPr>
          <p:cNvSpPr>
            <a:spLocks noGrp="1"/>
          </p:cNvSpPr>
          <p:nvPr>
            <p:ph idx="1"/>
          </p:nvPr>
        </p:nvSpPr>
        <p:spPr>
          <a:xfrm>
            <a:off x="554115" y="1690688"/>
            <a:ext cx="6361590" cy="4351338"/>
          </a:xfrm>
        </p:spPr>
        <p:txBody>
          <a:bodyPr>
            <a:normAutofit/>
          </a:bodyPr>
          <a:lstStyle/>
          <a:p>
            <a:pPr marL="0" indent="0">
              <a:buNone/>
            </a:pPr>
            <a:r>
              <a:rPr lang="en-IN" dirty="0"/>
              <a:t>Use title() </a:t>
            </a:r>
          </a:p>
          <a:p>
            <a:pPr marL="0" indent="0">
              <a:buNone/>
            </a:pPr>
            <a:r>
              <a:rPr lang="en-IN" dirty="0"/>
              <a:t>Use </a:t>
            </a:r>
            <a:r>
              <a:rPr lang="en-IN" dirty="0" err="1"/>
              <a:t>xlabel</a:t>
            </a:r>
            <a:r>
              <a:rPr lang="en-IN" dirty="0"/>
              <a:t>()</a:t>
            </a:r>
          </a:p>
          <a:p>
            <a:pPr marL="0" indent="0">
              <a:buNone/>
            </a:pPr>
            <a:r>
              <a:rPr lang="en-IN" dirty="0"/>
              <a:t>Use </a:t>
            </a:r>
            <a:r>
              <a:rPr lang="en-IN" dirty="0" err="1"/>
              <a:t>ylabel</a:t>
            </a:r>
            <a:r>
              <a:rPr lang="en-IN" dirty="0"/>
              <a:t>()</a:t>
            </a:r>
          </a:p>
          <a:p>
            <a:pPr marL="0" indent="0">
              <a:buNone/>
            </a:pPr>
            <a:endParaRPr lang="en-IN" dirty="0"/>
          </a:p>
        </p:txBody>
      </p:sp>
      <p:pic>
        <p:nvPicPr>
          <p:cNvPr id="4" name="Picture 3">
            <a:extLst>
              <a:ext uri="{FF2B5EF4-FFF2-40B4-BE49-F238E27FC236}">
                <a16:creationId xmlns:a16="http://schemas.microsoft.com/office/drawing/2014/main" id="{19FEC296-23C5-42B8-B1D8-04F15E49D790}"/>
              </a:ext>
            </a:extLst>
          </p:cNvPr>
          <p:cNvPicPr>
            <a:picLocks noChangeAspect="1"/>
          </p:cNvPicPr>
          <p:nvPr/>
        </p:nvPicPr>
        <p:blipFill>
          <a:blip r:embed="rId2"/>
          <a:stretch>
            <a:fillRect/>
          </a:stretch>
        </p:blipFill>
        <p:spPr>
          <a:xfrm>
            <a:off x="4372258" y="1400773"/>
            <a:ext cx="7343220" cy="5092102"/>
          </a:xfrm>
          <a:prstGeom prst="rect">
            <a:avLst/>
          </a:prstGeom>
        </p:spPr>
      </p:pic>
    </p:spTree>
    <p:extLst>
      <p:ext uri="{BB962C8B-B14F-4D97-AF65-F5344CB8AC3E}">
        <p14:creationId xmlns:p14="http://schemas.microsoft.com/office/powerpoint/2010/main" val="300291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282F6E-607F-4BED-9EF8-7047C5348982}"/>
              </a:ext>
            </a:extLst>
          </p:cNvPr>
          <p:cNvSpPr>
            <a:spLocks noGrp="1"/>
          </p:cNvSpPr>
          <p:nvPr>
            <p:ph type="title"/>
          </p:nvPr>
        </p:nvSpPr>
        <p:spPr/>
        <p:txBody>
          <a:bodyPr/>
          <a:lstStyle/>
          <a:p>
            <a:r>
              <a:rPr lang="en-US" dirty="0"/>
              <a:t>Topics covered:</a:t>
            </a:r>
            <a:br>
              <a:rPr lang="en-US" dirty="0"/>
            </a:br>
            <a:endParaRPr lang="en-US" dirty="0"/>
          </a:p>
        </p:txBody>
      </p:sp>
      <p:sp>
        <p:nvSpPr>
          <p:cNvPr id="4" name="Content Placeholder 3">
            <a:extLst>
              <a:ext uri="{FF2B5EF4-FFF2-40B4-BE49-F238E27FC236}">
                <a16:creationId xmlns:a16="http://schemas.microsoft.com/office/drawing/2014/main" id="{AAFD5CAF-0BFF-4005-8D46-E5C17727536D}"/>
              </a:ext>
            </a:extLst>
          </p:cNvPr>
          <p:cNvSpPr>
            <a:spLocks noGrp="1"/>
          </p:cNvSpPr>
          <p:nvPr>
            <p:ph idx="1"/>
          </p:nvPr>
        </p:nvSpPr>
        <p:spPr>
          <a:xfrm>
            <a:off x="838200" y="1213945"/>
            <a:ext cx="10515600" cy="4963018"/>
          </a:xfrm>
        </p:spPr>
        <p:txBody>
          <a:bodyPr>
            <a:normAutofit fontScale="85000" lnSpcReduction="20000"/>
          </a:bodyPr>
          <a:lstStyle/>
          <a:p>
            <a:pPr marL="0" indent="0">
              <a:buNone/>
            </a:pPr>
            <a:r>
              <a:rPr lang="en-US" dirty="0">
                <a:highlight>
                  <a:srgbClr val="FFFF00"/>
                </a:highlight>
              </a:rPr>
              <a:t>Data visualization :</a:t>
            </a:r>
          </a:p>
          <a:p>
            <a:pPr>
              <a:buFont typeface="Wingdings" panose="05000000000000000000" pitchFamily="2" charset="2"/>
              <a:buChar char="ü"/>
            </a:pPr>
            <a:r>
              <a:rPr lang="en-US" dirty="0">
                <a:solidFill>
                  <a:srgbClr val="7030A0"/>
                </a:solidFill>
              </a:rPr>
              <a:t>introduction to matplotlib, </a:t>
            </a:r>
          </a:p>
          <a:p>
            <a:pPr>
              <a:buFont typeface="Wingdings" panose="05000000000000000000" pitchFamily="2" charset="2"/>
              <a:buChar char="ü"/>
            </a:pPr>
            <a:r>
              <a:rPr lang="en-US" dirty="0">
                <a:solidFill>
                  <a:srgbClr val="7030A0"/>
                </a:solidFill>
              </a:rPr>
              <a:t>line plot, </a:t>
            </a:r>
          </a:p>
          <a:p>
            <a:pPr>
              <a:buFont typeface="Wingdings" panose="05000000000000000000" pitchFamily="2" charset="2"/>
              <a:buChar char="ü"/>
            </a:pPr>
            <a:r>
              <a:rPr lang="en-US" dirty="0">
                <a:solidFill>
                  <a:srgbClr val="7030A0"/>
                </a:solidFill>
              </a:rPr>
              <a:t>multiple subplots in one figure,</a:t>
            </a:r>
          </a:p>
          <a:p>
            <a:pPr>
              <a:buFont typeface="Wingdings" panose="05000000000000000000" pitchFamily="2" charset="2"/>
              <a:buChar char="ü"/>
            </a:pPr>
            <a:r>
              <a:rPr lang="en-US" dirty="0">
                <a:solidFill>
                  <a:srgbClr val="7030A0"/>
                </a:solidFill>
              </a:rPr>
              <a:t>bar chart, </a:t>
            </a:r>
          </a:p>
          <a:p>
            <a:pPr>
              <a:buFont typeface="Wingdings" panose="05000000000000000000" pitchFamily="2" charset="2"/>
              <a:buChar char="ü"/>
            </a:pPr>
            <a:r>
              <a:rPr lang="en-US" dirty="0">
                <a:solidFill>
                  <a:srgbClr val="7030A0"/>
                </a:solidFill>
              </a:rPr>
              <a:t>histogram, </a:t>
            </a:r>
          </a:p>
          <a:p>
            <a:pPr>
              <a:buFont typeface="Wingdings" panose="05000000000000000000" pitchFamily="2" charset="2"/>
              <a:buChar char="ü"/>
            </a:pPr>
            <a:r>
              <a:rPr lang="en-US" dirty="0">
                <a:solidFill>
                  <a:srgbClr val="7030A0"/>
                </a:solidFill>
              </a:rPr>
              <a:t>box and whisker plot, </a:t>
            </a:r>
          </a:p>
          <a:p>
            <a:pPr>
              <a:buFont typeface="Wingdings" panose="05000000000000000000" pitchFamily="2" charset="2"/>
              <a:buChar char="ü"/>
            </a:pPr>
            <a:r>
              <a:rPr lang="en-US" dirty="0">
                <a:solidFill>
                  <a:srgbClr val="7030A0"/>
                </a:solidFill>
              </a:rPr>
              <a:t>scatter plot, </a:t>
            </a:r>
          </a:p>
          <a:p>
            <a:pPr>
              <a:buFont typeface="Wingdings" panose="05000000000000000000" pitchFamily="2" charset="2"/>
              <a:buChar char="ü"/>
            </a:pPr>
            <a:r>
              <a:rPr lang="en-US" dirty="0">
                <a:solidFill>
                  <a:srgbClr val="7030A0"/>
                </a:solidFill>
              </a:rPr>
              <a:t>pie charts, </a:t>
            </a:r>
          </a:p>
          <a:p>
            <a:pPr>
              <a:buFont typeface="Wingdings" panose="05000000000000000000" pitchFamily="2" charset="2"/>
              <a:buChar char="ü"/>
            </a:pPr>
            <a:r>
              <a:rPr lang="en-US" dirty="0">
                <a:solidFill>
                  <a:srgbClr val="7030A0"/>
                </a:solidFill>
              </a:rPr>
              <a:t>introduction to seaborn, </a:t>
            </a:r>
          </a:p>
          <a:p>
            <a:pPr>
              <a:buFont typeface="Wingdings" panose="05000000000000000000" pitchFamily="2" charset="2"/>
              <a:buChar char="ü"/>
            </a:pPr>
            <a:r>
              <a:rPr lang="en-US" dirty="0">
                <a:solidFill>
                  <a:srgbClr val="7030A0"/>
                </a:solidFill>
              </a:rPr>
              <a:t>seaborn Vs matplotlib, </a:t>
            </a:r>
          </a:p>
          <a:p>
            <a:pPr>
              <a:buFont typeface="Wingdings" panose="05000000000000000000" pitchFamily="2" charset="2"/>
              <a:buChar char="ü"/>
            </a:pPr>
            <a:r>
              <a:rPr lang="en-US" dirty="0">
                <a:solidFill>
                  <a:srgbClr val="7030A0"/>
                </a:solidFill>
              </a:rPr>
              <a:t>data visualization using seaborn</a:t>
            </a:r>
          </a:p>
        </p:txBody>
      </p:sp>
    </p:spTree>
    <p:extLst>
      <p:ext uri="{BB962C8B-B14F-4D97-AF65-F5344CB8AC3E}">
        <p14:creationId xmlns:p14="http://schemas.microsoft.com/office/powerpoint/2010/main" val="1571490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12522-6560-4872-8BB1-6D11CEEC5CB6}"/>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Matplotlib Adding Grid Lines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D66C780-8FDC-4733-ACF0-26EC28A51E59}"/>
              </a:ext>
            </a:extLst>
          </p:cNvPr>
          <p:cNvSpPr>
            <a:spLocks noGrp="1"/>
          </p:cNvSpPr>
          <p:nvPr>
            <p:ph idx="1"/>
          </p:nvPr>
        </p:nvSpPr>
        <p:spPr>
          <a:xfrm>
            <a:off x="838200" y="1403131"/>
            <a:ext cx="10515600" cy="4773832"/>
          </a:xfrm>
        </p:spPr>
        <p:txBody>
          <a:bodyPr>
            <a:normAutofit fontScale="85000" lnSpcReduction="20000"/>
          </a:bodyPr>
          <a:lstStyle/>
          <a:p>
            <a:pPr marL="0" indent="0">
              <a:buNone/>
            </a:pPr>
            <a:r>
              <a:rPr lang="en-US" dirty="0"/>
              <a:t>With </a:t>
            </a:r>
            <a:r>
              <a:rPr lang="en-US" dirty="0" err="1"/>
              <a:t>Pyplot</a:t>
            </a:r>
            <a:r>
              <a:rPr lang="en-US" dirty="0"/>
              <a:t>, you can use the </a:t>
            </a:r>
            <a:r>
              <a:rPr lang="en-US" dirty="0">
                <a:solidFill>
                  <a:srgbClr val="C00000"/>
                </a:solidFill>
              </a:rPr>
              <a:t>grid() function </a:t>
            </a:r>
            <a:r>
              <a:rPr lang="en-US" dirty="0"/>
              <a:t>to add grid lines to the plot.</a:t>
            </a: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80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90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95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115</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120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125</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240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250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260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270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280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290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300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320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330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plt.title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"Sports Watch Data"</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plt.xlabel</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"Average Pulse"</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plt.ylabel</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"Calorie Burnage"</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(x, y)</a:t>
            </a:r>
            <a:br>
              <a:rPr lang="en-IN" dirty="0"/>
            </a:br>
            <a:br>
              <a:rPr lang="en-IN" dirty="0"/>
            </a:br>
            <a:r>
              <a:rPr lang="en-IN" b="0" i="0" dirty="0" err="1">
                <a:solidFill>
                  <a:srgbClr val="000000"/>
                </a:solidFill>
                <a:effectLst/>
                <a:latin typeface="Consolas" panose="020B0609020204030204" pitchFamily="49" charset="0"/>
              </a:rPr>
              <a:t>plt.grid</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6" name="Picture 5">
            <a:extLst>
              <a:ext uri="{FF2B5EF4-FFF2-40B4-BE49-F238E27FC236}">
                <a16:creationId xmlns:a16="http://schemas.microsoft.com/office/drawing/2014/main" id="{8384E989-0E97-4769-9F45-37B798986CB5}"/>
              </a:ext>
            </a:extLst>
          </p:cNvPr>
          <p:cNvPicPr>
            <a:picLocks noChangeAspect="1"/>
          </p:cNvPicPr>
          <p:nvPr/>
        </p:nvPicPr>
        <p:blipFill>
          <a:blip r:embed="rId2"/>
          <a:stretch>
            <a:fillRect/>
          </a:stretch>
        </p:blipFill>
        <p:spPr>
          <a:xfrm>
            <a:off x="7625917" y="3595456"/>
            <a:ext cx="4350059" cy="3262544"/>
          </a:xfrm>
          <a:prstGeom prst="rect">
            <a:avLst/>
          </a:prstGeom>
        </p:spPr>
      </p:pic>
    </p:spTree>
    <p:extLst>
      <p:ext uri="{BB962C8B-B14F-4D97-AF65-F5344CB8AC3E}">
        <p14:creationId xmlns:p14="http://schemas.microsoft.com/office/powerpoint/2010/main" val="3795693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632F-63C5-465D-8167-291CF83832C7}"/>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Matplotlib Subplot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9070E72-A075-4910-B853-C48B5047721B}"/>
              </a:ext>
            </a:extLst>
          </p:cNvPr>
          <p:cNvSpPr>
            <a:spLocks noGrp="1"/>
          </p:cNvSpPr>
          <p:nvPr>
            <p:ph idx="1"/>
          </p:nvPr>
        </p:nvSpPr>
        <p:spPr>
          <a:xfrm>
            <a:off x="838200" y="1292772"/>
            <a:ext cx="10515600" cy="4884191"/>
          </a:xfrm>
        </p:spPr>
        <p:txBody>
          <a:bodyPr>
            <a:normAutofit/>
          </a:bodyPr>
          <a:lstStyle/>
          <a:p>
            <a:pPr marL="0" indent="0">
              <a:buNone/>
            </a:pPr>
            <a:r>
              <a:rPr lang="en-US" dirty="0"/>
              <a:t>With the subplot() function you can draw multiple plots in one figure. </a:t>
            </a:r>
          </a:p>
          <a:p>
            <a:pPr marL="0" indent="0">
              <a:buNone/>
            </a:pPr>
            <a:r>
              <a:rPr lang="en-US" altLang="en-US" dirty="0"/>
              <a:t>You can use the subplot() method to add more than one plot in a figure. </a:t>
            </a:r>
          </a:p>
          <a:p>
            <a:pPr marL="0" indent="0">
              <a:buNone/>
            </a:pPr>
            <a:r>
              <a:rPr lang="en-US" altLang="en-US" dirty="0"/>
              <a:t>Syntax: </a:t>
            </a:r>
          </a:p>
          <a:p>
            <a:pPr marL="0" indent="0">
              <a:buNone/>
            </a:pPr>
            <a:r>
              <a:rPr lang="en-US" altLang="en-US" dirty="0" err="1">
                <a:solidFill>
                  <a:srgbClr val="C00000"/>
                </a:solidFill>
              </a:rPr>
              <a:t>plt.subplots</a:t>
            </a:r>
            <a:r>
              <a:rPr lang="en-US" altLang="en-US" dirty="0">
                <a:solidFill>
                  <a:srgbClr val="C00000"/>
                </a:solidFill>
              </a:rPr>
              <a:t>(</a:t>
            </a:r>
            <a:r>
              <a:rPr lang="en-US" altLang="en-US" dirty="0" err="1">
                <a:solidFill>
                  <a:srgbClr val="C00000"/>
                </a:solidFill>
              </a:rPr>
              <a:t>nrows</a:t>
            </a:r>
            <a:r>
              <a:rPr lang="en-US" altLang="en-US" dirty="0">
                <a:solidFill>
                  <a:srgbClr val="C00000"/>
                </a:solidFill>
              </a:rPr>
              <a:t>, </a:t>
            </a:r>
            <a:r>
              <a:rPr lang="en-US" altLang="en-US" dirty="0" err="1">
                <a:solidFill>
                  <a:srgbClr val="C00000"/>
                </a:solidFill>
              </a:rPr>
              <a:t>ncols</a:t>
            </a:r>
            <a:r>
              <a:rPr lang="en-US" altLang="en-US" dirty="0">
                <a:solidFill>
                  <a:srgbClr val="C00000"/>
                </a:solidFill>
              </a:rPr>
              <a:t>, index)</a:t>
            </a:r>
          </a:p>
          <a:p>
            <a:pPr marL="0" indent="0">
              <a:buNone/>
            </a:pPr>
            <a:r>
              <a:rPr lang="en-US" altLang="en-US" dirty="0"/>
              <a:t>The three-integer arguments specify the number of rows and columns and the index of the subplot grid.</a:t>
            </a:r>
          </a:p>
          <a:p>
            <a:pPr marL="0" indent="0">
              <a:buNone/>
            </a:pPr>
            <a:endParaRPr lang="en-US" dirty="0"/>
          </a:p>
        </p:txBody>
      </p:sp>
      <p:pic>
        <p:nvPicPr>
          <p:cNvPr id="6" name="Picture 5">
            <a:extLst>
              <a:ext uri="{FF2B5EF4-FFF2-40B4-BE49-F238E27FC236}">
                <a16:creationId xmlns:a16="http://schemas.microsoft.com/office/drawing/2014/main" id="{1F9457B0-386B-4F16-BE0A-3DD4D40E0C30}"/>
              </a:ext>
            </a:extLst>
          </p:cNvPr>
          <p:cNvPicPr>
            <a:picLocks noChangeAspect="1"/>
          </p:cNvPicPr>
          <p:nvPr/>
        </p:nvPicPr>
        <p:blipFill>
          <a:blip r:embed="rId2"/>
          <a:stretch>
            <a:fillRect/>
          </a:stretch>
        </p:blipFill>
        <p:spPr>
          <a:xfrm>
            <a:off x="6775371" y="2512379"/>
            <a:ext cx="5280504" cy="4141895"/>
          </a:xfrm>
          <a:prstGeom prst="rect">
            <a:avLst/>
          </a:prstGeom>
        </p:spPr>
      </p:pic>
    </p:spTree>
    <p:extLst>
      <p:ext uri="{BB962C8B-B14F-4D97-AF65-F5344CB8AC3E}">
        <p14:creationId xmlns:p14="http://schemas.microsoft.com/office/powerpoint/2010/main" val="903793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B73950-5866-44A6-BFFB-376310BC5428}"/>
              </a:ext>
            </a:extLst>
          </p:cNvPr>
          <p:cNvSpPr>
            <a:spLocks noGrp="1"/>
          </p:cNvSpPr>
          <p:nvPr>
            <p:ph idx="1"/>
          </p:nvPr>
        </p:nvSpPr>
        <p:spPr>
          <a:xfrm>
            <a:off x="838200" y="266330"/>
            <a:ext cx="10515600" cy="5910633"/>
          </a:xfrm>
        </p:spPr>
        <p:txBody>
          <a:bodyPr>
            <a:normAutofit fontScale="92500" lnSpcReduction="10000"/>
          </a:bodyPr>
          <a:lstStyle/>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8000"/>
                </a:solidFill>
                <a:effectLst/>
                <a:latin typeface="Consolas" panose="020B0609020204030204" pitchFamily="49" charset="0"/>
              </a:rPr>
              <a:t>#plot 1:</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8000"/>
                </a:solidFill>
                <a:effectLst/>
                <a:latin typeface="Consolas" panose="020B0609020204030204" pitchFamily="49" charset="0"/>
              </a:rPr>
              <a:t>#plot 2:</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40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5" name="Picture 4">
            <a:extLst>
              <a:ext uri="{FF2B5EF4-FFF2-40B4-BE49-F238E27FC236}">
                <a16:creationId xmlns:a16="http://schemas.microsoft.com/office/drawing/2014/main" id="{028338D6-FFD1-47D6-9EAE-E017538BDAE8}"/>
              </a:ext>
            </a:extLst>
          </p:cNvPr>
          <p:cNvPicPr>
            <a:picLocks noChangeAspect="1"/>
          </p:cNvPicPr>
          <p:nvPr/>
        </p:nvPicPr>
        <p:blipFill>
          <a:blip r:embed="rId2"/>
          <a:stretch>
            <a:fillRect/>
          </a:stretch>
        </p:blipFill>
        <p:spPr>
          <a:xfrm>
            <a:off x="6794377" y="1665913"/>
            <a:ext cx="5397623" cy="4233761"/>
          </a:xfrm>
          <a:prstGeom prst="rect">
            <a:avLst/>
          </a:prstGeom>
        </p:spPr>
      </p:pic>
    </p:spTree>
    <p:extLst>
      <p:ext uri="{BB962C8B-B14F-4D97-AF65-F5344CB8AC3E}">
        <p14:creationId xmlns:p14="http://schemas.microsoft.com/office/powerpoint/2010/main" val="2722898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0B107-856D-4647-9649-F733AAA45B3F}"/>
              </a:ext>
            </a:extLst>
          </p:cNvPr>
          <p:cNvSpPr>
            <a:spLocks noGrp="1"/>
          </p:cNvSpPr>
          <p:nvPr>
            <p:ph idx="1"/>
          </p:nvPr>
        </p:nvSpPr>
        <p:spPr>
          <a:xfrm>
            <a:off x="838200" y="119270"/>
            <a:ext cx="10515600" cy="6057693"/>
          </a:xfrm>
        </p:spPr>
        <p:txBody>
          <a:bodyPr>
            <a:normAutofit fontScale="85000" lnSpcReduction="20000"/>
          </a:bodyPr>
          <a:lstStyle/>
          <a:p>
            <a:pPr marL="0" indent="0">
              <a:buNone/>
            </a:pPr>
            <a:r>
              <a:rPr lang="en-US" dirty="0">
                <a:highlight>
                  <a:srgbClr val="FFFF00"/>
                </a:highlight>
              </a:rPr>
              <a:t>You can add a title to each plot with the title() </a:t>
            </a:r>
            <a:r>
              <a:rPr lang="en-US" i="1" dirty="0">
                <a:highlight>
                  <a:srgbClr val="FFFF00"/>
                </a:highlight>
              </a:rPr>
              <a:t>function</a:t>
            </a:r>
            <a:r>
              <a:rPr lang="en-US" dirty="0">
                <a:highlight>
                  <a:srgbClr val="FFFF00"/>
                </a:highlight>
              </a:rPr>
              <a:t>:</a:t>
            </a:r>
          </a:p>
          <a:p>
            <a:pPr marL="0" indent="0">
              <a:buNone/>
            </a:pPr>
            <a:endParaRPr lang="en-IN" b="0" i="0" dirty="0">
              <a:solidFill>
                <a:srgbClr val="0000CD"/>
              </a:solidFill>
              <a:effectLst/>
              <a:latin typeface="Consolas" panose="020B0609020204030204" pitchFamily="49" charset="0"/>
            </a:endParaRP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8000"/>
                </a:solidFill>
                <a:effectLst/>
                <a:latin typeface="Consolas" panose="020B0609020204030204" pitchFamily="49" charset="0"/>
              </a:rPr>
              <a:t>#plot 1:</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plt.title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"SALES"</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8000"/>
                </a:solidFill>
                <a:effectLst/>
                <a:latin typeface="Consolas" panose="020B0609020204030204" pitchFamily="49" charset="0"/>
              </a:rPr>
              <a:t>#plot 2:</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40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plt.title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"INCOME"</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US" dirty="0"/>
          </a:p>
        </p:txBody>
      </p:sp>
      <p:pic>
        <p:nvPicPr>
          <p:cNvPr id="5" name="Picture 4">
            <a:extLst>
              <a:ext uri="{FF2B5EF4-FFF2-40B4-BE49-F238E27FC236}">
                <a16:creationId xmlns:a16="http://schemas.microsoft.com/office/drawing/2014/main" id="{51095F6A-F2AF-4A63-905E-4B618B496361}"/>
              </a:ext>
            </a:extLst>
          </p:cNvPr>
          <p:cNvPicPr>
            <a:picLocks noChangeAspect="1"/>
          </p:cNvPicPr>
          <p:nvPr/>
        </p:nvPicPr>
        <p:blipFill>
          <a:blip r:embed="rId2"/>
          <a:stretch>
            <a:fillRect/>
          </a:stretch>
        </p:blipFill>
        <p:spPr>
          <a:xfrm>
            <a:off x="6423768" y="1322541"/>
            <a:ext cx="5371051" cy="4212918"/>
          </a:xfrm>
          <a:prstGeom prst="rect">
            <a:avLst/>
          </a:prstGeom>
        </p:spPr>
      </p:pic>
    </p:spTree>
    <p:extLst>
      <p:ext uri="{BB962C8B-B14F-4D97-AF65-F5344CB8AC3E}">
        <p14:creationId xmlns:p14="http://schemas.microsoft.com/office/powerpoint/2010/main" val="2535506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0DF9F-3044-44DF-BD7F-86EECA2F0D03}"/>
              </a:ext>
            </a:extLst>
          </p:cNvPr>
          <p:cNvSpPr>
            <a:spLocks noGrp="1"/>
          </p:cNvSpPr>
          <p:nvPr>
            <p:ph idx="1"/>
          </p:nvPr>
        </p:nvSpPr>
        <p:spPr>
          <a:xfrm>
            <a:off x="838200" y="213064"/>
            <a:ext cx="10515600" cy="5963899"/>
          </a:xfrm>
        </p:spPr>
        <p:txBody>
          <a:bodyPr>
            <a:normAutofit fontScale="85000" lnSpcReduction="20000"/>
          </a:bodyPr>
          <a:lstStyle/>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8000"/>
                </a:solidFill>
                <a:effectLst/>
                <a:latin typeface="Consolas" panose="020B0609020204030204" pitchFamily="49" charset="0"/>
              </a:rPr>
              <a:t>#plot 1:</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plt.title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"SALES"</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8000"/>
                </a:solidFill>
                <a:effectLst/>
                <a:latin typeface="Consolas" panose="020B0609020204030204" pitchFamily="49" charset="0"/>
              </a:rPr>
              <a:t>#plot 2:</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30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40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plt.subplot</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plt.title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"INCOME"</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highlight>
                  <a:srgbClr val="FFFF00"/>
                </a:highlight>
                <a:latin typeface="Consolas" panose="020B0609020204030204" pitchFamily="49" charset="0"/>
              </a:rPr>
              <a:t>plt.suptitle</a:t>
            </a:r>
            <a:r>
              <a:rPr lang="en-IN" b="0" i="0" dirty="0">
                <a:solidFill>
                  <a:srgbClr val="000000"/>
                </a:solidFill>
                <a:effectLst/>
                <a:highlight>
                  <a:srgbClr val="FFFF00"/>
                </a:highlight>
                <a:latin typeface="Consolas" panose="020B0609020204030204" pitchFamily="49" charset="0"/>
              </a:rPr>
              <a:t>(</a:t>
            </a:r>
            <a:r>
              <a:rPr lang="en-IN" b="0" i="0" dirty="0">
                <a:solidFill>
                  <a:srgbClr val="A52A2A"/>
                </a:solidFill>
                <a:effectLst/>
                <a:highlight>
                  <a:srgbClr val="FFFF00"/>
                </a:highlight>
                <a:latin typeface="Consolas" panose="020B0609020204030204" pitchFamily="49" charset="0"/>
              </a:rPr>
              <a:t>"MY SHOP"</a:t>
            </a:r>
            <a:r>
              <a:rPr lang="en-IN" b="0" i="0" dirty="0">
                <a:solidFill>
                  <a:srgbClr val="000000"/>
                </a:solidFill>
                <a:effectLst/>
                <a:highlight>
                  <a:srgbClr val="FFFF00"/>
                </a:highligh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5" name="Picture 4">
            <a:extLst>
              <a:ext uri="{FF2B5EF4-FFF2-40B4-BE49-F238E27FC236}">
                <a16:creationId xmlns:a16="http://schemas.microsoft.com/office/drawing/2014/main" id="{D9BC8F98-652B-4865-95AC-6FE9FBFA2879}"/>
              </a:ext>
            </a:extLst>
          </p:cNvPr>
          <p:cNvPicPr>
            <a:picLocks noChangeAspect="1"/>
          </p:cNvPicPr>
          <p:nvPr/>
        </p:nvPicPr>
        <p:blipFill>
          <a:blip r:embed="rId2"/>
          <a:stretch>
            <a:fillRect/>
          </a:stretch>
        </p:blipFill>
        <p:spPr>
          <a:xfrm>
            <a:off x="6248903" y="1997476"/>
            <a:ext cx="4963594" cy="3893319"/>
          </a:xfrm>
          <a:prstGeom prst="rect">
            <a:avLst/>
          </a:prstGeom>
        </p:spPr>
      </p:pic>
    </p:spTree>
    <p:extLst>
      <p:ext uri="{BB962C8B-B14F-4D97-AF65-F5344CB8AC3E}">
        <p14:creationId xmlns:p14="http://schemas.microsoft.com/office/powerpoint/2010/main" val="2404879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6B44-FAD9-4AAB-9302-1D9111ACFF87}"/>
              </a:ext>
            </a:extLst>
          </p:cNvPr>
          <p:cNvSpPr>
            <a:spLocks noGrp="1"/>
          </p:cNvSpPr>
          <p:nvPr>
            <p:ph type="title"/>
          </p:nvPr>
        </p:nvSpPr>
        <p:spPr/>
        <p:txBody>
          <a:bodyPr/>
          <a:lstStyle/>
          <a:p>
            <a:r>
              <a:rPr lang="en-IN" sz="3200" b="0" i="1" dirty="0">
                <a:solidFill>
                  <a:srgbClr val="000000"/>
                </a:solidFill>
                <a:effectLst/>
                <a:highlight>
                  <a:srgbClr val="FFFF00"/>
                </a:highlight>
                <a:latin typeface="Segoe UI" panose="020B0502040204020203" pitchFamily="34" charset="0"/>
              </a:rPr>
              <a:t>Matplotlib Scatter</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5510EB3-BF98-4EA1-BF79-F0DBD734E7B8}"/>
              </a:ext>
            </a:extLst>
          </p:cNvPr>
          <p:cNvSpPr>
            <a:spLocks noGrp="1"/>
          </p:cNvSpPr>
          <p:nvPr>
            <p:ph idx="1"/>
          </p:nvPr>
        </p:nvSpPr>
        <p:spPr/>
        <p:txBody>
          <a:bodyPr/>
          <a:lstStyle/>
          <a:p>
            <a:r>
              <a:rPr lang="en-US" dirty="0"/>
              <a:t>Scatter plots are used to observe relationship between variables and uses dots to represent the relationship between them. </a:t>
            </a:r>
          </a:p>
          <a:p>
            <a:r>
              <a:rPr lang="en-US" dirty="0"/>
              <a:t>Creating Scatter Plots With </a:t>
            </a:r>
            <a:r>
              <a:rPr lang="en-US" dirty="0" err="1"/>
              <a:t>pyplot</a:t>
            </a:r>
            <a:r>
              <a:rPr lang="en-US" dirty="0"/>
              <a:t>, you can use the scatter() function to draw a scatter plot.</a:t>
            </a:r>
          </a:p>
          <a:p>
            <a:r>
              <a:rPr lang="en-US" dirty="0"/>
              <a:t>The scatter() function plots one dot for each observation. It needs two arrays of the same length, one for the values of the x-axis, and one for values on the y-axis:</a:t>
            </a:r>
            <a:endParaRPr lang="en-IN" dirty="0"/>
          </a:p>
        </p:txBody>
      </p:sp>
    </p:spTree>
    <p:extLst>
      <p:ext uri="{BB962C8B-B14F-4D97-AF65-F5344CB8AC3E}">
        <p14:creationId xmlns:p14="http://schemas.microsoft.com/office/powerpoint/2010/main" val="2951901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F99C9F2-7455-4AB7-90F4-C5180F314821}"/>
              </a:ext>
            </a:extLst>
          </p:cNvPr>
          <p:cNvSpPr>
            <a:spLocks noGrp="1"/>
          </p:cNvSpPr>
          <p:nvPr>
            <p:ph idx="1"/>
          </p:nvPr>
        </p:nvSpPr>
        <p:spPr>
          <a:xfrm>
            <a:off x="598004" y="1012262"/>
            <a:ext cx="10995991" cy="5403240"/>
          </a:xfrm>
        </p:spPr>
        <p:txBody>
          <a:bodyPr/>
          <a:lstStyle/>
          <a:p>
            <a:pPr marL="0" indent="0" algn="just">
              <a:buNone/>
            </a:pPr>
            <a:r>
              <a:rPr lang="en-US" sz="2400" dirty="0"/>
              <a:t>Consider the following use case. A café sells six different types of bottled orange drinks. The owner wants to understand the relationship between the price of the drinks and how many of each one he sells, so he keeps track of how many of each drink he sells every day. </a:t>
            </a:r>
          </a:p>
          <a:p>
            <a:pPr marL="0" indent="0" algn="just">
              <a:buNone/>
            </a:pPr>
            <a:endParaRPr lang="en-US" dirty="0"/>
          </a:p>
          <a:p>
            <a:pPr marL="0" indent="0" algn="just">
              <a:buNone/>
            </a:pPr>
            <a:r>
              <a:rPr lang="en-US" sz="2400" dirty="0">
                <a:solidFill>
                  <a:schemeClr val="accent1"/>
                </a:solidFill>
              </a:rPr>
              <a:t>You then create lists with the price and average sales per day for each of the six orange drinks sold.</a:t>
            </a:r>
          </a:p>
          <a:p>
            <a:pPr marL="0" indent="0" algn="just">
              <a:buNone/>
            </a:pPr>
            <a:endParaRPr lang="en-US" sz="2400" dirty="0">
              <a:solidFill>
                <a:schemeClr val="accent1"/>
              </a:solidFill>
            </a:endParaRPr>
          </a:p>
          <a:p>
            <a:pPr marL="0" indent="0" algn="just">
              <a:buNone/>
            </a:pPr>
            <a:r>
              <a:rPr lang="en-US" sz="2400" dirty="0">
                <a:solidFill>
                  <a:schemeClr val="accent1"/>
                </a:solidFill>
              </a:rPr>
              <a:t>Finally, you create the scatter plot by using </a:t>
            </a:r>
            <a:r>
              <a:rPr lang="en-US" sz="2400" dirty="0" err="1">
                <a:solidFill>
                  <a:schemeClr val="accent1"/>
                </a:solidFill>
              </a:rPr>
              <a:t>plt.scatter</a:t>
            </a:r>
            <a:r>
              <a:rPr lang="en-US" sz="2400" dirty="0">
                <a:solidFill>
                  <a:schemeClr val="accent1"/>
                </a:solidFill>
              </a:rPr>
              <a:t>() with the two variables you wish to compare as input arguments.</a:t>
            </a:r>
          </a:p>
        </p:txBody>
      </p:sp>
      <p:sp>
        <p:nvSpPr>
          <p:cNvPr id="2" name="TextBox 1">
            <a:extLst>
              <a:ext uri="{FF2B5EF4-FFF2-40B4-BE49-F238E27FC236}">
                <a16:creationId xmlns:a16="http://schemas.microsoft.com/office/drawing/2014/main" id="{EE3FBFF1-6AC1-4FB1-A1B6-D87067EF08E0}"/>
              </a:ext>
            </a:extLst>
          </p:cNvPr>
          <p:cNvSpPr txBox="1"/>
          <p:nvPr/>
        </p:nvSpPr>
        <p:spPr>
          <a:xfrm>
            <a:off x="357809" y="185530"/>
            <a:ext cx="2690191" cy="461665"/>
          </a:xfrm>
          <a:prstGeom prst="rect">
            <a:avLst/>
          </a:prstGeom>
          <a:noFill/>
        </p:spPr>
        <p:txBody>
          <a:bodyPr wrap="square" rtlCol="0">
            <a:spAutoFit/>
          </a:bodyPr>
          <a:lstStyle/>
          <a:p>
            <a:r>
              <a:rPr lang="en-US" sz="2400" dirty="0">
                <a:highlight>
                  <a:srgbClr val="FFFF00"/>
                </a:highlight>
              </a:rPr>
              <a:t>Problem Statement</a:t>
            </a:r>
            <a:r>
              <a:rPr lang="en-US" dirty="0">
                <a:highlight>
                  <a:srgbClr val="FFFF00"/>
                </a:highlight>
              </a:rPr>
              <a:t>:</a:t>
            </a:r>
          </a:p>
        </p:txBody>
      </p:sp>
    </p:spTree>
    <p:extLst>
      <p:ext uri="{BB962C8B-B14F-4D97-AF65-F5344CB8AC3E}">
        <p14:creationId xmlns:p14="http://schemas.microsoft.com/office/powerpoint/2010/main" val="3507062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A2B3A47-F78B-4935-977D-CA75F893B644}"/>
              </a:ext>
            </a:extLst>
          </p:cNvPr>
          <p:cNvPicPr>
            <a:picLocks noChangeAspect="1"/>
          </p:cNvPicPr>
          <p:nvPr/>
        </p:nvPicPr>
        <p:blipFill>
          <a:blip r:embed="rId2"/>
          <a:stretch>
            <a:fillRect/>
          </a:stretch>
        </p:blipFill>
        <p:spPr>
          <a:xfrm>
            <a:off x="120527" y="260838"/>
            <a:ext cx="7194673" cy="2763716"/>
          </a:xfrm>
          <a:prstGeom prst="rect">
            <a:avLst/>
          </a:prstGeom>
        </p:spPr>
      </p:pic>
      <p:pic>
        <p:nvPicPr>
          <p:cNvPr id="9" name="Picture 8">
            <a:extLst>
              <a:ext uri="{FF2B5EF4-FFF2-40B4-BE49-F238E27FC236}">
                <a16:creationId xmlns:a16="http://schemas.microsoft.com/office/drawing/2014/main" id="{A0FE5E99-3E7D-434E-AA3A-449D623AC56D}"/>
              </a:ext>
            </a:extLst>
          </p:cNvPr>
          <p:cNvPicPr>
            <a:picLocks noChangeAspect="1"/>
          </p:cNvPicPr>
          <p:nvPr/>
        </p:nvPicPr>
        <p:blipFill>
          <a:blip r:embed="rId3"/>
          <a:stretch>
            <a:fillRect/>
          </a:stretch>
        </p:blipFill>
        <p:spPr>
          <a:xfrm>
            <a:off x="6230435" y="3305908"/>
            <a:ext cx="5445529" cy="3291254"/>
          </a:xfrm>
          <a:prstGeom prst="rect">
            <a:avLst/>
          </a:prstGeom>
        </p:spPr>
      </p:pic>
    </p:spTree>
    <p:extLst>
      <p:ext uri="{BB962C8B-B14F-4D97-AF65-F5344CB8AC3E}">
        <p14:creationId xmlns:p14="http://schemas.microsoft.com/office/powerpoint/2010/main" val="1150296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6936-1390-4647-B9E5-BD401ED9C6B1}"/>
              </a:ext>
            </a:extLst>
          </p:cNvPr>
          <p:cNvSpPr>
            <a:spLocks noGrp="1"/>
          </p:cNvSpPr>
          <p:nvPr>
            <p:ph type="title"/>
          </p:nvPr>
        </p:nvSpPr>
        <p:spPr/>
        <p:txBody>
          <a:bodyPr/>
          <a:lstStyle/>
          <a:p>
            <a:r>
              <a:rPr lang="en-US" sz="3200" b="1" dirty="0">
                <a:highlight>
                  <a:srgbClr val="FFFF00"/>
                </a:highlight>
              </a:rPr>
              <a:t>Customizing Markers in Scatter Plots</a:t>
            </a:r>
            <a:br>
              <a:rPr lang="en-US" b="1" dirty="0"/>
            </a:br>
            <a:endParaRPr lang="en-US" dirty="0"/>
          </a:p>
        </p:txBody>
      </p:sp>
      <p:sp>
        <p:nvSpPr>
          <p:cNvPr id="6" name="Content Placeholder 5">
            <a:extLst>
              <a:ext uri="{FF2B5EF4-FFF2-40B4-BE49-F238E27FC236}">
                <a16:creationId xmlns:a16="http://schemas.microsoft.com/office/drawing/2014/main" id="{6AF46790-722F-4688-BEF7-03DC7BC893A1}"/>
              </a:ext>
            </a:extLst>
          </p:cNvPr>
          <p:cNvSpPr>
            <a:spLocks noGrp="1"/>
          </p:cNvSpPr>
          <p:nvPr>
            <p:ph idx="1"/>
          </p:nvPr>
        </p:nvSpPr>
        <p:spPr/>
        <p:txBody>
          <a:bodyPr/>
          <a:lstStyle/>
          <a:p>
            <a:pPr marL="0" indent="0">
              <a:buNone/>
            </a:pPr>
            <a:r>
              <a:rPr lang="en-US" b="1" dirty="0">
                <a:solidFill>
                  <a:srgbClr val="C00000"/>
                </a:solidFill>
              </a:rPr>
              <a:t>Changing the Size</a:t>
            </a:r>
          </a:p>
          <a:p>
            <a:pPr marL="0" indent="0" algn="just">
              <a:buNone/>
            </a:pPr>
            <a:r>
              <a:rPr lang="en-US" sz="2400" dirty="0">
                <a:solidFill>
                  <a:schemeClr val="accent1"/>
                </a:solidFill>
              </a:rPr>
              <a:t>The different orange drinks café owner sells come from different suppliers and have different profit margins. You can show this additional information in the scatter plot by adjusting the size of the marker. </a:t>
            </a:r>
          </a:p>
          <a:p>
            <a:pPr marL="0" indent="0" algn="just">
              <a:buNone/>
            </a:pPr>
            <a:r>
              <a:rPr lang="en-US" sz="2400" dirty="0"/>
              <a:t>The profit margin is given as a percentage: </a:t>
            </a:r>
          </a:p>
          <a:p>
            <a:pPr marL="0" indent="0" algn="just">
              <a:buNone/>
            </a:pPr>
            <a:r>
              <a:rPr lang="en-US" sz="2400" dirty="0" err="1"/>
              <a:t>profit_margin</a:t>
            </a:r>
            <a:r>
              <a:rPr lang="en-US" sz="2400" dirty="0"/>
              <a:t> = </a:t>
            </a:r>
            <a:r>
              <a:rPr lang="en-US" sz="2400" dirty="0" err="1"/>
              <a:t>np.asarray</a:t>
            </a:r>
            <a:r>
              <a:rPr lang="en-US" sz="2400" dirty="0"/>
              <a:t>([20, 35, 40, 20, 27.5, 15])</a:t>
            </a:r>
          </a:p>
          <a:p>
            <a:pPr marL="0" indent="0" algn="just">
              <a:buNone/>
            </a:pPr>
            <a:endParaRPr lang="en-US" sz="2400" dirty="0">
              <a:solidFill>
                <a:schemeClr val="accent1"/>
              </a:solidFill>
            </a:endParaRPr>
          </a:p>
        </p:txBody>
      </p:sp>
    </p:spTree>
    <p:extLst>
      <p:ext uri="{BB962C8B-B14F-4D97-AF65-F5344CB8AC3E}">
        <p14:creationId xmlns:p14="http://schemas.microsoft.com/office/powerpoint/2010/main" val="334035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D1DC6-2155-4342-BAB1-27A192EB4B33}"/>
              </a:ext>
            </a:extLst>
          </p:cNvPr>
          <p:cNvSpPr>
            <a:spLocks noGrp="1"/>
          </p:cNvSpPr>
          <p:nvPr>
            <p:ph sz="half" idx="1"/>
          </p:nvPr>
        </p:nvSpPr>
        <p:spPr>
          <a:xfrm>
            <a:off x="647114" y="2391507"/>
            <a:ext cx="6063175" cy="3785455"/>
          </a:xfrm>
        </p:spPr>
        <p:txBody>
          <a:bodyPr>
            <a:normAutofit/>
          </a:bodyPr>
          <a:lstStyle/>
          <a:p>
            <a:pPr marL="0" indent="0" algn="just">
              <a:buNone/>
            </a:pPr>
            <a:r>
              <a:rPr lang="en-US" sz="2400" dirty="0"/>
              <a:t>The size of the marker indicates the profit margin for each product. The two orange drinks that sell most are also the ones that have the highest profit margin. </a:t>
            </a:r>
          </a:p>
        </p:txBody>
      </p:sp>
      <p:pic>
        <p:nvPicPr>
          <p:cNvPr id="6" name="Picture 5">
            <a:extLst>
              <a:ext uri="{FF2B5EF4-FFF2-40B4-BE49-F238E27FC236}">
                <a16:creationId xmlns:a16="http://schemas.microsoft.com/office/drawing/2014/main" id="{F3DB30E5-F7A5-4FA9-8D3F-65B13D6B91E4}"/>
              </a:ext>
            </a:extLst>
          </p:cNvPr>
          <p:cNvPicPr>
            <a:picLocks noChangeAspect="1"/>
          </p:cNvPicPr>
          <p:nvPr/>
        </p:nvPicPr>
        <p:blipFill>
          <a:blip r:embed="rId2"/>
          <a:stretch>
            <a:fillRect/>
          </a:stretch>
        </p:blipFill>
        <p:spPr>
          <a:xfrm>
            <a:off x="1333207" y="276957"/>
            <a:ext cx="6515100" cy="2114550"/>
          </a:xfrm>
          <a:prstGeom prst="rect">
            <a:avLst/>
          </a:prstGeom>
        </p:spPr>
      </p:pic>
      <p:pic>
        <p:nvPicPr>
          <p:cNvPr id="7" name="Picture 6">
            <a:extLst>
              <a:ext uri="{FF2B5EF4-FFF2-40B4-BE49-F238E27FC236}">
                <a16:creationId xmlns:a16="http://schemas.microsoft.com/office/drawing/2014/main" id="{DDBCC302-494C-4770-8B76-D90840138A2C}"/>
              </a:ext>
            </a:extLst>
          </p:cNvPr>
          <p:cNvPicPr>
            <a:picLocks noChangeAspect="1"/>
          </p:cNvPicPr>
          <p:nvPr/>
        </p:nvPicPr>
        <p:blipFill>
          <a:blip r:embed="rId3"/>
          <a:stretch>
            <a:fillRect/>
          </a:stretch>
        </p:blipFill>
        <p:spPr>
          <a:xfrm>
            <a:off x="6780040" y="2278966"/>
            <a:ext cx="5239557" cy="3457576"/>
          </a:xfrm>
          <a:prstGeom prst="rect">
            <a:avLst/>
          </a:prstGeom>
        </p:spPr>
      </p:pic>
    </p:spTree>
    <p:extLst>
      <p:ext uri="{BB962C8B-B14F-4D97-AF65-F5344CB8AC3E}">
        <p14:creationId xmlns:p14="http://schemas.microsoft.com/office/powerpoint/2010/main" val="240576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938588C-2497-4963-8327-FE0D9C321A8A}"/>
              </a:ext>
            </a:extLst>
          </p:cNvPr>
          <p:cNvSpPr>
            <a:spLocks noGrp="1"/>
          </p:cNvSpPr>
          <p:nvPr>
            <p:ph type="title"/>
          </p:nvPr>
        </p:nvSpPr>
        <p:spPr/>
        <p:txBody>
          <a:bodyPr>
            <a:normAutofit fontScale="90000"/>
          </a:bodyPr>
          <a:lstStyle/>
          <a:p>
            <a:r>
              <a:rPr lang="en-US" altLang="en-US" sz="2800" b="1" dirty="0">
                <a:solidFill>
                  <a:srgbClr val="000000"/>
                </a:solidFill>
                <a:highlight>
                  <a:srgbClr val="FFFF00"/>
                </a:highlight>
                <a:latin typeface="Calibri-Bold"/>
              </a:rPr>
              <a:t>Data visualization</a:t>
            </a:r>
            <a:r>
              <a:rPr lang="en-US" altLang="en-US" sz="6000" dirty="0">
                <a:highlight>
                  <a:srgbClr val="FFFF00"/>
                </a:highlight>
              </a:rPr>
              <a:t> </a:t>
            </a:r>
            <a:br>
              <a:rPr lang="en-US" altLang="en-US" dirty="0"/>
            </a:br>
            <a:endParaRPr lang="en-US" altLang="en-US" dirty="0"/>
          </a:p>
        </p:txBody>
      </p:sp>
      <p:sp>
        <p:nvSpPr>
          <p:cNvPr id="4099" name="Content Placeholder 2">
            <a:extLst>
              <a:ext uri="{FF2B5EF4-FFF2-40B4-BE49-F238E27FC236}">
                <a16:creationId xmlns:a16="http://schemas.microsoft.com/office/drawing/2014/main" id="{83B2B854-1E9A-469F-957F-61A9C52015CC}"/>
              </a:ext>
            </a:extLst>
          </p:cNvPr>
          <p:cNvSpPr>
            <a:spLocks noGrp="1"/>
          </p:cNvSpPr>
          <p:nvPr>
            <p:ph idx="1"/>
          </p:nvPr>
        </p:nvSpPr>
        <p:spPr/>
        <p:txBody>
          <a:bodyPr/>
          <a:lstStyle/>
          <a:p>
            <a:pPr algn="just"/>
            <a:r>
              <a:rPr lang="en-US" altLang="en-US" dirty="0"/>
              <a:t>Data visualization is the process of translating large data sets and metrics into charts, graphs and other visuals.</a:t>
            </a:r>
          </a:p>
          <a:p>
            <a:pPr algn="just"/>
            <a:r>
              <a:rPr lang="en-US" altLang="en-US" dirty="0"/>
              <a:t>Data Visualization is the presentation of data in graphical format.</a:t>
            </a:r>
          </a:p>
        </p:txBody>
      </p:sp>
      <p:pic>
        <p:nvPicPr>
          <p:cNvPr id="3" name="Picture 2">
            <a:extLst>
              <a:ext uri="{FF2B5EF4-FFF2-40B4-BE49-F238E27FC236}">
                <a16:creationId xmlns:a16="http://schemas.microsoft.com/office/drawing/2014/main" id="{4816188C-1531-4A97-8240-C84D1B387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222" y="3239321"/>
            <a:ext cx="6753882" cy="337694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3522-06C1-4170-9F5A-22E575E195A4}"/>
              </a:ext>
            </a:extLst>
          </p:cNvPr>
          <p:cNvSpPr>
            <a:spLocks noGrp="1"/>
          </p:cNvSpPr>
          <p:nvPr>
            <p:ph type="title"/>
          </p:nvPr>
        </p:nvSpPr>
        <p:spPr/>
        <p:txBody>
          <a:bodyPr/>
          <a:lstStyle/>
          <a:p>
            <a:r>
              <a:rPr lang="en-IN" sz="3600" b="1" i="0" dirty="0">
                <a:solidFill>
                  <a:srgbClr val="C00000"/>
                </a:solidFill>
                <a:effectLst/>
                <a:highlight>
                  <a:srgbClr val="FFFF00"/>
                </a:highlight>
                <a:latin typeface="+mn-lt"/>
              </a:rPr>
              <a:t>Color Each Dot</a:t>
            </a:r>
            <a:br>
              <a:rPr lang="en-IN" b="0" i="0" dirty="0">
                <a:solidFill>
                  <a:srgbClr val="000000"/>
                </a:solidFill>
                <a:effectLst/>
                <a:latin typeface="Segoe UI" panose="020B0502040204020203" pitchFamily="34" charset="0"/>
              </a:rPr>
            </a:br>
            <a:endParaRPr lang="en-IN" dirty="0"/>
          </a:p>
        </p:txBody>
      </p:sp>
      <p:pic>
        <p:nvPicPr>
          <p:cNvPr id="7" name="Content Placeholder 6">
            <a:extLst>
              <a:ext uri="{FF2B5EF4-FFF2-40B4-BE49-F238E27FC236}">
                <a16:creationId xmlns:a16="http://schemas.microsoft.com/office/drawing/2014/main" id="{A30D3552-92B3-4A3D-AE17-E10BC0A2632F}"/>
              </a:ext>
            </a:extLst>
          </p:cNvPr>
          <p:cNvPicPr>
            <a:picLocks noGrp="1" noChangeAspect="1"/>
          </p:cNvPicPr>
          <p:nvPr>
            <p:ph sz="half" idx="1"/>
          </p:nvPr>
        </p:nvPicPr>
        <p:blipFill>
          <a:blip r:embed="rId2"/>
          <a:stretch>
            <a:fillRect/>
          </a:stretch>
        </p:blipFill>
        <p:spPr>
          <a:xfrm>
            <a:off x="188600" y="1446041"/>
            <a:ext cx="7881636" cy="3965917"/>
          </a:xfrm>
          <a:prstGeom prst="rect">
            <a:avLst/>
          </a:prstGeom>
        </p:spPr>
      </p:pic>
      <p:pic>
        <p:nvPicPr>
          <p:cNvPr id="6" name="Picture 5">
            <a:extLst>
              <a:ext uri="{FF2B5EF4-FFF2-40B4-BE49-F238E27FC236}">
                <a16:creationId xmlns:a16="http://schemas.microsoft.com/office/drawing/2014/main" id="{EF752C0E-10E8-44B3-AF0D-475349EBAC60}"/>
              </a:ext>
            </a:extLst>
          </p:cNvPr>
          <p:cNvPicPr>
            <a:picLocks noChangeAspect="1"/>
          </p:cNvPicPr>
          <p:nvPr/>
        </p:nvPicPr>
        <p:blipFill>
          <a:blip r:embed="rId3"/>
          <a:stretch>
            <a:fillRect/>
          </a:stretch>
        </p:blipFill>
        <p:spPr>
          <a:xfrm>
            <a:off x="7752380" y="365125"/>
            <a:ext cx="4546441" cy="3068150"/>
          </a:xfrm>
          <a:prstGeom prst="rect">
            <a:avLst/>
          </a:prstGeom>
        </p:spPr>
      </p:pic>
    </p:spTree>
    <p:extLst>
      <p:ext uri="{BB962C8B-B14F-4D97-AF65-F5344CB8AC3E}">
        <p14:creationId xmlns:p14="http://schemas.microsoft.com/office/powerpoint/2010/main" val="489148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D9A7-4D4A-482A-B0EC-AEECA07C9193}"/>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Matplotlib Bars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B2568CC5-4922-4144-8573-A7F23A0F57A1}"/>
              </a:ext>
            </a:extLst>
          </p:cNvPr>
          <p:cNvSpPr>
            <a:spLocks noGrp="1"/>
          </p:cNvSpPr>
          <p:nvPr>
            <p:ph idx="1"/>
          </p:nvPr>
        </p:nvSpPr>
        <p:spPr/>
        <p:txBody>
          <a:bodyPr/>
          <a:lstStyle/>
          <a:p>
            <a:pPr marL="0" indent="0">
              <a:buNone/>
            </a:pPr>
            <a:r>
              <a:rPr lang="en-US" dirty="0"/>
              <a:t>Creating Bars using bar()</a:t>
            </a: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plt.bar</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x,y</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6" name="Picture 5">
            <a:extLst>
              <a:ext uri="{FF2B5EF4-FFF2-40B4-BE49-F238E27FC236}">
                <a16:creationId xmlns:a16="http://schemas.microsoft.com/office/drawing/2014/main" id="{011B11DB-50DA-4EF2-AE37-3F5865ADD2DE}"/>
              </a:ext>
            </a:extLst>
          </p:cNvPr>
          <p:cNvPicPr>
            <a:picLocks noChangeAspect="1"/>
          </p:cNvPicPr>
          <p:nvPr/>
        </p:nvPicPr>
        <p:blipFill>
          <a:blip r:embed="rId2"/>
          <a:stretch>
            <a:fillRect/>
          </a:stretch>
        </p:blipFill>
        <p:spPr>
          <a:xfrm>
            <a:off x="7715959" y="365125"/>
            <a:ext cx="4476041" cy="3343043"/>
          </a:xfrm>
          <a:prstGeom prst="rect">
            <a:avLst/>
          </a:prstGeom>
        </p:spPr>
      </p:pic>
    </p:spTree>
    <p:extLst>
      <p:ext uri="{BB962C8B-B14F-4D97-AF65-F5344CB8AC3E}">
        <p14:creationId xmlns:p14="http://schemas.microsoft.com/office/powerpoint/2010/main" val="358435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5358-5BC7-4063-9281-D588A6F497F2}"/>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Horizontal Bars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DB0AC6E-1EAA-45BB-992F-C997ADF5B26C}"/>
              </a:ext>
            </a:extLst>
          </p:cNvPr>
          <p:cNvSpPr>
            <a:spLocks noGrp="1"/>
          </p:cNvSpPr>
          <p:nvPr>
            <p:ph idx="1"/>
          </p:nvPr>
        </p:nvSpPr>
        <p:spPr>
          <a:xfrm>
            <a:off x="838200" y="1825625"/>
            <a:ext cx="6947517" cy="4351338"/>
          </a:xfrm>
        </p:spPr>
        <p:txBody>
          <a:bodyPr>
            <a:normAutofit fontScale="92500" lnSpcReduction="10000"/>
          </a:bodyPr>
          <a:lstStyle/>
          <a:p>
            <a:pPr marL="0" indent="0">
              <a:buNone/>
            </a:pPr>
            <a:r>
              <a:rPr lang="en-US" dirty="0"/>
              <a:t>If you want the bars to be displayed horizontally instead of vertically, use the </a:t>
            </a:r>
            <a:r>
              <a:rPr lang="en-US" b="1" dirty="0" err="1">
                <a:solidFill>
                  <a:srgbClr val="C00000"/>
                </a:solidFill>
              </a:rPr>
              <a:t>barh</a:t>
            </a:r>
            <a:r>
              <a:rPr lang="en-US" b="1" dirty="0">
                <a:solidFill>
                  <a:srgbClr val="C00000"/>
                </a:solidFill>
              </a:rPr>
              <a:t>() function</a:t>
            </a:r>
            <a:r>
              <a:rPr lang="en-US" dirty="0"/>
              <a:t>:</a:t>
            </a:r>
          </a:p>
          <a:p>
            <a:endParaRPr lang="en-US" dirty="0"/>
          </a:p>
          <a:p>
            <a:pPr marL="0" indent="0" algn="l">
              <a:buNone/>
            </a:pPr>
            <a:r>
              <a:rPr lang="en-IN" b="0" i="0" dirty="0">
                <a:solidFill>
                  <a:srgbClr val="000000"/>
                </a:solidFill>
                <a:effectLst/>
                <a:latin typeface="Verdana" panose="020B0604030504040204" pitchFamily="34" charset="0"/>
              </a:rPr>
              <a:t>Draw 4 horizontal bars:</a:t>
            </a:r>
          </a:p>
          <a:p>
            <a:pPr marL="0" indent="0" algn="l">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plt.barh</a:t>
            </a:r>
            <a:r>
              <a:rPr lang="en-IN" b="0" i="0" dirty="0">
                <a:solidFill>
                  <a:srgbClr val="000000"/>
                </a:solidFill>
                <a:effectLst/>
                <a:latin typeface="Consolas" panose="020B0609020204030204" pitchFamily="49" charset="0"/>
              </a:rPr>
              <a:t>(x, y)</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p>
          <a:p>
            <a:pPr marL="0" indent="0">
              <a:buNone/>
            </a:pPr>
            <a:endParaRPr lang="en-IN" dirty="0"/>
          </a:p>
        </p:txBody>
      </p:sp>
      <p:pic>
        <p:nvPicPr>
          <p:cNvPr id="5" name="Picture 4">
            <a:extLst>
              <a:ext uri="{FF2B5EF4-FFF2-40B4-BE49-F238E27FC236}">
                <a16:creationId xmlns:a16="http://schemas.microsoft.com/office/drawing/2014/main" id="{E5DFD3A3-D871-474C-B8D9-004E4BA7604A}"/>
              </a:ext>
            </a:extLst>
          </p:cNvPr>
          <p:cNvPicPr>
            <a:picLocks noChangeAspect="1"/>
          </p:cNvPicPr>
          <p:nvPr/>
        </p:nvPicPr>
        <p:blipFill>
          <a:blip r:embed="rId2"/>
          <a:stretch>
            <a:fillRect/>
          </a:stretch>
        </p:blipFill>
        <p:spPr>
          <a:xfrm>
            <a:off x="7426270" y="2681056"/>
            <a:ext cx="4567461" cy="3582602"/>
          </a:xfrm>
          <a:prstGeom prst="rect">
            <a:avLst/>
          </a:prstGeom>
        </p:spPr>
      </p:pic>
    </p:spTree>
    <p:extLst>
      <p:ext uri="{BB962C8B-B14F-4D97-AF65-F5344CB8AC3E}">
        <p14:creationId xmlns:p14="http://schemas.microsoft.com/office/powerpoint/2010/main" val="2995947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B75A-BB8D-4F20-9A24-1335A2646495}"/>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Bar Color</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BA5A259-1795-4002-958C-8ED864F5A614}"/>
              </a:ext>
            </a:extLst>
          </p:cNvPr>
          <p:cNvSpPr>
            <a:spLocks noGrp="1"/>
          </p:cNvSpPr>
          <p:nvPr>
            <p:ph idx="1"/>
          </p:nvPr>
        </p:nvSpPr>
        <p:spPr>
          <a:xfrm>
            <a:off x="838200" y="1825625"/>
            <a:ext cx="7577831" cy="4351338"/>
          </a:xfrm>
        </p:spPr>
        <p:txBody>
          <a:bodyPr>
            <a:normAutofit fontScale="92500" lnSpcReduction="20000"/>
          </a:bodyPr>
          <a:lstStyle/>
          <a:p>
            <a:pPr marL="0" indent="0">
              <a:buNone/>
            </a:pPr>
            <a:r>
              <a:rPr lang="en-US" dirty="0"/>
              <a:t>The bar() and </a:t>
            </a:r>
            <a:r>
              <a:rPr lang="en-US" dirty="0" err="1"/>
              <a:t>barh</a:t>
            </a:r>
            <a:r>
              <a:rPr lang="en-US" dirty="0"/>
              <a:t>() takes the keyword argument color to set the color of the bars:</a:t>
            </a:r>
          </a:p>
          <a:p>
            <a:endParaRPr lang="en-US" dirty="0"/>
          </a:p>
          <a:p>
            <a:r>
              <a:rPr lang="en-US" dirty="0"/>
              <a:t>Example</a:t>
            </a:r>
          </a:p>
          <a:p>
            <a:r>
              <a:rPr lang="en-US" dirty="0"/>
              <a:t>Draw 4 red bars:</a:t>
            </a: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plt.bar</a:t>
            </a:r>
            <a:r>
              <a:rPr lang="en-IN" b="0" i="0" dirty="0">
                <a:solidFill>
                  <a:srgbClr val="000000"/>
                </a:solidFill>
                <a:effectLst/>
                <a:latin typeface="Consolas" panose="020B0609020204030204" pitchFamily="49" charset="0"/>
              </a:rPr>
              <a:t>(x, y, </a:t>
            </a:r>
            <a:r>
              <a:rPr lang="en-IN" b="0" i="0" dirty="0" err="1">
                <a:solidFill>
                  <a:srgbClr val="00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"red"</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US" dirty="0"/>
          </a:p>
        </p:txBody>
      </p:sp>
      <p:pic>
        <p:nvPicPr>
          <p:cNvPr id="5" name="Picture 4">
            <a:extLst>
              <a:ext uri="{FF2B5EF4-FFF2-40B4-BE49-F238E27FC236}">
                <a16:creationId xmlns:a16="http://schemas.microsoft.com/office/drawing/2014/main" id="{6F48FC90-7C00-429C-88CF-EBA7C1ADCB67}"/>
              </a:ext>
            </a:extLst>
          </p:cNvPr>
          <p:cNvPicPr>
            <a:picLocks noChangeAspect="1"/>
          </p:cNvPicPr>
          <p:nvPr/>
        </p:nvPicPr>
        <p:blipFill>
          <a:blip r:embed="rId2"/>
          <a:stretch>
            <a:fillRect/>
          </a:stretch>
        </p:blipFill>
        <p:spPr>
          <a:xfrm>
            <a:off x="7523005" y="2645546"/>
            <a:ext cx="4160008" cy="3263006"/>
          </a:xfrm>
          <a:prstGeom prst="rect">
            <a:avLst/>
          </a:prstGeom>
        </p:spPr>
      </p:pic>
    </p:spTree>
    <p:extLst>
      <p:ext uri="{BB962C8B-B14F-4D97-AF65-F5344CB8AC3E}">
        <p14:creationId xmlns:p14="http://schemas.microsoft.com/office/powerpoint/2010/main" val="251545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82A5C-3CCA-4A92-AB3C-1513860B59B3}"/>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Color Hex</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9E0F2388-D134-4CF0-8FE6-A719E19696F6}"/>
              </a:ext>
            </a:extLst>
          </p:cNvPr>
          <p:cNvSpPr>
            <a:spLocks noGrp="1"/>
          </p:cNvSpPr>
          <p:nvPr>
            <p:ph idx="1"/>
          </p:nvPr>
        </p:nvSpPr>
        <p:spPr>
          <a:xfrm>
            <a:off x="838200" y="1853761"/>
            <a:ext cx="7338134" cy="4351338"/>
          </a:xfrm>
        </p:spPr>
        <p:txBody>
          <a:bodyPr>
            <a:normAutofit lnSpcReduction="10000"/>
          </a:bodyPr>
          <a:lstStyle/>
          <a:p>
            <a:pPr algn="l"/>
            <a:r>
              <a:rPr lang="en-IN" b="0" i="0" dirty="0">
                <a:solidFill>
                  <a:srgbClr val="000000"/>
                </a:solidFill>
                <a:effectLst/>
                <a:latin typeface="Segoe UI" panose="020B0502040204020203" pitchFamily="34" charset="0"/>
              </a:rPr>
              <a:t>Example</a:t>
            </a:r>
          </a:p>
          <a:p>
            <a:pPr marL="0" indent="0" algn="l">
              <a:buNone/>
            </a:pPr>
            <a:r>
              <a:rPr lang="en-IN" b="0" i="0" dirty="0">
                <a:solidFill>
                  <a:srgbClr val="000000"/>
                </a:solidFill>
                <a:effectLst/>
                <a:latin typeface="Verdana" panose="020B0604030504040204" pitchFamily="34" charset="0"/>
              </a:rPr>
              <a:t>Draw 4 bars with a beautiful green </a:t>
            </a:r>
            <a:r>
              <a:rPr lang="en-IN" b="0" i="0" dirty="0" err="1">
                <a:solidFill>
                  <a:srgbClr val="000000"/>
                </a:solidFill>
                <a:effectLst/>
                <a:latin typeface="Verdana" panose="020B0604030504040204" pitchFamily="34" charset="0"/>
              </a:rPr>
              <a:t>color</a:t>
            </a:r>
            <a:r>
              <a:rPr lang="en-IN" b="0" i="0" dirty="0">
                <a:solidFill>
                  <a:srgbClr val="000000"/>
                </a:solidFill>
                <a:effectLst/>
                <a:latin typeface="Verdana" panose="020B0604030504040204" pitchFamily="34" charset="0"/>
              </a:rPr>
              <a:t>:</a:t>
            </a:r>
          </a:p>
          <a:p>
            <a:pPr marL="0" indent="0" algn="l">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b="0" i="0" dirty="0">
                <a:solidFill>
                  <a:srgbClr val="000000"/>
                </a:solidFill>
                <a:effectLst/>
                <a:latin typeface="Consolas" panose="020B0609020204030204" pitchFamily="49" charset="0"/>
              </a:rPr>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plt.bar</a:t>
            </a:r>
            <a:r>
              <a:rPr lang="en-IN" b="0" i="0" dirty="0">
                <a:solidFill>
                  <a:srgbClr val="000000"/>
                </a:solidFill>
                <a:effectLst/>
                <a:latin typeface="Consolas" panose="020B0609020204030204" pitchFamily="49" charset="0"/>
              </a:rPr>
              <a:t>(x, y, </a:t>
            </a:r>
            <a:r>
              <a:rPr lang="en-IN" b="0" i="0" dirty="0" err="1">
                <a:solidFill>
                  <a:srgbClr val="000000"/>
                </a:solidFill>
                <a:effectLst/>
                <a:latin typeface="Consolas" panose="020B0609020204030204" pitchFamily="49" charset="0"/>
              </a:rPr>
              <a:t>color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"#4CAF50"</a:t>
            </a:r>
            <a:r>
              <a:rPr lang="en-IN" b="0" i="0" dirty="0">
                <a:solidFill>
                  <a:srgbClr val="000000"/>
                </a:solidFill>
                <a:effectLst/>
                <a:latin typeface="Consolas" panose="020B0609020204030204" pitchFamily="49" charset="0"/>
              </a:rPr>
              <a:t>)</a:t>
            </a:r>
            <a:br>
              <a:rPr lang="en-IN" b="0" i="0" dirty="0">
                <a:solidFill>
                  <a:srgbClr val="000000"/>
                </a:solidFill>
                <a:effectLst/>
                <a:latin typeface="Consolas" panose="020B0609020204030204" pitchFamily="49" charset="0"/>
              </a:rPr>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p>
          <a:p>
            <a:endParaRPr lang="en-IN" dirty="0"/>
          </a:p>
        </p:txBody>
      </p:sp>
      <p:pic>
        <p:nvPicPr>
          <p:cNvPr id="5" name="Picture 4">
            <a:extLst>
              <a:ext uri="{FF2B5EF4-FFF2-40B4-BE49-F238E27FC236}">
                <a16:creationId xmlns:a16="http://schemas.microsoft.com/office/drawing/2014/main" id="{AB8CB47D-1FC8-4753-BF6A-79EBE2505092}"/>
              </a:ext>
            </a:extLst>
          </p:cNvPr>
          <p:cNvPicPr>
            <a:picLocks noChangeAspect="1"/>
          </p:cNvPicPr>
          <p:nvPr/>
        </p:nvPicPr>
        <p:blipFill>
          <a:blip r:embed="rId2"/>
          <a:stretch>
            <a:fillRect/>
          </a:stretch>
        </p:blipFill>
        <p:spPr>
          <a:xfrm>
            <a:off x="7698154" y="2077375"/>
            <a:ext cx="4348844" cy="3626989"/>
          </a:xfrm>
          <a:prstGeom prst="rect">
            <a:avLst/>
          </a:prstGeom>
        </p:spPr>
      </p:pic>
    </p:spTree>
    <p:extLst>
      <p:ext uri="{BB962C8B-B14F-4D97-AF65-F5344CB8AC3E}">
        <p14:creationId xmlns:p14="http://schemas.microsoft.com/office/powerpoint/2010/main" val="2439340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F959-0565-45CC-AB93-430B5003B5D6}"/>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Bar Width</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3E3A9E05-824F-4162-AF0D-874D5320EBD9}"/>
              </a:ext>
            </a:extLst>
          </p:cNvPr>
          <p:cNvSpPr>
            <a:spLocks noGrp="1"/>
          </p:cNvSpPr>
          <p:nvPr>
            <p:ph idx="1"/>
          </p:nvPr>
        </p:nvSpPr>
        <p:spPr>
          <a:xfrm>
            <a:off x="429828" y="1807869"/>
            <a:ext cx="6929761" cy="4351338"/>
          </a:xfrm>
        </p:spPr>
        <p:txBody>
          <a:bodyPr/>
          <a:lstStyle/>
          <a:p>
            <a:pPr marL="0" indent="0">
              <a:buNone/>
            </a:pPr>
            <a:r>
              <a:rPr lang="en-US" dirty="0"/>
              <a:t>The bar() takes the keyword argument width to set the width of the bars:</a:t>
            </a: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plt.bar</a:t>
            </a:r>
            <a:r>
              <a:rPr lang="en-IN" b="0" i="0" dirty="0">
                <a:solidFill>
                  <a:srgbClr val="000000"/>
                </a:solidFill>
                <a:effectLst/>
                <a:latin typeface="Consolas" panose="020B0609020204030204" pitchFamily="49" charset="0"/>
              </a:rPr>
              <a:t>(x, y, width = </a:t>
            </a:r>
            <a:r>
              <a:rPr lang="en-IN" b="0" i="0" dirty="0">
                <a:solidFill>
                  <a:srgbClr val="FF0000"/>
                </a:solidFill>
                <a:effectLst/>
                <a:latin typeface="Consolas" panose="020B0609020204030204" pitchFamily="49" charset="0"/>
              </a:rPr>
              <a:t>0.1</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5" name="Picture 4">
            <a:extLst>
              <a:ext uri="{FF2B5EF4-FFF2-40B4-BE49-F238E27FC236}">
                <a16:creationId xmlns:a16="http://schemas.microsoft.com/office/drawing/2014/main" id="{612AB5C5-20B5-4242-8E72-9060298FA28E}"/>
              </a:ext>
            </a:extLst>
          </p:cNvPr>
          <p:cNvPicPr>
            <a:picLocks noChangeAspect="1"/>
          </p:cNvPicPr>
          <p:nvPr/>
        </p:nvPicPr>
        <p:blipFill>
          <a:blip r:embed="rId2"/>
          <a:stretch>
            <a:fillRect/>
          </a:stretch>
        </p:blipFill>
        <p:spPr>
          <a:xfrm>
            <a:off x="7422734" y="2539014"/>
            <a:ext cx="4615386" cy="3620193"/>
          </a:xfrm>
          <a:prstGeom prst="rect">
            <a:avLst/>
          </a:prstGeom>
        </p:spPr>
      </p:pic>
    </p:spTree>
    <p:extLst>
      <p:ext uri="{BB962C8B-B14F-4D97-AF65-F5344CB8AC3E}">
        <p14:creationId xmlns:p14="http://schemas.microsoft.com/office/powerpoint/2010/main" val="3766556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004D-827C-4FB2-BB43-03A561C574C8}"/>
              </a:ext>
            </a:extLst>
          </p:cNvPr>
          <p:cNvSpPr>
            <a:spLocks noGrp="1"/>
          </p:cNvSpPr>
          <p:nvPr>
            <p:ph type="title"/>
          </p:nvPr>
        </p:nvSpPr>
        <p:spPr/>
        <p:txBody>
          <a:bodyPr/>
          <a:lstStyle/>
          <a:p>
            <a:r>
              <a:rPr lang="en-IN" b="0" i="0" dirty="0">
                <a:solidFill>
                  <a:srgbClr val="000000"/>
                </a:solidFill>
                <a:effectLst/>
                <a:highlight>
                  <a:srgbClr val="FFFF00"/>
                </a:highlight>
                <a:latin typeface="Segoe UI" panose="020B0502040204020203" pitchFamily="34" charset="0"/>
              </a:rPr>
              <a:t>Bar Height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8A9EDF0-F387-4B1C-A171-B44C8B63D313}"/>
              </a:ext>
            </a:extLst>
          </p:cNvPr>
          <p:cNvSpPr>
            <a:spLocks noGrp="1"/>
          </p:cNvSpPr>
          <p:nvPr>
            <p:ph idx="1"/>
          </p:nvPr>
        </p:nvSpPr>
        <p:spPr>
          <a:xfrm>
            <a:off x="838200" y="1825625"/>
            <a:ext cx="6920883" cy="4351338"/>
          </a:xfrm>
        </p:spPr>
        <p:txBody>
          <a:bodyPr/>
          <a:lstStyle/>
          <a:p>
            <a:pPr marL="0" indent="0">
              <a:buNone/>
            </a:pPr>
            <a:r>
              <a:rPr lang="en-US" dirty="0"/>
              <a:t>The </a:t>
            </a:r>
            <a:r>
              <a:rPr lang="en-US" dirty="0" err="1"/>
              <a:t>barh</a:t>
            </a:r>
            <a:r>
              <a:rPr lang="en-US" dirty="0"/>
              <a:t>() takes the keyword argument height to set the height of the bars:</a:t>
            </a:r>
          </a:p>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0000"/>
                </a:solidFill>
                <a:effectLst/>
                <a:latin typeface="Consolas" panose="020B0609020204030204" pitchFamily="49" charset="0"/>
              </a:rPr>
              <a:t>x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"A"</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y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plt.barh</a:t>
            </a:r>
            <a:r>
              <a:rPr lang="en-IN" b="0" i="0" dirty="0">
                <a:solidFill>
                  <a:srgbClr val="000000"/>
                </a:solidFill>
                <a:effectLst/>
                <a:latin typeface="Consolas" panose="020B0609020204030204" pitchFamily="49" charset="0"/>
              </a:rPr>
              <a:t>(x, y, height = </a:t>
            </a:r>
            <a:r>
              <a:rPr lang="en-IN" b="0" i="0" dirty="0">
                <a:solidFill>
                  <a:srgbClr val="FF0000"/>
                </a:solidFill>
                <a:effectLst/>
                <a:latin typeface="Consolas" panose="020B0609020204030204" pitchFamily="49" charset="0"/>
              </a:rPr>
              <a:t>0.1</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5" name="Picture 4">
            <a:extLst>
              <a:ext uri="{FF2B5EF4-FFF2-40B4-BE49-F238E27FC236}">
                <a16:creationId xmlns:a16="http://schemas.microsoft.com/office/drawing/2014/main" id="{9E6894A0-6B96-4A41-849D-19AD450E94CC}"/>
              </a:ext>
            </a:extLst>
          </p:cNvPr>
          <p:cNvPicPr>
            <a:picLocks noChangeAspect="1"/>
          </p:cNvPicPr>
          <p:nvPr/>
        </p:nvPicPr>
        <p:blipFill>
          <a:blip r:embed="rId2"/>
          <a:stretch>
            <a:fillRect/>
          </a:stretch>
        </p:blipFill>
        <p:spPr>
          <a:xfrm>
            <a:off x="7585656" y="2601156"/>
            <a:ext cx="4239613" cy="3166461"/>
          </a:xfrm>
          <a:prstGeom prst="rect">
            <a:avLst/>
          </a:prstGeom>
        </p:spPr>
      </p:pic>
    </p:spTree>
    <p:extLst>
      <p:ext uri="{BB962C8B-B14F-4D97-AF65-F5344CB8AC3E}">
        <p14:creationId xmlns:p14="http://schemas.microsoft.com/office/powerpoint/2010/main" val="468422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28BE-68C2-47DC-BD23-3F91BBA24826}"/>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Matplotlib Pie Charts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4D872B41-03CC-4CA0-92CE-E4E2E1721513}"/>
              </a:ext>
            </a:extLst>
          </p:cNvPr>
          <p:cNvSpPr>
            <a:spLocks noGrp="1"/>
          </p:cNvSpPr>
          <p:nvPr>
            <p:ph idx="1"/>
          </p:nvPr>
        </p:nvSpPr>
        <p:spPr>
          <a:xfrm>
            <a:off x="838199" y="1099930"/>
            <a:ext cx="10386392" cy="5077033"/>
          </a:xfrm>
        </p:spPr>
        <p:txBody>
          <a:bodyPr>
            <a:normAutofit/>
          </a:bodyPr>
          <a:lstStyle/>
          <a:p>
            <a:pPr>
              <a:buFont typeface="Wingdings" panose="05000000000000000000" pitchFamily="2" charset="2"/>
              <a:buChar char="ü"/>
            </a:pPr>
            <a:r>
              <a:rPr lang="en-US" sz="2400" dirty="0"/>
              <a:t>Creating Pie Charts use the pie() function</a:t>
            </a:r>
          </a:p>
          <a:p>
            <a:pPr>
              <a:buFont typeface="Wingdings" panose="05000000000000000000" pitchFamily="2" charset="2"/>
              <a:buChar char="ü"/>
            </a:pPr>
            <a:r>
              <a:rPr lang="en-US" altLang="en-US" sz="2400" dirty="0"/>
              <a:t>pie chart draws one piece (called a wedge) for each value in the list</a:t>
            </a:r>
          </a:p>
          <a:p>
            <a:pPr>
              <a:buFont typeface="Wingdings" panose="05000000000000000000" pitchFamily="2" charset="2"/>
              <a:buChar char="ü"/>
            </a:pPr>
            <a:r>
              <a:rPr lang="en-US" altLang="en-US" sz="2400" dirty="0"/>
              <a:t>By default the plotting of the first wedge starts from the x-axis and move anti clockwise</a:t>
            </a:r>
            <a:endParaRPr lang="en-US" sz="2400" dirty="0"/>
          </a:p>
          <a:p>
            <a:pPr marL="0" indent="0">
              <a:buNone/>
            </a:pPr>
            <a:endParaRPr lang="en-IN" sz="2400" b="0" i="0" dirty="0">
              <a:solidFill>
                <a:srgbClr val="0000CD"/>
              </a:solidFill>
              <a:effectLst/>
            </a:endParaRPr>
          </a:p>
          <a:p>
            <a:pPr marL="0" indent="0">
              <a:buNone/>
            </a:pPr>
            <a:r>
              <a:rPr lang="en-IN" sz="2400" b="0" i="0" dirty="0">
                <a:solidFill>
                  <a:srgbClr val="0000CD"/>
                </a:solidFill>
                <a:effectLst/>
              </a:rPr>
              <a:t>import</a:t>
            </a:r>
            <a:r>
              <a:rPr lang="en-IN" sz="2400" b="0" i="0" dirty="0">
                <a:solidFill>
                  <a:srgbClr val="000000"/>
                </a:solidFill>
                <a:effectLst/>
              </a:rPr>
              <a:t> </a:t>
            </a:r>
            <a:r>
              <a:rPr lang="en-IN" sz="2400" b="0" i="0" dirty="0" err="1">
                <a:solidFill>
                  <a:srgbClr val="000000"/>
                </a:solidFill>
                <a:effectLst/>
              </a:rPr>
              <a:t>matplotlib.pyplot</a:t>
            </a:r>
            <a:r>
              <a:rPr lang="en-IN" sz="2400" b="0" i="0" dirty="0">
                <a:solidFill>
                  <a:srgbClr val="000000"/>
                </a:solidFill>
                <a:effectLst/>
              </a:rPr>
              <a:t> </a:t>
            </a:r>
            <a:r>
              <a:rPr lang="en-IN" sz="2400" b="0" i="0" dirty="0">
                <a:solidFill>
                  <a:srgbClr val="0000CD"/>
                </a:solidFill>
                <a:effectLst/>
              </a:rPr>
              <a:t>as</a:t>
            </a:r>
            <a:r>
              <a:rPr lang="en-IN" sz="2400" b="0" i="0" dirty="0">
                <a:solidFill>
                  <a:srgbClr val="000000"/>
                </a:solidFill>
                <a:effectLst/>
              </a:rPr>
              <a:t> </a:t>
            </a:r>
            <a:r>
              <a:rPr lang="en-IN" sz="2400" b="0" i="0" dirty="0" err="1">
                <a:solidFill>
                  <a:srgbClr val="000000"/>
                </a:solidFill>
                <a:effectLst/>
              </a:rPr>
              <a:t>plt</a:t>
            </a:r>
            <a:br>
              <a:rPr lang="en-IN" sz="2400" dirty="0"/>
            </a:br>
            <a:r>
              <a:rPr lang="en-IN" sz="2400" b="0" i="0" dirty="0">
                <a:solidFill>
                  <a:srgbClr val="0000CD"/>
                </a:solidFill>
                <a:effectLst/>
              </a:rPr>
              <a:t>import</a:t>
            </a:r>
            <a:r>
              <a:rPr lang="en-IN" sz="2400" b="0" i="0" dirty="0">
                <a:solidFill>
                  <a:srgbClr val="000000"/>
                </a:solidFill>
                <a:effectLst/>
              </a:rPr>
              <a:t> </a:t>
            </a:r>
            <a:r>
              <a:rPr lang="en-IN" sz="2400" b="0" i="0" dirty="0" err="1">
                <a:solidFill>
                  <a:srgbClr val="000000"/>
                </a:solidFill>
                <a:effectLst/>
              </a:rPr>
              <a:t>numpy</a:t>
            </a:r>
            <a:r>
              <a:rPr lang="en-IN" sz="2400" b="0" i="0" dirty="0">
                <a:solidFill>
                  <a:srgbClr val="000000"/>
                </a:solidFill>
                <a:effectLst/>
              </a:rPr>
              <a:t> </a:t>
            </a:r>
            <a:r>
              <a:rPr lang="en-IN" sz="2400" b="0" i="0" dirty="0">
                <a:solidFill>
                  <a:srgbClr val="0000CD"/>
                </a:solidFill>
                <a:effectLst/>
              </a:rPr>
              <a:t>as</a:t>
            </a:r>
            <a:r>
              <a:rPr lang="en-IN" sz="2400" b="0" i="0" dirty="0">
                <a:solidFill>
                  <a:srgbClr val="000000"/>
                </a:solidFill>
                <a:effectLst/>
              </a:rPr>
              <a:t> np</a:t>
            </a:r>
            <a:br>
              <a:rPr lang="en-IN" sz="2400" dirty="0"/>
            </a:br>
            <a:br>
              <a:rPr lang="en-IN" sz="2400" dirty="0"/>
            </a:br>
            <a:r>
              <a:rPr lang="en-IN" sz="2400" b="0" i="0" dirty="0">
                <a:solidFill>
                  <a:srgbClr val="000000"/>
                </a:solidFill>
                <a:effectLst/>
              </a:rPr>
              <a:t>y = </a:t>
            </a:r>
            <a:r>
              <a:rPr lang="en-IN" sz="2400" b="0" i="0" dirty="0" err="1">
                <a:solidFill>
                  <a:srgbClr val="000000"/>
                </a:solidFill>
                <a:effectLst/>
              </a:rPr>
              <a:t>np.array</a:t>
            </a:r>
            <a:r>
              <a:rPr lang="en-IN" sz="2400" b="0" i="0" dirty="0">
                <a:solidFill>
                  <a:srgbClr val="000000"/>
                </a:solidFill>
                <a:effectLst/>
              </a:rPr>
              <a:t>([</a:t>
            </a:r>
            <a:r>
              <a:rPr lang="en-IN" sz="2400" b="0" i="0" dirty="0">
                <a:solidFill>
                  <a:srgbClr val="FF0000"/>
                </a:solidFill>
                <a:effectLst/>
              </a:rPr>
              <a:t>35</a:t>
            </a:r>
            <a:r>
              <a:rPr lang="en-IN" sz="2400" b="0" i="0" dirty="0">
                <a:solidFill>
                  <a:srgbClr val="000000"/>
                </a:solidFill>
                <a:effectLst/>
              </a:rPr>
              <a:t>, </a:t>
            </a:r>
            <a:r>
              <a:rPr lang="en-IN" sz="2400" b="0" i="0" dirty="0">
                <a:solidFill>
                  <a:srgbClr val="FF0000"/>
                </a:solidFill>
                <a:effectLst/>
              </a:rPr>
              <a:t>25</a:t>
            </a:r>
            <a:r>
              <a:rPr lang="en-IN" sz="2400" b="0" i="0" dirty="0">
                <a:solidFill>
                  <a:srgbClr val="000000"/>
                </a:solidFill>
                <a:effectLst/>
              </a:rPr>
              <a:t>, </a:t>
            </a:r>
            <a:r>
              <a:rPr lang="en-IN" sz="2400" b="0" i="0" dirty="0">
                <a:solidFill>
                  <a:srgbClr val="FF0000"/>
                </a:solidFill>
                <a:effectLst/>
              </a:rPr>
              <a:t>25</a:t>
            </a:r>
            <a:r>
              <a:rPr lang="en-IN" sz="2400" b="0" i="0" dirty="0">
                <a:solidFill>
                  <a:srgbClr val="000000"/>
                </a:solidFill>
                <a:effectLst/>
              </a:rPr>
              <a:t>, </a:t>
            </a:r>
            <a:r>
              <a:rPr lang="en-IN" sz="2400" b="0" i="0" dirty="0">
                <a:solidFill>
                  <a:srgbClr val="FF0000"/>
                </a:solidFill>
                <a:effectLst/>
              </a:rPr>
              <a:t>15</a:t>
            </a:r>
            <a:r>
              <a:rPr lang="en-IN" sz="2400" b="0" i="0" dirty="0">
                <a:solidFill>
                  <a:srgbClr val="000000"/>
                </a:solidFill>
                <a:effectLst/>
              </a:rPr>
              <a:t>])</a:t>
            </a:r>
            <a:br>
              <a:rPr lang="en-IN" sz="2400" dirty="0"/>
            </a:br>
            <a:br>
              <a:rPr lang="en-IN" sz="2400" dirty="0"/>
            </a:br>
            <a:r>
              <a:rPr lang="en-IN" sz="2400" b="0" i="0" dirty="0" err="1">
                <a:solidFill>
                  <a:srgbClr val="000000"/>
                </a:solidFill>
                <a:effectLst/>
              </a:rPr>
              <a:t>plt.pie</a:t>
            </a:r>
            <a:r>
              <a:rPr lang="en-IN" sz="2400" b="0" i="0" dirty="0">
                <a:solidFill>
                  <a:srgbClr val="000000"/>
                </a:solidFill>
                <a:effectLst/>
              </a:rPr>
              <a:t>(y)</a:t>
            </a:r>
            <a:br>
              <a:rPr lang="en-IN" sz="2400" dirty="0"/>
            </a:br>
            <a:r>
              <a:rPr lang="en-IN" sz="2400" b="0" i="0" dirty="0" err="1">
                <a:solidFill>
                  <a:srgbClr val="000000"/>
                </a:solidFill>
                <a:effectLst/>
              </a:rPr>
              <a:t>plt.show</a:t>
            </a:r>
            <a:r>
              <a:rPr lang="en-IN" sz="2400" b="0" i="0" dirty="0">
                <a:solidFill>
                  <a:srgbClr val="000000"/>
                </a:solidFill>
                <a:effectLst/>
              </a:rPr>
              <a:t>() </a:t>
            </a:r>
            <a:endParaRPr lang="en-IN" sz="2400" dirty="0"/>
          </a:p>
        </p:txBody>
      </p:sp>
      <p:pic>
        <p:nvPicPr>
          <p:cNvPr id="5" name="Picture 4">
            <a:extLst>
              <a:ext uri="{FF2B5EF4-FFF2-40B4-BE49-F238E27FC236}">
                <a16:creationId xmlns:a16="http://schemas.microsoft.com/office/drawing/2014/main" id="{B906E82D-194D-49FB-8E52-DB3E863417EF}"/>
              </a:ext>
            </a:extLst>
          </p:cNvPr>
          <p:cNvPicPr>
            <a:picLocks noChangeAspect="1"/>
          </p:cNvPicPr>
          <p:nvPr/>
        </p:nvPicPr>
        <p:blipFill>
          <a:blip r:embed="rId2"/>
          <a:stretch>
            <a:fillRect/>
          </a:stretch>
        </p:blipFill>
        <p:spPr>
          <a:xfrm>
            <a:off x="6612835" y="2931081"/>
            <a:ext cx="5257800" cy="3926919"/>
          </a:xfrm>
          <a:prstGeom prst="rect">
            <a:avLst/>
          </a:prstGeom>
        </p:spPr>
      </p:pic>
    </p:spTree>
    <p:extLst>
      <p:ext uri="{BB962C8B-B14F-4D97-AF65-F5344CB8AC3E}">
        <p14:creationId xmlns:p14="http://schemas.microsoft.com/office/powerpoint/2010/main" val="1649256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842F-2BBA-4D59-A35A-ADDC1677F05C}"/>
              </a:ext>
            </a:extLst>
          </p:cNvPr>
          <p:cNvSpPr>
            <a:spLocks noGrp="1"/>
          </p:cNvSpPr>
          <p:nvPr>
            <p:ph type="title"/>
          </p:nvPr>
        </p:nvSpPr>
        <p:spPr/>
        <p:txBody>
          <a:bodyPr/>
          <a:lstStyle/>
          <a:p>
            <a:r>
              <a:rPr lang="en-IN" sz="3200" b="0" i="0" dirty="0">
                <a:solidFill>
                  <a:srgbClr val="000000"/>
                </a:solidFill>
                <a:effectLst/>
                <a:highlight>
                  <a:srgbClr val="FFFF00"/>
                </a:highlight>
                <a:latin typeface="Segoe UI" panose="020B0502040204020203" pitchFamily="34" charset="0"/>
              </a:rPr>
              <a:t>Labels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556BC76-E06D-47B8-B21A-CCAFA85ECCD7}"/>
              </a:ext>
            </a:extLst>
          </p:cNvPr>
          <p:cNvSpPr>
            <a:spLocks noGrp="1"/>
          </p:cNvSpPr>
          <p:nvPr>
            <p:ph idx="1"/>
          </p:nvPr>
        </p:nvSpPr>
        <p:spPr>
          <a:xfrm>
            <a:off x="838200" y="1219200"/>
            <a:ext cx="10329909" cy="4957763"/>
          </a:xfrm>
        </p:spPr>
        <p:txBody>
          <a:bodyPr>
            <a:normAutofit/>
          </a:bodyPr>
          <a:lstStyle/>
          <a:p>
            <a:r>
              <a:rPr lang="en-US" sz="2400" dirty="0"/>
              <a:t>Add labels to the pie chart with the label parameter.</a:t>
            </a:r>
          </a:p>
          <a:p>
            <a:r>
              <a:rPr lang="en-US" sz="2400" dirty="0"/>
              <a:t>The label parameter must be an array with one label for each wedge:</a:t>
            </a:r>
          </a:p>
          <a:p>
            <a:pPr marL="0" indent="0">
              <a:buNone/>
            </a:pPr>
            <a:r>
              <a:rPr lang="en-IN" sz="2000" b="0" i="0" dirty="0">
                <a:solidFill>
                  <a:srgbClr val="0000CD"/>
                </a:solidFill>
                <a:effectLst/>
              </a:rPr>
              <a:t>import</a:t>
            </a:r>
            <a:r>
              <a:rPr lang="en-IN" sz="2000" b="0" i="0" dirty="0">
                <a:solidFill>
                  <a:srgbClr val="000000"/>
                </a:solidFill>
                <a:effectLst/>
              </a:rPr>
              <a:t> </a:t>
            </a:r>
            <a:r>
              <a:rPr lang="en-IN" sz="2000" b="0" i="0" dirty="0" err="1">
                <a:solidFill>
                  <a:srgbClr val="000000"/>
                </a:solidFill>
                <a:effectLst/>
              </a:rPr>
              <a:t>matplotlib.pyplot</a:t>
            </a:r>
            <a:r>
              <a:rPr lang="en-IN" sz="2000" b="0" i="0" dirty="0">
                <a:solidFill>
                  <a:srgbClr val="000000"/>
                </a:solidFill>
                <a:effectLst/>
              </a:rPr>
              <a:t> </a:t>
            </a:r>
            <a:r>
              <a:rPr lang="en-IN" sz="2000" b="0" i="0" dirty="0">
                <a:solidFill>
                  <a:srgbClr val="0000CD"/>
                </a:solidFill>
                <a:effectLst/>
              </a:rPr>
              <a:t>as</a:t>
            </a:r>
            <a:r>
              <a:rPr lang="en-IN" sz="2000" b="0" i="0" dirty="0">
                <a:solidFill>
                  <a:srgbClr val="000000"/>
                </a:solidFill>
                <a:effectLst/>
              </a:rPr>
              <a:t> </a:t>
            </a:r>
            <a:r>
              <a:rPr lang="en-IN" sz="2000" b="0" i="0" dirty="0" err="1">
                <a:solidFill>
                  <a:srgbClr val="000000"/>
                </a:solidFill>
                <a:effectLst/>
              </a:rPr>
              <a:t>plt</a:t>
            </a:r>
            <a:br>
              <a:rPr lang="en-IN" sz="2000" dirty="0"/>
            </a:br>
            <a:r>
              <a:rPr lang="en-IN" sz="2000" b="0" i="0" dirty="0">
                <a:solidFill>
                  <a:srgbClr val="0000CD"/>
                </a:solidFill>
                <a:effectLst/>
              </a:rPr>
              <a:t>import</a:t>
            </a:r>
            <a:r>
              <a:rPr lang="en-IN" sz="2000" b="0" i="0" dirty="0">
                <a:solidFill>
                  <a:srgbClr val="000000"/>
                </a:solidFill>
                <a:effectLst/>
              </a:rPr>
              <a:t> </a:t>
            </a:r>
            <a:r>
              <a:rPr lang="en-IN" sz="2000" b="0" i="0" dirty="0" err="1">
                <a:solidFill>
                  <a:srgbClr val="000000"/>
                </a:solidFill>
                <a:effectLst/>
              </a:rPr>
              <a:t>numpy</a:t>
            </a:r>
            <a:r>
              <a:rPr lang="en-IN" sz="2000" b="0" i="0" dirty="0">
                <a:solidFill>
                  <a:srgbClr val="000000"/>
                </a:solidFill>
                <a:effectLst/>
              </a:rPr>
              <a:t> </a:t>
            </a:r>
            <a:r>
              <a:rPr lang="en-IN" sz="2000" b="0" i="0" dirty="0">
                <a:solidFill>
                  <a:srgbClr val="0000CD"/>
                </a:solidFill>
                <a:effectLst/>
              </a:rPr>
              <a:t>as</a:t>
            </a:r>
            <a:r>
              <a:rPr lang="en-IN" sz="2000" b="0" i="0" dirty="0">
                <a:solidFill>
                  <a:srgbClr val="000000"/>
                </a:solidFill>
                <a:effectLst/>
              </a:rPr>
              <a:t> np</a:t>
            </a:r>
            <a:br>
              <a:rPr lang="en-IN" sz="2000" dirty="0"/>
            </a:br>
            <a:br>
              <a:rPr lang="en-IN" sz="2000" dirty="0"/>
            </a:br>
            <a:r>
              <a:rPr lang="en-IN" sz="2000" b="0" i="0" dirty="0">
                <a:solidFill>
                  <a:srgbClr val="000000"/>
                </a:solidFill>
                <a:effectLst/>
              </a:rPr>
              <a:t>y = </a:t>
            </a:r>
            <a:r>
              <a:rPr lang="en-IN" sz="2000" b="0" i="0" dirty="0" err="1">
                <a:solidFill>
                  <a:srgbClr val="000000"/>
                </a:solidFill>
                <a:effectLst/>
              </a:rPr>
              <a:t>np.array</a:t>
            </a:r>
            <a:r>
              <a:rPr lang="en-IN" sz="2000" b="0" i="0" dirty="0">
                <a:solidFill>
                  <a:srgbClr val="000000"/>
                </a:solidFill>
                <a:effectLst/>
              </a:rPr>
              <a:t>([</a:t>
            </a:r>
            <a:r>
              <a:rPr lang="en-IN" sz="2000" b="0" i="0" dirty="0">
                <a:solidFill>
                  <a:srgbClr val="FF0000"/>
                </a:solidFill>
                <a:effectLst/>
              </a:rPr>
              <a:t>35</a:t>
            </a:r>
            <a:r>
              <a:rPr lang="en-IN" sz="2000" b="0" i="0" dirty="0">
                <a:solidFill>
                  <a:srgbClr val="000000"/>
                </a:solidFill>
                <a:effectLst/>
              </a:rPr>
              <a:t>, </a:t>
            </a:r>
            <a:r>
              <a:rPr lang="en-IN" sz="2000" b="0" i="0" dirty="0">
                <a:solidFill>
                  <a:srgbClr val="FF0000"/>
                </a:solidFill>
                <a:effectLst/>
              </a:rPr>
              <a:t>25</a:t>
            </a:r>
            <a:r>
              <a:rPr lang="en-IN" sz="2000" b="0" i="0" dirty="0">
                <a:solidFill>
                  <a:srgbClr val="000000"/>
                </a:solidFill>
                <a:effectLst/>
              </a:rPr>
              <a:t>, </a:t>
            </a:r>
            <a:r>
              <a:rPr lang="en-IN" sz="2000" b="0" i="0" dirty="0">
                <a:solidFill>
                  <a:srgbClr val="FF0000"/>
                </a:solidFill>
                <a:effectLst/>
              </a:rPr>
              <a:t>25</a:t>
            </a:r>
            <a:r>
              <a:rPr lang="en-IN" sz="2000" b="0" i="0" dirty="0">
                <a:solidFill>
                  <a:srgbClr val="000000"/>
                </a:solidFill>
                <a:effectLst/>
              </a:rPr>
              <a:t>, </a:t>
            </a:r>
            <a:r>
              <a:rPr lang="en-IN" sz="2000" b="0" i="0" dirty="0">
                <a:solidFill>
                  <a:srgbClr val="FF0000"/>
                </a:solidFill>
                <a:effectLst/>
              </a:rPr>
              <a:t>15</a:t>
            </a:r>
            <a:r>
              <a:rPr lang="en-IN" sz="2000" b="0" i="0" dirty="0">
                <a:solidFill>
                  <a:srgbClr val="000000"/>
                </a:solidFill>
                <a:effectLst/>
              </a:rPr>
              <a:t>])</a:t>
            </a:r>
            <a:br>
              <a:rPr lang="en-IN" sz="2000" dirty="0"/>
            </a:br>
            <a:r>
              <a:rPr lang="en-IN" sz="2000" b="0" i="0" dirty="0" err="1">
                <a:solidFill>
                  <a:srgbClr val="000000"/>
                </a:solidFill>
                <a:effectLst/>
              </a:rPr>
              <a:t>mylabels</a:t>
            </a:r>
            <a:r>
              <a:rPr lang="en-IN" sz="2000" b="0" i="0" dirty="0">
                <a:solidFill>
                  <a:srgbClr val="000000"/>
                </a:solidFill>
                <a:effectLst/>
              </a:rPr>
              <a:t> = [</a:t>
            </a:r>
            <a:r>
              <a:rPr lang="en-IN" sz="2000" b="0" i="0" dirty="0">
                <a:solidFill>
                  <a:srgbClr val="A52A2A"/>
                </a:solidFill>
                <a:effectLst/>
              </a:rPr>
              <a:t>"Apples"</a:t>
            </a:r>
            <a:r>
              <a:rPr lang="en-IN" sz="2000" b="0" i="0" dirty="0">
                <a:solidFill>
                  <a:srgbClr val="000000"/>
                </a:solidFill>
                <a:effectLst/>
              </a:rPr>
              <a:t>, </a:t>
            </a:r>
            <a:r>
              <a:rPr lang="en-IN" sz="2000" b="0" i="0" dirty="0">
                <a:solidFill>
                  <a:srgbClr val="A52A2A"/>
                </a:solidFill>
                <a:effectLst/>
              </a:rPr>
              <a:t>"Bananas"</a:t>
            </a:r>
            <a:r>
              <a:rPr lang="en-IN" sz="2000" b="0" i="0" dirty="0">
                <a:solidFill>
                  <a:srgbClr val="000000"/>
                </a:solidFill>
                <a:effectLst/>
              </a:rPr>
              <a:t>, </a:t>
            </a:r>
            <a:r>
              <a:rPr lang="en-IN" sz="2000" b="0" i="0" dirty="0">
                <a:solidFill>
                  <a:srgbClr val="A52A2A"/>
                </a:solidFill>
                <a:effectLst/>
              </a:rPr>
              <a:t>"Cherries"</a:t>
            </a:r>
            <a:r>
              <a:rPr lang="en-IN" sz="2000" b="0" i="0" dirty="0">
                <a:solidFill>
                  <a:srgbClr val="000000"/>
                </a:solidFill>
                <a:effectLst/>
              </a:rPr>
              <a:t>, </a:t>
            </a:r>
            <a:r>
              <a:rPr lang="en-IN" sz="2000" b="0" i="0" dirty="0">
                <a:solidFill>
                  <a:srgbClr val="A52A2A"/>
                </a:solidFill>
                <a:effectLst/>
              </a:rPr>
              <a:t>"Dates"</a:t>
            </a:r>
            <a:r>
              <a:rPr lang="en-IN" sz="2000" b="0" i="0" dirty="0">
                <a:solidFill>
                  <a:srgbClr val="000000"/>
                </a:solidFill>
                <a:effectLst/>
              </a:rPr>
              <a:t>]</a:t>
            </a:r>
            <a:br>
              <a:rPr lang="en-IN" sz="2000" dirty="0"/>
            </a:br>
            <a:br>
              <a:rPr lang="en-IN" sz="2000" dirty="0"/>
            </a:br>
            <a:r>
              <a:rPr lang="en-IN" sz="2000" b="0" i="0" dirty="0" err="1">
                <a:solidFill>
                  <a:srgbClr val="000000"/>
                </a:solidFill>
                <a:effectLst/>
              </a:rPr>
              <a:t>plt.pie</a:t>
            </a:r>
            <a:r>
              <a:rPr lang="en-IN" sz="2000" b="0" i="0" dirty="0">
                <a:solidFill>
                  <a:srgbClr val="000000"/>
                </a:solidFill>
                <a:effectLst/>
              </a:rPr>
              <a:t>(y, labels = </a:t>
            </a:r>
            <a:r>
              <a:rPr lang="en-IN" sz="2000" b="0" i="0" dirty="0" err="1">
                <a:solidFill>
                  <a:srgbClr val="000000"/>
                </a:solidFill>
                <a:effectLst/>
              </a:rPr>
              <a:t>mylabels</a:t>
            </a:r>
            <a:r>
              <a:rPr lang="en-IN" sz="2000" b="0" i="0" dirty="0">
                <a:solidFill>
                  <a:srgbClr val="000000"/>
                </a:solidFill>
                <a:effectLst/>
              </a:rPr>
              <a:t>)</a:t>
            </a:r>
            <a:br>
              <a:rPr lang="en-IN" sz="2000" dirty="0"/>
            </a:br>
            <a:r>
              <a:rPr lang="en-IN" sz="2000" b="0" i="0" dirty="0" err="1">
                <a:solidFill>
                  <a:srgbClr val="000000"/>
                </a:solidFill>
                <a:effectLst/>
              </a:rPr>
              <a:t>plt.show</a:t>
            </a:r>
            <a:r>
              <a:rPr lang="en-IN" sz="2000" b="0" i="0" dirty="0">
                <a:solidFill>
                  <a:srgbClr val="000000"/>
                </a:solidFill>
                <a:effectLst/>
              </a:rPr>
              <a:t>() </a:t>
            </a:r>
            <a:endParaRPr lang="en-IN" sz="2000" dirty="0"/>
          </a:p>
        </p:txBody>
      </p:sp>
      <p:pic>
        <p:nvPicPr>
          <p:cNvPr id="4" name="Picture 3">
            <a:extLst>
              <a:ext uri="{FF2B5EF4-FFF2-40B4-BE49-F238E27FC236}">
                <a16:creationId xmlns:a16="http://schemas.microsoft.com/office/drawing/2014/main" id="{0BBBAB40-FC9D-418C-8E51-48E3652CCAE9}"/>
              </a:ext>
            </a:extLst>
          </p:cNvPr>
          <p:cNvPicPr>
            <a:picLocks noChangeAspect="1"/>
          </p:cNvPicPr>
          <p:nvPr/>
        </p:nvPicPr>
        <p:blipFill>
          <a:blip r:embed="rId2"/>
          <a:stretch>
            <a:fillRect/>
          </a:stretch>
        </p:blipFill>
        <p:spPr>
          <a:xfrm>
            <a:off x="7060040" y="2730293"/>
            <a:ext cx="4694637" cy="3506306"/>
          </a:xfrm>
          <a:prstGeom prst="rect">
            <a:avLst/>
          </a:prstGeom>
        </p:spPr>
      </p:pic>
    </p:spTree>
    <p:extLst>
      <p:ext uri="{BB962C8B-B14F-4D97-AF65-F5344CB8AC3E}">
        <p14:creationId xmlns:p14="http://schemas.microsoft.com/office/powerpoint/2010/main" val="1317633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2214-F9A5-4AF2-A0F1-934989EC0A9D}"/>
              </a:ext>
            </a:extLst>
          </p:cNvPr>
          <p:cNvSpPr>
            <a:spLocks noGrp="1"/>
          </p:cNvSpPr>
          <p:nvPr>
            <p:ph type="title"/>
          </p:nvPr>
        </p:nvSpPr>
        <p:spPr/>
        <p:txBody>
          <a:bodyPr/>
          <a:lstStyle/>
          <a:p>
            <a:r>
              <a:rPr lang="en-IN" sz="3600" dirty="0" err="1">
                <a:solidFill>
                  <a:srgbClr val="000000"/>
                </a:solidFill>
                <a:highlight>
                  <a:srgbClr val="FFFF00"/>
                </a:highlight>
              </a:rPr>
              <a:t>startangle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603650B-E1AF-45F8-93A4-03EE7388B5DB}"/>
              </a:ext>
            </a:extLst>
          </p:cNvPr>
          <p:cNvSpPr>
            <a:spLocks noGrp="1"/>
          </p:cNvSpPr>
          <p:nvPr>
            <p:ph idx="1"/>
          </p:nvPr>
        </p:nvSpPr>
        <p:spPr>
          <a:xfrm>
            <a:off x="530087" y="1126435"/>
            <a:ext cx="9236765" cy="5050528"/>
          </a:xfrm>
        </p:spPr>
        <p:txBody>
          <a:bodyPr>
            <a:normAutofit/>
          </a:bodyPr>
          <a:lstStyle/>
          <a:p>
            <a:pPr marL="0" indent="0" algn="l">
              <a:buNone/>
            </a:pPr>
            <a:r>
              <a:rPr lang="en-IN" b="0" i="0" dirty="0">
                <a:solidFill>
                  <a:srgbClr val="000000"/>
                </a:solidFill>
                <a:effectLst/>
              </a:rPr>
              <a:t>Start the first wedge at 90 degrees:</a:t>
            </a:r>
          </a:p>
          <a:p>
            <a:pPr marL="0" indent="0" algn="l">
              <a:buNone/>
            </a:pPr>
            <a:r>
              <a:rPr lang="en-IN" sz="2000" b="0" i="0" dirty="0">
                <a:solidFill>
                  <a:srgbClr val="0000CD"/>
                </a:solidFill>
                <a:effectLst/>
              </a:rPr>
              <a:t>import</a:t>
            </a:r>
            <a:r>
              <a:rPr lang="en-IN" sz="2000" b="0" i="0" dirty="0">
                <a:solidFill>
                  <a:srgbClr val="000000"/>
                </a:solidFill>
                <a:effectLst/>
              </a:rPr>
              <a:t> </a:t>
            </a:r>
            <a:r>
              <a:rPr lang="en-IN" sz="2000" b="0" i="0" dirty="0" err="1">
                <a:solidFill>
                  <a:srgbClr val="000000"/>
                </a:solidFill>
                <a:effectLst/>
              </a:rPr>
              <a:t>matplotlib.pyplot</a:t>
            </a:r>
            <a:r>
              <a:rPr lang="en-IN" sz="2000" b="0" i="0" dirty="0">
                <a:solidFill>
                  <a:srgbClr val="000000"/>
                </a:solidFill>
                <a:effectLst/>
              </a:rPr>
              <a:t> </a:t>
            </a:r>
            <a:r>
              <a:rPr lang="en-IN" sz="2000" b="0" i="0" dirty="0">
                <a:solidFill>
                  <a:srgbClr val="0000CD"/>
                </a:solidFill>
                <a:effectLst/>
              </a:rPr>
              <a:t>as</a:t>
            </a:r>
            <a:r>
              <a:rPr lang="en-IN" sz="2000" b="0" i="0" dirty="0">
                <a:solidFill>
                  <a:srgbClr val="000000"/>
                </a:solidFill>
                <a:effectLst/>
              </a:rPr>
              <a:t> </a:t>
            </a:r>
            <a:r>
              <a:rPr lang="en-IN" sz="2000" b="0" i="0" dirty="0" err="1">
                <a:solidFill>
                  <a:srgbClr val="000000"/>
                </a:solidFill>
                <a:effectLst/>
              </a:rPr>
              <a:t>plt</a:t>
            </a:r>
            <a:br>
              <a:rPr lang="en-IN" sz="2000" b="0" i="0" dirty="0">
                <a:solidFill>
                  <a:srgbClr val="000000"/>
                </a:solidFill>
                <a:effectLst/>
              </a:rPr>
            </a:br>
            <a:r>
              <a:rPr lang="en-IN" sz="2000" b="0" i="0" dirty="0">
                <a:solidFill>
                  <a:srgbClr val="0000CD"/>
                </a:solidFill>
                <a:effectLst/>
              </a:rPr>
              <a:t>import</a:t>
            </a:r>
            <a:r>
              <a:rPr lang="en-IN" sz="2000" b="0" i="0" dirty="0">
                <a:solidFill>
                  <a:srgbClr val="000000"/>
                </a:solidFill>
                <a:effectLst/>
              </a:rPr>
              <a:t> </a:t>
            </a:r>
            <a:r>
              <a:rPr lang="en-IN" sz="2000" b="0" i="0" dirty="0" err="1">
                <a:solidFill>
                  <a:srgbClr val="000000"/>
                </a:solidFill>
                <a:effectLst/>
              </a:rPr>
              <a:t>numpy</a:t>
            </a:r>
            <a:r>
              <a:rPr lang="en-IN" sz="2000" b="0" i="0" dirty="0">
                <a:solidFill>
                  <a:srgbClr val="000000"/>
                </a:solidFill>
                <a:effectLst/>
              </a:rPr>
              <a:t> </a:t>
            </a:r>
            <a:r>
              <a:rPr lang="en-IN" sz="2000" b="0" i="0" dirty="0">
                <a:solidFill>
                  <a:srgbClr val="0000CD"/>
                </a:solidFill>
                <a:effectLst/>
              </a:rPr>
              <a:t>as</a:t>
            </a:r>
            <a:r>
              <a:rPr lang="en-IN" sz="2000" b="0" i="0" dirty="0">
                <a:solidFill>
                  <a:srgbClr val="000000"/>
                </a:solidFill>
                <a:effectLst/>
              </a:rPr>
              <a:t> np</a:t>
            </a:r>
            <a:br>
              <a:rPr lang="en-IN" sz="2000" b="0" i="0" dirty="0">
                <a:solidFill>
                  <a:srgbClr val="000000"/>
                </a:solidFill>
                <a:effectLst/>
              </a:rPr>
            </a:br>
            <a:br>
              <a:rPr lang="en-IN" sz="2000" b="0" i="0" dirty="0">
                <a:solidFill>
                  <a:srgbClr val="000000"/>
                </a:solidFill>
                <a:effectLst/>
              </a:rPr>
            </a:br>
            <a:r>
              <a:rPr lang="en-IN" sz="2000" b="0" i="0" dirty="0">
                <a:solidFill>
                  <a:srgbClr val="000000"/>
                </a:solidFill>
                <a:effectLst/>
              </a:rPr>
              <a:t>y = </a:t>
            </a:r>
            <a:r>
              <a:rPr lang="en-IN" sz="2000" b="0" i="0" dirty="0" err="1">
                <a:solidFill>
                  <a:srgbClr val="000000"/>
                </a:solidFill>
                <a:effectLst/>
              </a:rPr>
              <a:t>np.array</a:t>
            </a:r>
            <a:r>
              <a:rPr lang="en-IN" sz="2000" b="0" i="0" dirty="0">
                <a:solidFill>
                  <a:srgbClr val="000000"/>
                </a:solidFill>
                <a:effectLst/>
              </a:rPr>
              <a:t>([</a:t>
            </a:r>
            <a:r>
              <a:rPr lang="en-IN" sz="2000" b="0" i="0" dirty="0">
                <a:solidFill>
                  <a:srgbClr val="FF0000"/>
                </a:solidFill>
                <a:effectLst/>
              </a:rPr>
              <a:t>35</a:t>
            </a:r>
            <a:r>
              <a:rPr lang="en-IN" sz="2000" b="0" i="0" dirty="0">
                <a:solidFill>
                  <a:srgbClr val="000000"/>
                </a:solidFill>
                <a:effectLst/>
              </a:rPr>
              <a:t>, </a:t>
            </a:r>
            <a:r>
              <a:rPr lang="en-IN" sz="2000" b="0" i="0" dirty="0">
                <a:solidFill>
                  <a:srgbClr val="FF0000"/>
                </a:solidFill>
                <a:effectLst/>
              </a:rPr>
              <a:t>25</a:t>
            </a:r>
            <a:r>
              <a:rPr lang="en-IN" sz="2000" b="0" i="0" dirty="0">
                <a:solidFill>
                  <a:srgbClr val="000000"/>
                </a:solidFill>
                <a:effectLst/>
              </a:rPr>
              <a:t>, </a:t>
            </a:r>
            <a:r>
              <a:rPr lang="en-IN" sz="2000" b="0" i="0" dirty="0">
                <a:solidFill>
                  <a:srgbClr val="FF0000"/>
                </a:solidFill>
                <a:effectLst/>
              </a:rPr>
              <a:t>25</a:t>
            </a:r>
            <a:r>
              <a:rPr lang="en-IN" sz="2000" b="0" i="0" dirty="0">
                <a:solidFill>
                  <a:srgbClr val="000000"/>
                </a:solidFill>
                <a:effectLst/>
              </a:rPr>
              <a:t>, </a:t>
            </a:r>
            <a:r>
              <a:rPr lang="en-IN" sz="2000" b="0" i="0" dirty="0">
                <a:solidFill>
                  <a:srgbClr val="FF0000"/>
                </a:solidFill>
                <a:effectLst/>
              </a:rPr>
              <a:t>15</a:t>
            </a:r>
            <a:r>
              <a:rPr lang="en-IN" sz="2000" b="0" i="0" dirty="0">
                <a:solidFill>
                  <a:srgbClr val="000000"/>
                </a:solidFill>
                <a:effectLst/>
              </a:rPr>
              <a:t>])</a:t>
            </a:r>
            <a:br>
              <a:rPr lang="en-IN" sz="2000" b="0" i="0" dirty="0">
                <a:solidFill>
                  <a:srgbClr val="000000"/>
                </a:solidFill>
                <a:effectLst/>
              </a:rPr>
            </a:br>
            <a:r>
              <a:rPr lang="en-IN" sz="2000" b="0" i="0" dirty="0" err="1">
                <a:solidFill>
                  <a:srgbClr val="000000"/>
                </a:solidFill>
                <a:effectLst/>
              </a:rPr>
              <a:t>mylabels</a:t>
            </a:r>
            <a:r>
              <a:rPr lang="en-IN" sz="2000" b="0" i="0" dirty="0">
                <a:solidFill>
                  <a:srgbClr val="000000"/>
                </a:solidFill>
                <a:effectLst/>
              </a:rPr>
              <a:t> = [</a:t>
            </a:r>
            <a:r>
              <a:rPr lang="en-IN" sz="2000" b="0" i="0" dirty="0">
                <a:solidFill>
                  <a:srgbClr val="A52A2A"/>
                </a:solidFill>
                <a:effectLst/>
              </a:rPr>
              <a:t>"Apples"</a:t>
            </a:r>
            <a:r>
              <a:rPr lang="en-IN" sz="2000" b="0" i="0" dirty="0">
                <a:solidFill>
                  <a:srgbClr val="000000"/>
                </a:solidFill>
                <a:effectLst/>
              </a:rPr>
              <a:t>, </a:t>
            </a:r>
            <a:r>
              <a:rPr lang="en-IN" sz="2000" b="0" i="0" dirty="0">
                <a:solidFill>
                  <a:srgbClr val="A52A2A"/>
                </a:solidFill>
                <a:effectLst/>
              </a:rPr>
              <a:t>"Bananas"</a:t>
            </a:r>
            <a:r>
              <a:rPr lang="en-IN" sz="2000" b="0" i="0" dirty="0">
                <a:solidFill>
                  <a:srgbClr val="000000"/>
                </a:solidFill>
                <a:effectLst/>
              </a:rPr>
              <a:t>, </a:t>
            </a:r>
            <a:r>
              <a:rPr lang="en-IN" sz="2000" b="0" i="0" dirty="0">
                <a:solidFill>
                  <a:srgbClr val="A52A2A"/>
                </a:solidFill>
                <a:effectLst/>
              </a:rPr>
              <a:t>"Cherries"</a:t>
            </a:r>
            <a:r>
              <a:rPr lang="en-IN" sz="2000" b="0" i="0" dirty="0">
                <a:solidFill>
                  <a:srgbClr val="000000"/>
                </a:solidFill>
                <a:effectLst/>
              </a:rPr>
              <a:t>, </a:t>
            </a:r>
            <a:r>
              <a:rPr lang="en-IN" sz="2000" b="0" i="0" dirty="0">
                <a:solidFill>
                  <a:srgbClr val="A52A2A"/>
                </a:solidFill>
                <a:effectLst/>
              </a:rPr>
              <a:t>"Dates"</a:t>
            </a:r>
            <a:r>
              <a:rPr lang="en-IN" sz="2000" b="0" i="0" dirty="0">
                <a:solidFill>
                  <a:srgbClr val="000000"/>
                </a:solidFill>
                <a:effectLst/>
              </a:rPr>
              <a:t>]</a:t>
            </a:r>
            <a:br>
              <a:rPr lang="en-IN" sz="2000" b="0" i="0" dirty="0">
                <a:solidFill>
                  <a:srgbClr val="000000"/>
                </a:solidFill>
                <a:effectLst/>
              </a:rPr>
            </a:br>
            <a:br>
              <a:rPr lang="en-IN" sz="2000" b="0" i="0" dirty="0">
                <a:solidFill>
                  <a:srgbClr val="000000"/>
                </a:solidFill>
                <a:effectLst/>
              </a:rPr>
            </a:br>
            <a:r>
              <a:rPr lang="en-IN" sz="2000" b="0" i="0" dirty="0" err="1">
                <a:solidFill>
                  <a:srgbClr val="000000"/>
                </a:solidFill>
                <a:effectLst/>
              </a:rPr>
              <a:t>plt.pie</a:t>
            </a:r>
            <a:r>
              <a:rPr lang="en-IN" sz="2000" b="0" i="0" dirty="0">
                <a:solidFill>
                  <a:srgbClr val="000000"/>
                </a:solidFill>
                <a:effectLst/>
              </a:rPr>
              <a:t>(y, labels = </a:t>
            </a:r>
            <a:r>
              <a:rPr lang="en-IN" sz="2000" b="0" i="0" dirty="0" err="1">
                <a:solidFill>
                  <a:srgbClr val="000000"/>
                </a:solidFill>
                <a:effectLst/>
              </a:rPr>
              <a:t>mylabels</a:t>
            </a:r>
            <a:r>
              <a:rPr lang="en-IN" sz="2000" b="0" i="0" dirty="0">
                <a:solidFill>
                  <a:srgbClr val="000000"/>
                </a:solidFill>
                <a:effectLst/>
              </a:rPr>
              <a:t>, </a:t>
            </a:r>
            <a:r>
              <a:rPr lang="en-IN" sz="2000" b="0" i="0" dirty="0" err="1">
                <a:solidFill>
                  <a:srgbClr val="000000"/>
                </a:solidFill>
                <a:effectLst/>
              </a:rPr>
              <a:t>startangle</a:t>
            </a:r>
            <a:r>
              <a:rPr lang="en-IN" sz="2000" b="0" i="0" dirty="0">
                <a:solidFill>
                  <a:srgbClr val="000000"/>
                </a:solidFill>
                <a:effectLst/>
              </a:rPr>
              <a:t> = </a:t>
            </a:r>
            <a:r>
              <a:rPr lang="en-IN" sz="2000" b="0" i="0" dirty="0">
                <a:solidFill>
                  <a:srgbClr val="FF0000"/>
                </a:solidFill>
                <a:effectLst/>
              </a:rPr>
              <a:t>90</a:t>
            </a:r>
            <a:r>
              <a:rPr lang="en-IN" sz="2000" b="0" i="0" dirty="0">
                <a:solidFill>
                  <a:srgbClr val="000000"/>
                </a:solidFill>
                <a:effectLst/>
              </a:rPr>
              <a:t>)</a:t>
            </a:r>
            <a:br>
              <a:rPr lang="en-IN" sz="2000" b="0" i="0" dirty="0">
                <a:solidFill>
                  <a:srgbClr val="000000"/>
                </a:solidFill>
                <a:effectLst/>
              </a:rPr>
            </a:br>
            <a:r>
              <a:rPr lang="en-IN" sz="2000" b="0" i="0" dirty="0" err="1">
                <a:solidFill>
                  <a:srgbClr val="000000"/>
                </a:solidFill>
                <a:effectLst/>
              </a:rPr>
              <a:t>plt.show</a:t>
            </a:r>
            <a:r>
              <a:rPr lang="en-IN" sz="2000" b="0" i="0" dirty="0">
                <a:solidFill>
                  <a:srgbClr val="000000"/>
                </a:solidFill>
                <a:effectLst/>
              </a:rPr>
              <a:t>() </a:t>
            </a:r>
          </a:p>
          <a:p>
            <a:endParaRPr lang="en-IN" sz="2400" dirty="0"/>
          </a:p>
        </p:txBody>
      </p:sp>
      <p:pic>
        <p:nvPicPr>
          <p:cNvPr id="5" name="Picture 4">
            <a:extLst>
              <a:ext uri="{FF2B5EF4-FFF2-40B4-BE49-F238E27FC236}">
                <a16:creationId xmlns:a16="http://schemas.microsoft.com/office/drawing/2014/main" id="{E4A6A28A-5144-4008-81BE-CA8F821BB452}"/>
              </a:ext>
            </a:extLst>
          </p:cNvPr>
          <p:cNvPicPr>
            <a:picLocks noChangeAspect="1"/>
          </p:cNvPicPr>
          <p:nvPr/>
        </p:nvPicPr>
        <p:blipFill>
          <a:blip r:embed="rId2"/>
          <a:stretch>
            <a:fillRect/>
          </a:stretch>
        </p:blipFill>
        <p:spPr>
          <a:xfrm>
            <a:off x="7694155" y="1726110"/>
            <a:ext cx="3798792" cy="2837223"/>
          </a:xfrm>
          <a:prstGeom prst="rect">
            <a:avLst/>
          </a:prstGeom>
        </p:spPr>
      </p:pic>
    </p:spTree>
    <p:extLst>
      <p:ext uri="{BB962C8B-B14F-4D97-AF65-F5344CB8AC3E}">
        <p14:creationId xmlns:p14="http://schemas.microsoft.com/office/powerpoint/2010/main" val="391711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968EDA0-7162-4058-8FA1-D54EFF08AA32}"/>
              </a:ext>
            </a:extLst>
          </p:cNvPr>
          <p:cNvSpPr>
            <a:spLocks noGrp="1"/>
          </p:cNvSpPr>
          <p:nvPr>
            <p:ph type="title"/>
          </p:nvPr>
        </p:nvSpPr>
        <p:spPr/>
        <p:txBody>
          <a:bodyPr>
            <a:normAutofit fontScale="90000"/>
          </a:bodyPr>
          <a:lstStyle/>
          <a:p>
            <a:r>
              <a:rPr lang="en-US" altLang="en-US" sz="3600" i="1" u="sng" dirty="0">
                <a:solidFill>
                  <a:srgbClr val="7030A0"/>
                </a:solidFill>
                <a:latin typeface="+mn-lt"/>
              </a:rPr>
              <a:t>Data Visualization in Python using Matplotlib and Seaborn</a:t>
            </a:r>
            <a:br>
              <a:rPr lang="en-US" altLang="en-US" sz="2400" dirty="0">
                <a:solidFill>
                  <a:srgbClr val="FF0000"/>
                </a:solidFill>
              </a:rPr>
            </a:br>
            <a:endParaRPr lang="en-US" altLang="en-US" sz="2400" dirty="0">
              <a:solidFill>
                <a:srgbClr val="FF0000"/>
              </a:solidFill>
            </a:endParaRPr>
          </a:p>
        </p:txBody>
      </p:sp>
      <p:sp>
        <p:nvSpPr>
          <p:cNvPr id="5123" name="Content Placeholder 2">
            <a:extLst>
              <a:ext uri="{FF2B5EF4-FFF2-40B4-BE49-F238E27FC236}">
                <a16:creationId xmlns:a16="http://schemas.microsoft.com/office/drawing/2014/main" id="{54E84293-E146-481F-A9A4-B3B447E8336A}"/>
              </a:ext>
            </a:extLst>
          </p:cNvPr>
          <p:cNvSpPr>
            <a:spLocks noGrp="1"/>
          </p:cNvSpPr>
          <p:nvPr>
            <p:ph idx="1"/>
          </p:nvPr>
        </p:nvSpPr>
        <p:spPr/>
        <p:txBody>
          <a:bodyPr/>
          <a:lstStyle/>
          <a:p>
            <a:pPr marL="0" indent="0">
              <a:buNone/>
            </a:pPr>
            <a:r>
              <a:rPr lang="en-US" altLang="en-US" b="1" dirty="0">
                <a:solidFill>
                  <a:srgbClr val="C00000"/>
                </a:solidFill>
              </a:rPr>
              <a:t>Matplotlib</a:t>
            </a:r>
            <a:r>
              <a:rPr lang="en-US" altLang="en-US" dirty="0">
                <a:solidFill>
                  <a:srgbClr val="C00000"/>
                </a:solidFill>
              </a:rPr>
              <a:t> </a:t>
            </a:r>
            <a:r>
              <a:rPr lang="en-US" altLang="en-US" dirty="0"/>
              <a:t>is a visualization library in Python for 2D plots of arrays.</a:t>
            </a:r>
          </a:p>
          <a:p>
            <a:pPr marL="0" indent="0">
              <a:buNone/>
            </a:pPr>
            <a:r>
              <a:rPr lang="en-US" altLang="en-US" b="1" dirty="0">
                <a:solidFill>
                  <a:srgbClr val="C00000"/>
                </a:solidFill>
              </a:rPr>
              <a:t>Seaborn</a:t>
            </a:r>
            <a:r>
              <a:rPr lang="en-US" altLang="en-US" dirty="0"/>
              <a:t> is a dataset-oriented library for making statistical representations in Python.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C95D-6314-43E8-AAB9-5396AE4A00F7}"/>
              </a:ext>
            </a:extLst>
          </p:cNvPr>
          <p:cNvSpPr>
            <a:spLocks noGrp="1"/>
          </p:cNvSpPr>
          <p:nvPr>
            <p:ph type="title"/>
          </p:nvPr>
        </p:nvSpPr>
        <p:spPr>
          <a:xfrm>
            <a:off x="838200" y="365125"/>
            <a:ext cx="10515600" cy="721553"/>
          </a:xfrm>
        </p:spPr>
        <p:txBody>
          <a:bodyPr>
            <a:normAutofit fontScale="90000"/>
          </a:bodyPr>
          <a:lstStyle/>
          <a:p>
            <a:r>
              <a:rPr lang="en-IN" sz="3600" b="0" i="0" dirty="0">
                <a:solidFill>
                  <a:srgbClr val="000000"/>
                </a:solidFill>
                <a:effectLst/>
                <a:highlight>
                  <a:srgbClr val="FFFF00"/>
                </a:highlight>
                <a:latin typeface="Segoe UI" panose="020B0502040204020203" pitchFamily="34" charset="0"/>
              </a:rPr>
              <a:t>Explode</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FBBCD51-F9E9-4B02-9D89-A5E293E76313}"/>
              </a:ext>
            </a:extLst>
          </p:cNvPr>
          <p:cNvSpPr>
            <a:spLocks noGrp="1"/>
          </p:cNvSpPr>
          <p:nvPr>
            <p:ph idx="1"/>
          </p:nvPr>
        </p:nvSpPr>
        <p:spPr>
          <a:xfrm>
            <a:off x="838200" y="1086678"/>
            <a:ext cx="10515600" cy="5090285"/>
          </a:xfrm>
        </p:spPr>
        <p:txBody>
          <a:bodyPr>
            <a:normAutofit/>
          </a:bodyPr>
          <a:lstStyle/>
          <a:p>
            <a:pPr marL="0" indent="0">
              <a:buNone/>
            </a:pPr>
            <a:r>
              <a:rPr lang="en-US" altLang="en-US" sz="2400" dirty="0"/>
              <a:t>you want one of the wedges to stand out? The explode parameter allows you to do that.</a:t>
            </a:r>
            <a:endParaRPr lang="en-IN" sz="2400" b="0" i="0" dirty="0">
              <a:solidFill>
                <a:srgbClr val="000000"/>
              </a:solidFill>
              <a:effectLst/>
            </a:endParaRPr>
          </a:p>
          <a:p>
            <a:pPr marL="0" indent="0" algn="l">
              <a:buNone/>
            </a:pPr>
            <a:r>
              <a:rPr lang="en-IN" sz="2400" b="0" i="0" dirty="0">
                <a:solidFill>
                  <a:srgbClr val="000000"/>
                </a:solidFill>
                <a:effectLst/>
              </a:rPr>
              <a:t>Example</a:t>
            </a:r>
          </a:p>
          <a:p>
            <a:pPr marL="0" indent="0" algn="l">
              <a:buNone/>
            </a:pPr>
            <a:r>
              <a:rPr lang="en-IN" sz="2400" b="0" i="0" dirty="0">
                <a:solidFill>
                  <a:srgbClr val="000000"/>
                </a:solidFill>
                <a:effectLst/>
              </a:rPr>
              <a:t>Pull the "Apples" wedge 0.2 from the center of the pie:</a:t>
            </a:r>
          </a:p>
          <a:p>
            <a:pPr marL="0" indent="0" algn="l">
              <a:buNone/>
            </a:pPr>
            <a:r>
              <a:rPr lang="en-IN" sz="2400" b="0" i="0" dirty="0">
                <a:solidFill>
                  <a:srgbClr val="0000CD"/>
                </a:solidFill>
                <a:effectLst/>
              </a:rPr>
              <a:t>import</a:t>
            </a:r>
            <a:r>
              <a:rPr lang="en-IN" sz="2400" b="0" i="0" dirty="0">
                <a:solidFill>
                  <a:srgbClr val="000000"/>
                </a:solidFill>
                <a:effectLst/>
              </a:rPr>
              <a:t> </a:t>
            </a:r>
            <a:r>
              <a:rPr lang="en-IN" sz="2400" b="0" i="0" dirty="0" err="1">
                <a:solidFill>
                  <a:srgbClr val="000000"/>
                </a:solidFill>
                <a:effectLst/>
              </a:rPr>
              <a:t>matplotlib.pyplot</a:t>
            </a:r>
            <a:r>
              <a:rPr lang="en-IN" sz="2400" b="0" i="0" dirty="0">
                <a:solidFill>
                  <a:srgbClr val="000000"/>
                </a:solidFill>
                <a:effectLst/>
              </a:rPr>
              <a:t> </a:t>
            </a:r>
            <a:r>
              <a:rPr lang="en-IN" sz="2400" b="0" i="0" dirty="0">
                <a:solidFill>
                  <a:srgbClr val="0000CD"/>
                </a:solidFill>
                <a:effectLst/>
              </a:rPr>
              <a:t>as</a:t>
            </a:r>
            <a:r>
              <a:rPr lang="en-IN" sz="2400" b="0" i="0" dirty="0">
                <a:solidFill>
                  <a:srgbClr val="000000"/>
                </a:solidFill>
                <a:effectLst/>
              </a:rPr>
              <a:t> </a:t>
            </a:r>
            <a:r>
              <a:rPr lang="en-IN" sz="2400" b="0" i="0" dirty="0" err="1">
                <a:solidFill>
                  <a:srgbClr val="000000"/>
                </a:solidFill>
                <a:effectLst/>
              </a:rPr>
              <a:t>plt</a:t>
            </a:r>
            <a:br>
              <a:rPr lang="en-IN" sz="2400" b="0" i="0" dirty="0">
                <a:solidFill>
                  <a:srgbClr val="000000"/>
                </a:solidFill>
                <a:effectLst/>
              </a:rPr>
            </a:br>
            <a:r>
              <a:rPr lang="en-IN" sz="2400" b="0" i="0" dirty="0">
                <a:solidFill>
                  <a:srgbClr val="0000CD"/>
                </a:solidFill>
                <a:effectLst/>
              </a:rPr>
              <a:t>import</a:t>
            </a:r>
            <a:r>
              <a:rPr lang="en-IN" sz="2400" b="0" i="0" dirty="0">
                <a:solidFill>
                  <a:srgbClr val="000000"/>
                </a:solidFill>
                <a:effectLst/>
              </a:rPr>
              <a:t> </a:t>
            </a:r>
            <a:r>
              <a:rPr lang="en-IN" sz="2400" b="0" i="0" dirty="0" err="1">
                <a:solidFill>
                  <a:srgbClr val="000000"/>
                </a:solidFill>
                <a:effectLst/>
              </a:rPr>
              <a:t>numpy</a:t>
            </a:r>
            <a:r>
              <a:rPr lang="en-IN" sz="2400" b="0" i="0" dirty="0">
                <a:solidFill>
                  <a:srgbClr val="000000"/>
                </a:solidFill>
                <a:effectLst/>
              </a:rPr>
              <a:t> </a:t>
            </a:r>
            <a:r>
              <a:rPr lang="en-IN" sz="2400" b="0" i="0" dirty="0">
                <a:solidFill>
                  <a:srgbClr val="0000CD"/>
                </a:solidFill>
                <a:effectLst/>
              </a:rPr>
              <a:t>as</a:t>
            </a:r>
            <a:r>
              <a:rPr lang="en-IN" sz="2400" b="0" i="0" dirty="0">
                <a:solidFill>
                  <a:srgbClr val="000000"/>
                </a:solidFill>
                <a:effectLst/>
              </a:rPr>
              <a:t> np</a:t>
            </a:r>
            <a:br>
              <a:rPr lang="en-IN" sz="2400" b="0" i="0" dirty="0">
                <a:solidFill>
                  <a:srgbClr val="000000"/>
                </a:solidFill>
                <a:effectLst/>
              </a:rPr>
            </a:br>
            <a:br>
              <a:rPr lang="en-IN" sz="2400" b="0" i="0" dirty="0">
                <a:solidFill>
                  <a:srgbClr val="000000"/>
                </a:solidFill>
                <a:effectLst/>
              </a:rPr>
            </a:br>
            <a:r>
              <a:rPr lang="en-IN" sz="2400" b="0" i="0" dirty="0">
                <a:solidFill>
                  <a:srgbClr val="000000"/>
                </a:solidFill>
                <a:effectLst/>
              </a:rPr>
              <a:t>y = </a:t>
            </a:r>
            <a:r>
              <a:rPr lang="en-IN" sz="2400" b="0" i="0" dirty="0" err="1">
                <a:solidFill>
                  <a:srgbClr val="000000"/>
                </a:solidFill>
                <a:effectLst/>
              </a:rPr>
              <a:t>np.array</a:t>
            </a:r>
            <a:r>
              <a:rPr lang="en-IN" sz="2400" b="0" i="0" dirty="0">
                <a:solidFill>
                  <a:srgbClr val="000000"/>
                </a:solidFill>
                <a:effectLst/>
              </a:rPr>
              <a:t>([</a:t>
            </a:r>
            <a:r>
              <a:rPr lang="en-IN" sz="2400" b="0" i="0" dirty="0">
                <a:solidFill>
                  <a:srgbClr val="FF0000"/>
                </a:solidFill>
                <a:effectLst/>
              </a:rPr>
              <a:t>35</a:t>
            </a:r>
            <a:r>
              <a:rPr lang="en-IN" sz="2400" b="0" i="0" dirty="0">
                <a:solidFill>
                  <a:srgbClr val="000000"/>
                </a:solidFill>
                <a:effectLst/>
              </a:rPr>
              <a:t>, </a:t>
            </a:r>
            <a:r>
              <a:rPr lang="en-IN" sz="2400" b="0" i="0" dirty="0">
                <a:solidFill>
                  <a:srgbClr val="FF0000"/>
                </a:solidFill>
                <a:effectLst/>
              </a:rPr>
              <a:t>25</a:t>
            </a:r>
            <a:r>
              <a:rPr lang="en-IN" sz="2400" b="0" i="0" dirty="0">
                <a:solidFill>
                  <a:srgbClr val="000000"/>
                </a:solidFill>
                <a:effectLst/>
              </a:rPr>
              <a:t>, </a:t>
            </a:r>
            <a:r>
              <a:rPr lang="en-IN" sz="2400" b="0" i="0" dirty="0">
                <a:solidFill>
                  <a:srgbClr val="FF0000"/>
                </a:solidFill>
                <a:effectLst/>
              </a:rPr>
              <a:t>25</a:t>
            </a:r>
            <a:r>
              <a:rPr lang="en-IN" sz="2400" b="0" i="0" dirty="0">
                <a:solidFill>
                  <a:srgbClr val="000000"/>
                </a:solidFill>
                <a:effectLst/>
              </a:rPr>
              <a:t>, </a:t>
            </a:r>
            <a:r>
              <a:rPr lang="en-IN" sz="2400" b="0" i="0" dirty="0">
                <a:solidFill>
                  <a:srgbClr val="FF0000"/>
                </a:solidFill>
                <a:effectLst/>
              </a:rPr>
              <a:t>15</a:t>
            </a:r>
            <a:r>
              <a:rPr lang="en-IN" sz="2400" b="0" i="0" dirty="0">
                <a:solidFill>
                  <a:srgbClr val="000000"/>
                </a:solidFill>
                <a:effectLst/>
              </a:rPr>
              <a:t>])</a:t>
            </a:r>
            <a:br>
              <a:rPr lang="en-IN" sz="2400" b="0" i="0" dirty="0">
                <a:solidFill>
                  <a:srgbClr val="000000"/>
                </a:solidFill>
                <a:effectLst/>
              </a:rPr>
            </a:br>
            <a:r>
              <a:rPr lang="en-IN" sz="2400" b="0" i="0" dirty="0" err="1">
                <a:solidFill>
                  <a:srgbClr val="000000"/>
                </a:solidFill>
                <a:effectLst/>
              </a:rPr>
              <a:t>mylabels</a:t>
            </a:r>
            <a:r>
              <a:rPr lang="en-IN" sz="2400" b="0" i="0" dirty="0">
                <a:solidFill>
                  <a:srgbClr val="000000"/>
                </a:solidFill>
                <a:effectLst/>
              </a:rPr>
              <a:t> = [</a:t>
            </a:r>
            <a:r>
              <a:rPr lang="en-IN" sz="2400" b="0" i="0" dirty="0">
                <a:solidFill>
                  <a:srgbClr val="A52A2A"/>
                </a:solidFill>
                <a:effectLst/>
              </a:rPr>
              <a:t>"Apples"</a:t>
            </a:r>
            <a:r>
              <a:rPr lang="en-IN" sz="2400" b="0" i="0" dirty="0">
                <a:solidFill>
                  <a:srgbClr val="000000"/>
                </a:solidFill>
                <a:effectLst/>
              </a:rPr>
              <a:t>, </a:t>
            </a:r>
            <a:r>
              <a:rPr lang="en-IN" sz="2400" b="0" i="0" dirty="0">
                <a:solidFill>
                  <a:srgbClr val="A52A2A"/>
                </a:solidFill>
                <a:effectLst/>
              </a:rPr>
              <a:t>"Bananas"</a:t>
            </a:r>
            <a:r>
              <a:rPr lang="en-IN" sz="2400" b="0" i="0" dirty="0">
                <a:solidFill>
                  <a:srgbClr val="000000"/>
                </a:solidFill>
                <a:effectLst/>
              </a:rPr>
              <a:t>, </a:t>
            </a:r>
            <a:r>
              <a:rPr lang="en-IN" sz="2400" b="0" i="0" dirty="0">
                <a:solidFill>
                  <a:srgbClr val="A52A2A"/>
                </a:solidFill>
                <a:effectLst/>
              </a:rPr>
              <a:t>"Cherries"</a:t>
            </a:r>
            <a:r>
              <a:rPr lang="en-IN" sz="2400" b="0" i="0" dirty="0">
                <a:solidFill>
                  <a:srgbClr val="000000"/>
                </a:solidFill>
                <a:effectLst/>
              </a:rPr>
              <a:t>, </a:t>
            </a:r>
            <a:r>
              <a:rPr lang="en-IN" sz="2400" b="0" i="0" dirty="0">
                <a:solidFill>
                  <a:srgbClr val="A52A2A"/>
                </a:solidFill>
                <a:effectLst/>
              </a:rPr>
              <a:t>"Dates"</a:t>
            </a:r>
            <a:r>
              <a:rPr lang="en-IN" sz="2400" b="0" i="0" dirty="0">
                <a:solidFill>
                  <a:srgbClr val="000000"/>
                </a:solidFill>
                <a:effectLst/>
              </a:rPr>
              <a:t>]</a:t>
            </a:r>
            <a:br>
              <a:rPr lang="en-IN" sz="2400" b="0" i="0" dirty="0">
                <a:solidFill>
                  <a:srgbClr val="000000"/>
                </a:solidFill>
                <a:effectLst/>
              </a:rPr>
            </a:br>
            <a:r>
              <a:rPr lang="en-IN" sz="2400" b="0" i="0" dirty="0" err="1">
                <a:solidFill>
                  <a:srgbClr val="000000"/>
                </a:solidFill>
                <a:effectLst/>
              </a:rPr>
              <a:t>myexplode</a:t>
            </a:r>
            <a:r>
              <a:rPr lang="en-IN" sz="2400" b="0" i="0" dirty="0">
                <a:solidFill>
                  <a:srgbClr val="000000"/>
                </a:solidFill>
                <a:effectLst/>
              </a:rPr>
              <a:t> = [</a:t>
            </a:r>
            <a:r>
              <a:rPr lang="en-IN" sz="2400" b="0" i="0" dirty="0">
                <a:solidFill>
                  <a:srgbClr val="FF0000"/>
                </a:solidFill>
                <a:effectLst/>
              </a:rPr>
              <a:t>0.2</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a:t>
            </a:r>
            <a:br>
              <a:rPr lang="en-IN" sz="2400" b="0" i="0" dirty="0">
                <a:solidFill>
                  <a:srgbClr val="000000"/>
                </a:solidFill>
                <a:effectLst/>
              </a:rPr>
            </a:br>
            <a:br>
              <a:rPr lang="en-IN" sz="2400" b="0" i="0" dirty="0">
                <a:solidFill>
                  <a:srgbClr val="000000"/>
                </a:solidFill>
                <a:effectLst/>
              </a:rPr>
            </a:br>
            <a:r>
              <a:rPr lang="en-IN" sz="2400" b="0" i="0" dirty="0" err="1">
                <a:solidFill>
                  <a:srgbClr val="000000"/>
                </a:solidFill>
                <a:effectLst/>
              </a:rPr>
              <a:t>plt.pie</a:t>
            </a:r>
            <a:r>
              <a:rPr lang="en-IN" sz="2400" b="0" i="0" dirty="0">
                <a:solidFill>
                  <a:srgbClr val="000000"/>
                </a:solidFill>
                <a:effectLst/>
              </a:rPr>
              <a:t>(y, labels = </a:t>
            </a:r>
            <a:r>
              <a:rPr lang="en-IN" sz="2400" b="0" i="0" dirty="0" err="1">
                <a:solidFill>
                  <a:srgbClr val="000000"/>
                </a:solidFill>
                <a:effectLst/>
              </a:rPr>
              <a:t>mylabels</a:t>
            </a:r>
            <a:r>
              <a:rPr lang="en-IN" sz="2400" b="0" i="0" dirty="0">
                <a:solidFill>
                  <a:srgbClr val="000000"/>
                </a:solidFill>
                <a:effectLst/>
              </a:rPr>
              <a:t>, explode = </a:t>
            </a:r>
            <a:r>
              <a:rPr lang="en-IN" sz="2400" b="0" i="0" dirty="0" err="1">
                <a:solidFill>
                  <a:srgbClr val="000000"/>
                </a:solidFill>
                <a:effectLst/>
              </a:rPr>
              <a:t>myexplode</a:t>
            </a:r>
            <a:r>
              <a:rPr lang="en-IN" sz="2400" b="0" i="0" dirty="0">
                <a:solidFill>
                  <a:srgbClr val="000000"/>
                </a:solidFill>
                <a:effectLst/>
              </a:rPr>
              <a:t>)</a:t>
            </a:r>
            <a:br>
              <a:rPr lang="en-IN" sz="2400" b="0" i="0" dirty="0">
                <a:solidFill>
                  <a:srgbClr val="000000"/>
                </a:solidFill>
                <a:effectLst/>
              </a:rPr>
            </a:br>
            <a:r>
              <a:rPr lang="en-IN" sz="2400" b="0" i="0" dirty="0" err="1">
                <a:solidFill>
                  <a:srgbClr val="000000"/>
                </a:solidFill>
                <a:effectLst/>
              </a:rPr>
              <a:t>plt.show</a:t>
            </a:r>
            <a:r>
              <a:rPr lang="en-IN" sz="2400" b="0" i="0" dirty="0">
                <a:solidFill>
                  <a:srgbClr val="000000"/>
                </a:solidFill>
                <a:effectLst/>
              </a:rPr>
              <a:t>()</a:t>
            </a:r>
            <a:r>
              <a:rPr lang="en-IN" sz="2600" b="0" i="0" dirty="0">
                <a:solidFill>
                  <a:srgbClr val="000000"/>
                </a:solidFill>
                <a:effectLst/>
                <a:latin typeface="Consolas" panose="020B0609020204030204" pitchFamily="49" charset="0"/>
              </a:rPr>
              <a:t> </a:t>
            </a:r>
          </a:p>
          <a:p>
            <a:pPr marL="0" indent="0">
              <a:buNone/>
            </a:pPr>
            <a:endParaRPr lang="en-IN" dirty="0"/>
          </a:p>
        </p:txBody>
      </p:sp>
      <p:pic>
        <p:nvPicPr>
          <p:cNvPr id="4" name="Picture 3">
            <a:extLst>
              <a:ext uri="{FF2B5EF4-FFF2-40B4-BE49-F238E27FC236}">
                <a16:creationId xmlns:a16="http://schemas.microsoft.com/office/drawing/2014/main" id="{CE63AB65-5403-4AE0-9228-6AA39AAF99B5}"/>
              </a:ext>
            </a:extLst>
          </p:cNvPr>
          <p:cNvPicPr>
            <a:picLocks noChangeAspect="1"/>
          </p:cNvPicPr>
          <p:nvPr/>
        </p:nvPicPr>
        <p:blipFill>
          <a:blip r:embed="rId2"/>
          <a:stretch>
            <a:fillRect/>
          </a:stretch>
        </p:blipFill>
        <p:spPr>
          <a:xfrm>
            <a:off x="8045675" y="3684103"/>
            <a:ext cx="3589732" cy="2681081"/>
          </a:xfrm>
          <a:prstGeom prst="rect">
            <a:avLst/>
          </a:prstGeom>
        </p:spPr>
      </p:pic>
    </p:spTree>
    <p:extLst>
      <p:ext uri="{BB962C8B-B14F-4D97-AF65-F5344CB8AC3E}">
        <p14:creationId xmlns:p14="http://schemas.microsoft.com/office/powerpoint/2010/main" val="1946148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7A4B-3D77-4634-A37A-42C79416A075}"/>
              </a:ext>
            </a:extLst>
          </p:cNvPr>
          <p:cNvSpPr>
            <a:spLocks noGrp="1"/>
          </p:cNvSpPr>
          <p:nvPr>
            <p:ph type="title"/>
          </p:nvPr>
        </p:nvSpPr>
        <p:spPr/>
        <p:txBody>
          <a:bodyPr/>
          <a:lstStyle/>
          <a:p>
            <a:r>
              <a:rPr lang="en-IN" sz="3600" b="0" i="0" dirty="0">
                <a:solidFill>
                  <a:srgbClr val="000000"/>
                </a:solidFill>
                <a:effectLst/>
                <a:highlight>
                  <a:srgbClr val="FFFF00"/>
                </a:highlight>
                <a:latin typeface="Segoe UI" panose="020B0502040204020203" pitchFamily="34" charset="0"/>
              </a:rPr>
              <a:t>Shadow</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D049F19-F9B4-4005-A47E-21146FCD6887}"/>
              </a:ext>
            </a:extLst>
          </p:cNvPr>
          <p:cNvSpPr>
            <a:spLocks noGrp="1"/>
          </p:cNvSpPr>
          <p:nvPr>
            <p:ph idx="1"/>
          </p:nvPr>
        </p:nvSpPr>
        <p:spPr>
          <a:xfrm>
            <a:off x="838200" y="1510748"/>
            <a:ext cx="10515600" cy="4666215"/>
          </a:xfrm>
        </p:spPr>
        <p:txBody>
          <a:bodyPr>
            <a:normAutofit/>
          </a:bodyPr>
          <a:lstStyle/>
          <a:p>
            <a:pPr marL="0" indent="0">
              <a:buNone/>
            </a:pPr>
            <a:r>
              <a:rPr lang="en-US" dirty="0"/>
              <a:t>Add a shadow to the pie chart by setting the shadows parameter to True:</a:t>
            </a:r>
          </a:p>
          <a:p>
            <a:pPr marL="0" indent="0">
              <a:buNone/>
            </a:pPr>
            <a:r>
              <a:rPr lang="en-IN" sz="2400" b="0" i="0" dirty="0">
                <a:solidFill>
                  <a:srgbClr val="0000CD"/>
                </a:solidFill>
                <a:effectLst/>
              </a:rPr>
              <a:t>import</a:t>
            </a:r>
            <a:r>
              <a:rPr lang="en-IN" sz="2400" b="0" i="0" dirty="0">
                <a:solidFill>
                  <a:srgbClr val="000000"/>
                </a:solidFill>
                <a:effectLst/>
              </a:rPr>
              <a:t> </a:t>
            </a:r>
            <a:r>
              <a:rPr lang="en-IN" sz="2400" b="0" i="0" dirty="0" err="1">
                <a:solidFill>
                  <a:srgbClr val="000000"/>
                </a:solidFill>
                <a:effectLst/>
              </a:rPr>
              <a:t>matplotlib.pyplot</a:t>
            </a:r>
            <a:r>
              <a:rPr lang="en-IN" sz="2400" b="0" i="0" dirty="0">
                <a:solidFill>
                  <a:srgbClr val="000000"/>
                </a:solidFill>
                <a:effectLst/>
              </a:rPr>
              <a:t> </a:t>
            </a:r>
            <a:r>
              <a:rPr lang="en-IN" sz="2400" b="0" i="0" dirty="0">
                <a:solidFill>
                  <a:srgbClr val="0000CD"/>
                </a:solidFill>
                <a:effectLst/>
              </a:rPr>
              <a:t>as</a:t>
            </a:r>
            <a:r>
              <a:rPr lang="en-IN" sz="2400" b="0" i="0" dirty="0">
                <a:solidFill>
                  <a:srgbClr val="000000"/>
                </a:solidFill>
                <a:effectLst/>
              </a:rPr>
              <a:t> </a:t>
            </a:r>
            <a:r>
              <a:rPr lang="en-IN" sz="2400" b="0" i="0" dirty="0" err="1">
                <a:solidFill>
                  <a:srgbClr val="000000"/>
                </a:solidFill>
                <a:effectLst/>
              </a:rPr>
              <a:t>plt</a:t>
            </a:r>
            <a:br>
              <a:rPr lang="en-IN" sz="2400" dirty="0"/>
            </a:br>
            <a:r>
              <a:rPr lang="en-IN" sz="2400" b="0" i="0" dirty="0">
                <a:solidFill>
                  <a:srgbClr val="0000CD"/>
                </a:solidFill>
                <a:effectLst/>
              </a:rPr>
              <a:t>import</a:t>
            </a:r>
            <a:r>
              <a:rPr lang="en-IN" sz="2400" b="0" i="0" dirty="0">
                <a:solidFill>
                  <a:srgbClr val="000000"/>
                </a:solidFill>
                <a:effectLst/>
              </a:rPr>
              <a:t> </a:t>
            </a:r>
            <a:r>
              <a:rPr lang="en-IN" sz="2400" b="0" i="0" dirty="0" err="1">
                <a:solidFill>
                  <a:srgbClr val="000000"/>
                </a:solidFill>
                <a:effectLst/>
              </a:rPr>
              <a:t>numpy</a:t>
            </a:r>
            <a:r>
              <a:rPr lang="en-IN" sz="2400" b="0" i="0" dirty="0">
                <a:solidFill>
                  <a:srgbClr val="000000"/>
                </a:solidFill>
                <a:effectLst/>
              </a:rPr>
              <a:t> </a:t>
            </a:r>
            <a:r>
              <a:rPr lang="en-IN" sz="2400" b="0" i="0" dirty="0">
                <a:solidFill>
                  <a:srgbClr val="0000CD"/>
                </a:solidFill>
                <a:effectLst/>
              </a:rPr>
              <a:t>as</a:t>
            </a:r>
            <a:r>
              <a:rPr lang="en-IN" sz="2400" b="0" i="0" dirty="0">
                <a:solidFill>
                  <a:srgbClr val="000000"/>
                </a:solidFill>
                <a:effectLst/>
              </a:rPr>
              <a:t> np</a:t>
            </a:r>
            <a:br>
              <a:rPr lang="en-IN" sz="2400" dirty="0"/>
            </a:br>
            <a:br>
              <a:rPr lang="en-IN" sz="2400" dirty="0"/>
            </a:br>
            <a:r>
              <a:rPr lang="en-IN" sz="2400" b="0" i="0" dirty="0">
                <a:solidFill>
                  <a:srgbClr val="000000"/>
                </a:solidFill>
                <a:effectLst/>
              </a:rPr>
              <a:t>y = </a:t>
            </a:r>
            <a:r>
              <a:rPr lang="en-IN" sz="2400" b="0" i="0" dirty="0" err="1">
                <a:solidFill>
                  <a:srgbClr val="000000"/>
                </a:solidFill>
                <a:effectLst/>
              </a:rPr>
              <a:t>np.array</a:t>
            </a:r>
            <a:r>
              <a:rPr lang="en-IN" sz="2400" b="0" i="0" dirty="0">
                <a:solidFill>
                  <a:srgbClr val="000000"/>
                </a:solidFill>
                <a:effectLst/>
              </a:rPr>
              <a:t>([</a:t>
            </a:r>
            <a:r>
              <a:rPr lang="en-IN" sz="2400" b="0" i="0" dirty="0">
                <a:solidFill>
                  <a:srgbClr val="FF0000"/>
                </a:solidFill>
                <a:effectLst/>
              </a:rPr>
              <a:t>35</a:t>
            </a:r>
            <a:r>
              <a:rPr lang="en-IN" sz="2400" b="0" i="0" dirty="0">
                <a:solidFill>
                  <a:srgbClr val="000000"/>
                </a:solidFill>
                <a:effectLst/>
              </a:rPr>
              <a:t>, </a:t>
            </a:r>
            <a:r>
              <a:rPr lang="en-IN" sz="2400" b="0" i="0" dirty="0">
                <a:solidFill>
                  <a:srgbClr val="FF0000"/>
                </a:solidFill>
                <a:effectLst/>
              </a:rPr>
              <a:t>25</a:t>
            </a:r>
            <a:r>
              <a:rPr lang="en-IN" sz="2400" b="0" i="0" dirty="0">
                <a:solidFill>
                  <a:srgbClr val="000000"/>
                </a:solidFill>
                <a:effectLst/>
              </a:rPr>
              <a:t>, </a:t>
            </a:r>
            <a:r>
              <a:rPr lang="en-IN" sz="2400" b="0" i="0" dirty="0">
                <a:solidFill>
                  <a:srgbClr val="FF0000"/>
                </a:solidFill>
                <a:effectLst/>
              </a:rPr>
              <a:t>25</a:t>
            </a:r>
            <a:r>
              <a:rPr lang="en-IN" sz="2400" b="0" i="0" dirty="0">
                <a:solidFill>
                  <a:srgbClr val="000000"/>
                </a:solidFill>
                <a:effectLst/>
              </a:rPr>
              <a:t>, </a:t>
            </a:r>
            <a:r>
              <a:rPr lang="en-IN" sz="2400" b="0" i="0" dirty="0">
                <a:solidFill>
                  <a:srgbClr val="FF0000"/>
                </a:solidFill>
                <a:effectLst/>
              </a:rPr>
              <a:t>15</a:t>
            </a:r>
            <a:r>
              <a:rPr lang="en-IN" sz="2400" b="0" i="0" dirty="0">
                <a:solidFill>
                  <a:srgbClr val="000000"/>
                </a:solidFill>
                <a:effectLst/>
              </a:rPr>
              <a:t>])</a:t>
            </a:r>
            <a:br>
              <a:rPr lang="en-IN" sz="2400" dirty="0"/>
            </a:br>
            <a:r>
              <a:rPr lang="en-IN" sz="2400" b="0" i="0" dirty="0" err="1">
                <a:solidFill>
                  <a:srgbClr val="000000"/>
                </a:solidFill>
                <a:effectLst/>
              </a:rPr>
              <a:t>mylabels</a:t>
            </a:r>
            <a:r>
              <a:rPr lang="en-IN" sz="2400" b="0" i="0" dirty="0">
                <a:solidFill>
                  <a:srgbClr val="000000"/>
                </a:solidFill>
                <a:effectLst/>
              </a:rPr>
              <a:t> = [</a:t>
            </a:r>
            <a:r>
              <a:rPr lang="en-IN" sz="2400" b="0" i="0" dirty="0">
                <a:solidFill>
                  <a:srgbClr val="A52A2A"/>
                </a:solidFill>
                <a:effectLst/>
              </a:rPr>
              <a:t>"Apples"</a:t>
            </a:r>
            <a:r>
              <a:rPr lang="en-IN" sz="2400" b="0" i="0" dirty="0">
                <a:solidFill>
                  <a:srgbClr val="000000"/>
                </a:solidFill>
                <a:effectLst/>
              </a:rPr>
              <a:t>, </a:t>
            </a:r>
            <a:r>
              <a:rPr lang="en-IN" sz="2400" b="0" i="0" dirty="0">
                <a:solidFill>
                  <a:srgbClr val="A52A2A"/>
                </a:solidFill>
                <a:effectLst/>
              </a:rPr>
              <a:t>"Bananas"</a:t>
            </a:r>
            <a:r>
              <a:rPr lang="en-IN" sz="2400" b="0" i="0" dirty="0">
                <a:solidFill>
                  <a:srgbClr val="000000"/>
                </a:solidFill>
                <a:effectLst/>
              </a:rPr>
              <a:t>, </a:t>
            </a:r>
            <a:r>
              <a:rPr lang="en-IN" sz="2400" b="0" i="0" dirty="0">
                <a:solidFill>
                  <a:srgbClr val="A52A2A"/>
                </a:solidFill>
                <a:effectLst/>
              </a:rPr>
              <a:t>"Cherries"</a:t>
            </a:r>
            <a:r>
              <a:rPr lang="en-IN" sz="2400" b="0" i="0" dirty="0">
                <a:solidFill>
                  <a:srgbClr val="000000"/>
                </a:solidFill>
                <a:effectLst/>
              </a:rPr>
              <a:t>, </a:t>
            </a:r>
            <a:r>
              <a:rPr lang="en-IN" sz="2400" b="0" i="0" dirty="0">
                <a:solidFill>
                  <a:srgbClr val="A52A2A"/>
                </a:solidFill>
                <a:effectLst/>
              </a:rPr>
              <a:t>"Dates"</a:t>
            </a:r>
            <a:r>
              <a:rPr lang="en-IN" sz="2400" b="0" i="0" dirty="0">
                <a:solidFill>
                  <a:srgbClr val="000000"/>
                </a:solidFill>
                <a:effectLst/>
              </a:rPr>
              <a:t>]</a:t>
            </a:r>
            <a:br>
              <a:rPr lang="en-IN" sz="2400" dirty="0"/>
            </a:br>
            <a:r>
              <a:rPr lang="en-IN" sz="2400" b="0" i="0" dirty="0" err="1">
                <a:solidFill>
                  <a:srgbClr val="000000"/>
                </a:solidFill>
                <a:effectLst/>
              </a:rPr>
              <a:t>myexplode</a:t>
            </a:r>
            <a:r>
              <a:rPr lang="en-IN" sz="2400" b="0" i="0" dirty="0">
                <a:solidFill>
                  <a:srgbClr val="000000"/>
                </a:solidFill>
                <a:effectLst/>
              </a:rPr>
              <a:t> = [</a:t>
            </a:r>
            <a:r>
              <a:rPr lang="en-IN" sz="2400" b="0" i="0" dirty="0">
                <a:solidFill>
                  <a:srgbClr val="FF0000"/>
                </a:solidFill>
                <a:effectLst/>
              </a:rPr>
              <a:t>0.2</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 </a:t>
            </a:r>
            <a:r>
              <a:rPr lang="en-IN" sz="2400" b="0" i="0" dirty="0">
                <a:solidFill>
                  <a:srgbClr val="FF0000"/>
                </a:solidFill>
                <a:effectLst/>
              </a:rPr>
              <a:t>0</a:t>
            </a:r>
            <a:r>
              <a:rPr lang="en-IN" sz="2400" b="0" i="0" dirty="0">
                <a:solidFill>
                  <a:srgbClr val="000000"/>
                </a:solidFill>
                <a:effectLst/>
              </a:rPr>
              <a:t>]</a:t>
            </a:r>
            <a:br>
              <a:rPr lang="en-IN" sz="2400" dirty="0"/>
            </a:br>
            <a:br>
              <a:rPr lang="en-IN" sz="2400" dirty="0"/>
            </a:br>
            <a:r>
              <a:rPr lang="en-IN" sz="2400" b="0" i="0" dirty="0" err="1">
                <a:solidFill>
                  <a:srgbClr val="000000"/>
                </a:solidFill>
                <a:effectLst/>
              </a:rPr>
              <a:t>plt.pie</a:t>
            </a:r>
            <a:r>
              <a:rPr lang="en-IN" sz="2400" b="0" i="0" dirty="0">
                <a:solidFill>
                  <a:srgbClr val="000000"/>
                </a:solidFill>
                <a:effectLst/>
              </a:rPr>
              <a:t>(y, labels = </a:t>
            </a:r>
            <a:r>
              <a:rPr lang="en-IN" sz="2400" b="0" i="0" dirty="0" err="1">
                <a:solidFill>
                  <a:srgbClr val="000000"/>
                </a:solidFill>
                <a:effectLst/>
              </a:rPr>
              <a:t>mylabels</a:t>
            </a:r>
            <a:r>
              <a:rPr lang="en-IN" sz="2400" b="0" i="0" dirty="0">
                <a:solidFill>
                  <a:srgbClr val="000000"/>
                </a:solidFill>
                <a:effectLst/>
              </a:rPr>
              <a:t>, explode = </a:t>
            </a:r>
            <a:r>
              <a:rPr lang="en-IN" sz="2400" b="0" i="0" dirty="0" err="1">
                <a:solidFill>
                  <a:srgbClr val="000000"/>
                </a:solidFill>
                <a:effectLst/>
              </a:rPr>
              <a:t>myexplode</a:t>
            </a:r>
            <a:r>
              <a:rPr lang="en-IN" sz="2400" b="0" i="0" dirty="0">
                <a:solidFill>
                  <a:srgbClr val="000000"/>
                </a:solidFill>
                <a:effectLst/>
              </a:rPr>
              <a:t>, shadow = </a:t>
            </a:r>
            <a:r>
              <a:rPr lang="en-IN" sz="2400" b="0" i="0" dirty="0">
                <a:solidFill>
                  <a:srgbClr val="0000CD"/>
                </a:solidFill>
                <a:effectLst/>
              </a:rPr>
              <a:t>True</a:t>
            </a:r>
            <a:r>
              <a:rPr lang="en-IN" sz="2400" b="0" i="0" dirty="0">
                <a:solidFill>
                  <a:srgbClr val="000000"/>
                </a:solidFill>
                <a:effectLst/>
              </a:rPr>
              <a:t>)</a:t>
            </a:r>
            <a:br>
              <a:rPr lang="en-IN" sz="2400" dirty="0"/>
            </a:br>
            <a:r>
              <a:rPr lang="en-IN" sz="2400" b="0" i="0" dirty="0" err="1">
                <a:solidFill>
                  <a:srgbClr val="000000"/>
                </a:solidFill>
                <a:effectLst/>
              </a:rPr>
              <a:t>plt.show</a:t>
            </a:r>
            <a:r>
              <a:rPr lang="en-IN" sz="2400" b="0" i="0" dirty="0">
                <a:solidFill>
                  <a:srgbClr val="000000"/>
                </a:solidFill>
                <a:effectLst/>
              </a:rPr>
              <a:t>() </a:t>
            </a:r>
            <a:endParaRPr lang="en-IN" sz="2400" dirty="0"/>
          </a:p>
        </p:txBody>
      </p:sp>
      <p:pic>
        <p:nvPicPr>
          <p:cNvPr id="4" name="Picture 3">
            <a:extLst>
              <a:ext uri="{FF2B5EF4-FFF2-40B4-BE49-F238E27FC236}">
                <a16:creationId xmlns:a16="http://schemas.microsoft.com/office/drawing/2014/main" id="{EE15E7D5-6601-46C5-8D32-15F8476142D5}"/>
              </a:ext>
            </a:extLst>
          </p:cNvPr>
          <p:cNvPicPr>
            <a:picLocks noChangeAspect="1"/>
          </p:cNvPicPr>
          <p:nvPr/>
        </p:nvPicPr>
        <p:blipFill>
          <a:blip r:embed="rId2"/>
          <a:stretch>
            <a:fillRect/>
          </a:stretch>
        </p:blipFill>
        <p:spPr>
          <a:xfrm>
            <a:off x="8128573" y="2186609"/>
            <a:ext cx="3043010" cy="2272748"/>
          </a:xfrm>
          <a:prstGeom prst="rect">
            <a:avLst/>
          </a:prstGeom>
        </p:spPr>
      </p:pic>
    </p:spTree>
    <p:extLst>
      <p:ext uri="{BB962C8B-B14F-4D97-AF65-F5344CB8AC3E}">
        <p14:creationId xmlns:p14="http://schemas.microsoft.com/office/powerpoint/2010/main" val="2578833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FDC9-3838-4124-8A0F-33B46F23BEC8}"/>
              </a:ext>
            </a:extLst>
          </p:cNvPr>
          <p:cNvSpPr>
            <a:spLocks noGrp="1"/>
          </p:cNvSpPr>
          <p:nvPr>
            <p:ph type="title"/>
          </p:nvPr>
        </p:nvSpPr>
        <p:spPr/>
        <p:txBody>
          <a:bodyPr/>
          <a:lstStyle/>
          <a:p>
            <a:r>
              <a:rPr lang="en-IN" sz="3600" b="0" i="0" dirty="0" err="1">
                <a:solidFill>
                  <a:srgbClr val="000000"/>
                </a:solidFill>
                <a:effectLst/>
                <a:highlight>
                  <a:srgbClr val="FFFF00"/>
                </a:highlight>
                <a:latin typeface="+mn-lt"/>
              </a:rPr>
              <a:t>Colors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396B044-2A7E-4C31-AABB-DC6209E39C43}"/>
              </a:ext>
            </a:extLst>
          </p:cNvPr>
          <p:cNvSpPr>
            <a:spLocks noGrp="1"/>
          </p:cNvSpPr>
          <p:nvPr>
            <p:ph idx="1"/>
          </p:nvPr>
        </p:nvSpPr>
        <p:spPr>
          <a:xfrm>
            <a:off x="838200" y="1563757"/>
            <a:ext cx="10515600" cy="4613206"/>
          </a:xfrm>
        </p:spPr>
        <p:txBody>
          <a:bodyPr/>
          <a:lstStyle/>
          <a:p>
            <a:pPr marL="0" indent="0">
              <a:buNone/>
            </a:pPr>
            <a:r>
              <a:rPr lang="en-IN" sz="2400" b="0" i="0" dirty="0">
                <a:solidFill>
                  <a:srgbClr val="0000CD"/>
                </a:solidFill>
                <a:effectLst/>
                <a:latin typeface="Consolas" panose="020B0609020204030204" pitchFamily="49" charset="0"/>
              </a:rPr>
              <a:t>import</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matplotlib.pyplot</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as</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plt</a:t>
            </a:r>
            <a:br>
              <a:rPr lang="en-IN" sz="2400" dirty="0"/>
            </a:br>
            <a:r>
              <a:rPr lang="en-IN" sz="2400" b="0" i="0" dirty="0">
                <a:solidFill>
                  <a:srgbClr val="0000CD"/>
                </a:solidFill>
                <a:effectLst/>
                <a:latin typeface="Consolas" panose="020B0609020204030204" pitchFamily="49" charset="0"/>
              </a:rPr>
              <a:t>import</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numpy</a:t>
            </a:r>
            <a:r>
              <a:rPr lang="en-IN" sz="2400" b="0" i="0" dirty="0">
                <a:solidFill>
                  <a:srgbClr val="000000"/>
                </a:solidFill>
                <a:effectLst/>
                <a:latin typeface="Consolas" panose="020B0609020204030204" pitchFamily="49" charset="0"/>
              </a:rPr>
              <a:t> </a:t>
            </a:r>
            <a:r>
              <a:rPr lang="en-IN" sz="2400" b="0" i="0" dirty="0">
                <a:solidFill>
                  <a:srgbClr val="0000CD"/>
                </a:solidFill>
                <a:effectLst/>
                <a:latin typeface="Consolas" panose="020B0609020204030204" pitchFamily="49" charset="0"/>
              </a:rPr>
              <a:t>as</a:t>
            </a:r>
            <a:r>
              <a:rPr lang="en-IN" sz="2400" b="0" i="0" dirty="0">
                <a:solidFill>
                  <a:srgbClr val="000000"/>
                </a:solidFill>
                <a:effectLst/>
                <a:latin typeface="Consolas" panose="020B0609020204030204" pitchFamily="49" charset="0"/>
              </a:rPr>
              <a:t> np</a:t>
            </a:r>
            <a:br>
              <a:rPr lang="en-IN" sz="2400" dirty="0"/>
            </a:br>
            <a:br>
              <a:rPr lang="en-IN" sz="2400" dirty="0"/>
            </a:br>
            <a:r>
              <a:rPr lang="en-IN" sz="2400" b="0" i="0" dirty="0">
                <a:solidFill>
                  <a:srgbClr val="000000"/>
                </a:solidFill>
                <a:effectLst/>
                <a:latin typeface="Consolas" panose="020B0609020204030204" pitchFamily="49" charset="0"/>
              </a:rPr>
              <a:t>y = </a:t>
            </a:r>
            <a:r>
              <a:rPr lang="en-IN" sz="2400" b="0" i="0" dirty="0" err="1">
                <a:solidFill>
                  <a:srgbClr val="000000"/>
                </a:solidFill>
                <a:effectLst/>
                <a:latin typeface="Consolas" panose="020B0609020204030204" pitchFamily="49" charset="0"/>
              </a:rPr>
              <a:t>np.array</a:t>
            </a:r>
            <a:r>
              <a:rPr lang="en-IN" sz="2400" b="0" i="0" dirty="0">
                <a:solidFill>
                  <a:srgbClr val="000000"/>
                </a:solidFill>
                <a:effectLst/>
                <a:latin typeface="Consolas" panose="020B0609020204030204" pitchFamily="49" charset="0"/>
              </a:rPr>
              <a:t>([</a:t>
            </a:r>
            <a:r>
              <a:rPr lang="en-IN" sz="2400" b="0" i="0" dirty="0">
                <a:solidFill>
                  <a:srgbClr val="FF0000"/>
                </a:solidFill>
                <a:effectLst/>
                <a:latin typeface="Consolas" panose="020B0609020204030204" pitchFamily="49" charset="0"/>
              </a:rPr>
              <a:t>35</a:t>
            </a:r>
            <a:r>
              <a:rPr lang="en-IN" sz="2400" b="0" i="0" dirty="0">
                <a:solidFill>
                  <a:srgbClr val="000000"/>
                </a:solidFill>
                <a:effectLst/>
                <a:latin typeface="Consolas" panose="020B0609020204030204" pitchFamily="49" charset="0"/>
              </a:rPr>
              <a:t>, </a:t>
            </a:r>
            <a:r>
              <a:rPr lang="en-IN" sz="2400" b="0" i="0" dirty="0">
                <a:solidFill>
                  <a:srgbClr val="FF0000"/>
                </a:solidFill>
                <a:effectLst/>
                <a:latin typeface="Consolas" panose="020B0609020204030204" pitchFamily="49" charset="0"/>
              </a:rPr>
              <a:t>25</a:t>
            </a:r>
            <a:r>
              <a:rPr lang="en-IN" sz="2400" b="0" i="0" dirty="0">
                <a:solidFill>
                  <a:srgbClr val="000000"/>
                </a:solidFill>
                <a:effectLst/>
                <a:latin typeface="Consolas" panose="020B0609020204030204" pitchFamily="49" charset="0"/>
              </a:rPr>
              <a:t>, </a:t>
            </a:r>
            <a:r>
              <a:rPr lang="en-IN" sz="2400" b="0" i="0" dirty="0">
                <a:solidFill>
                  <a:srgbClr val="FF0000"/>
                </a:solidFill>
                <a:effectLst/>
                <a:latin typeface="Consolas" panose="020B0609020204030204" pitchFamily="49" charset="0"/>
              </a:rPr>
              <a:t>25</a:t>
            </a:r>
            <a:r>
              <a:rPr lang="en-IN" sz="2400" b="0" i="0" dirty="0">
                <a:solidFill>
                  <a:srgbClr val="000000"/>
                </a:solidFill>
                <a:effectLst/>
                <a:latin typeface="Consolas" panose="020B0609020204030204" pitchFamily="49" charset="0"/>
              </a:rPr>
              <a:t>, </a:t>
            </a:r>
            <a:r>
              <a:rPr lang="en-IN" sz="2400" b="0" i="0" dirty="0">
                <a:solidFill>
                  <a:srgbClr val="FF0000"/>
                </a:solidFill>
                <a:effectLst/>
                <a:latin typeface="Consolas" panose="020B0609020204030204" pitchFamily="49" charset="0"/>
              </a:rPr>
              <a:t>15</a:t>
            </a:r>
            <a:r>
              <a:rPr lang="en-IN" sz="2400" b="0" i="0" dirty="0">
                <a:solidFill>
                  <a:srgbClr val="000000"/>
                </a:solidFill>
                <a:effectLst/>
                <a:latin typeface="Consolas" panose="020B0609020204030204" pitchFamily="49" charset="0"/>
              </a:rPr>
              <a:t>])</a:t>
            </a:r>
            <a:br>
              <a:rPr lang="en-IN" sz="2400" dirty="0"/>
            </a:br>
            <a:r>
              <a:rPr lang="en-IN" sz="2400" b="0" i="0" dirty="0" err="1">
                <a:solidFill>
                  <a:srgbClr val="000000"/>
                </a:solidFill>
                <a:effectLst/>
                <a:latin typeface="Consolas" panose="020B0609020204030204" pitchFamily="49" charset="0"/>
              </a:rPr>
              <a:t>mylabels</a:t>
            </a:r>
            <a:r>
              <a:rPr lang="en-IN" sz="2400" b="0" i="0" dirty="0">
                <a:solidFill>
                  <a:srgbClr val="000000"/>
                </a:solidFill>
                <a:effectLst/>
                <a:latin typeface="Consolas" panose="020B0609020204030204" pitchFamily="49" charset="0"/>
              </a:rPr>
              <a:t> = [</a:t>
            </a:r>
            <a:r>
              <a:rPr lang="en-IN" sz="2400" b="0" i="0" dirty="0">
                <a:solidFill>
                  <a:srgbClr val="A52A2A"/>
                </a:solidFill>
                <a:effectLst/>
                <a:latin typeface="Consolas" panose="020B0609020204030204" pitchFamily="49" charset="0"/>
              </a:rPr>
              <a:t>"Apples"</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"Bananas"</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"Cherries"</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"Dates"</a:t>
            </a:r>
            <a:r>
              <a:rPr lang="en-IN" sz="2400" b="0" i="0" dirty="0">
                <a:solidFill>
                  <a:srgbClr val="000000"/>
                </a:solidFill>
                <a:effectLst/>
                <a:latin typeface="Consolas" panose="020B0609020204030204" pitchFamily="49" charset="0"/>
              </a:rPr>
              <a:t>]</a:t>
            </a:r>
            <a:br>
              <a:rPr lang="en-IN" sz="2400" dirty="0"/>
            </a:br>
            <a:r>
              <a:rPr lang="en-IN" sz="2400" b="0" i="0" dirty="0" err="1">
                <a:solidFill>
                  <a:srgbClr val="000000"/>
                </a:solidFill>
                <a:effectLst/>
                <a:latin typeface="Consolas" panose="020B0609020204030204" pitchFamily="49" charset="0"/>
              </a:rPr>
              <a:t>mycolors</a:t>
            </a:r>
            <a:r>
              <a:rPr lang="en-IN" sz="2400" b="0" i="0" dirty="0">
                <a:solidFill>
                  <a:srgbClr val="000000"/>
                </a:solidFill>
                <a:effectLst/>
                <a:latin typeface="Consolas" panose="020B0609020204030204" pitchFamily="49" charset="0"/>
              </a:rPr>
              <a:t> = [</a:t>
            </a:r>
            <a:r>
              <a:rPr lang="en-IN" sz="2400" b="0" i="0" dirty="0">
                <a:solidFill>
                  <a:srgbClr val="A52A2A"/>
                </a:solidFill>
                <a:effectLst/>
                <a:latin typeface="Consolas" panose="020B0609020204030204" pitchFamily="49" charset="0"/>
              </a:rPr>
              <a:t>"black"</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a:t>
            </a:r>
            <a:r>
              <a:rPr lang="en-IN" sz="2400" b="0" i="0" dirty="0" err="1">
                <a:solidFill>
                  <a:srgbClr val="A52A2A"/>
                </a:solidFill>
                <a:effectLst/>
                <a:latin typeface="Consolas" panose="020B0609020204030204" pitchFamily="49" charset="0"/>
              </a:rPr>
              <a:t>hotpink</a:t>
            </a:r>
            <a:r>
              <a:rPr lang="en-IN" sz="2400" b="0" i="0" dirty="0">
                <a:solidFill>
                  <a:srgbClr val="A52A2A"/>
                </a:solidFill>
                <a:effectLst/>
                <a:latin typeface="Consolas" panose="020B0609020204030204" pitchFamily="49" charset="0"/>
              </a:rPr>
              <a:t>"</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"b"</a:t>
            </a:r>
            <a:r>
              <a:rPr lang="en-IN" sz="2400" b="0" i="0" dirty="0">
                <a:solidFill>
                  <a:srgbClr val="000000"/>
                </a:solidFill>
                <a:effectLst/>
                <a:latin typeface="Consolas" panose="020B0609020204030204" pitchFamily="49" charset="0"/>
              </a:rPr>
              <a:t>, </a:t>
            </a:r>
            <a:r>
              <a:rPr lang="en-IN" sz="2400" b="0" i="0" dirty="0">
                <a:solidFill>
                  <a:srgbClr val="A52A2A"/>
                </a:solidFill>
                <a:effectLst/>
                <a:latin typeface="Consolas" panose="020B0609020204030204" pitchFamily="49" charset="0"/>
              </a:rPr>
              <a:t>"#4CAF50"</a:t>
            </a:r>
            <a:r>
              <a:rPr lang="en-IN" sz="2400" b="0" i="0" dirty="0">
                <a:solidFill>
                  <a:srgbClr val="000000"/>
                </a:solidFill>
                <a:effectLst/>
                <a:latin typeface="Consolas" panose="020B0609020204030204" pitchFamily="49" charset="0"/>
              </a:rPr>
              <a:t>]</a:t>
            </a:r>
            <a:br>
              <a:rPr lang="en-IN" sz="2400" dirty="0"/>
            </a:br>
            <a:br>
              <a:rPr lang="en-IN" sz="2400" dirty="0"/>
            </a:br>
            <a:r>
              <a:rPr lang="en-IN" sz="2400" b="0" i="0" dirty="0" err="1">
                <a:solidFill>
                  <a:srgbClr val="000000"/>
                </a:solidFill>
                <a:effectLst/>
                <a:latin typeface="Consolas" panose="020B0609020204030204" pitchFamily="49" charset="0"/>
              </a:rPr>
              <a:t>plt.pie</a:t>
            </a:r>
            <a:r>
              <a:rPr lang="en-IN" sz="2400" b="0" i="0" dirty="0">
                <a:solidFill>
                  <a:srgbClr val="000000"/>
                </a:solidFill>
                <a:effectLst/>
                <a:latin typeface="Consolas" panose="020B0609020204030204" pitchFamily="49" charset="0"/>
              </a:rPr>
              <a:t>(y, labels = </a:t>
            </a:r>
            <a:r>
              <a:rPr lang="en-IN" sz="2400" b="0" i="0" dirty="0" err="1">
                <a:solidFill>
                  <a:srgbClr val="000000"/>
                </a:solidFill>
                <a:effectLst/>
                <a:latin typeface="Consolas" panose="020B0609020204030204" pitchFamily="49" charset="0"/>
              </a:rPr>
              <a:t>mylabels</a:t>
            </a:r>
            <a:r>
              <a:rPr lang="en-IN" sz="2400" b="0" i="0" dirty="0">
                <a:solidFill>
                  <a:srgbClr val="000000"/>
                </a:solidFill>
                <a:effectLst/>
                <a:latin typeface="Consolas" panose="020B0609020204030204" pitchFamily="49" charset="0"/>
              </a:rPr>
              <a:t>, </a:t>
            </a:r>
            <a:r>
              <a:rPr lang="en-IN" sz="2400" b="0" i="0" dirty="0" err="1">
                <a:solidFill>
                  <a:srgbClr val="000000"/>
                </a:solidFill>
                <a:effectLst/>
                <a:latin typeface="Consolas" panose="020B0609020204030204" pitchFamily="49" charset="0"/>
              </a:rPr>
              <a:t>colors</a:t>
            </a:r>
            <a:r>
              <a:rPr lang="en-IN" sz="2400" b="0" i="0" dirty="0">
                <a:solidFill>
                  <a:srgbClr val="000000"/>
                </a:solidFill>
                <a:effectLst/>
                <a:latin typeface="Consolas" panose="020B0609020204030204" pitchFamily="49" charset="0"/>
              </a:rPr>
              <a:t> = </a:t>
            </a:r>
            <a:r>
              <a:rPr lang="en-IN" sz="2400" b="0" i="0" dirty="0" err="1">
                <a:solidFill>
                  <a:srgbClr val="000000"/>
                </a:solidFill>
                <a:effectLst/>
                <a:latin typeface="Consolas" panose="020B0609020204030204" pitchFamily="49" charset="0"/>
              </a:rPr>
              <a:t>mycolors</a:t>
            </a:r>
            <a:r>
              <a:rPr lang="en-IN" sz="2400" b="0" i="0" dirty="0">
                <a:solidFill>
                  <a:srgbClr val="000000"/>
                </a:solidFill>
                <a:effectLst/>
                <a:latin typeface="Consolas" panose="020B0609020204030204" pitchFamily="49" charset="0"/>
              </a:rPr>
              <a:t>)</a:t>
            </a:r>
            <a:br>
              <a:rPr lang="en-IN" sz="2400" dirty="0"/>
            </a:br>
            <a:r>
              <a:rPr lang="en-IN" sz="2400" b="0" i="0" dirty="0" err="1">
                <a:solidFill>
                  <a:srgbClr val="000000"/>
                </a:solidFill>
                <a:effectLst/>
                <a:latin typeface="Consolas" panose="020B0609020204030204" pitchFamily="49" charset="0"/>
              </a:rPr>
              <a:t>plt.show</a:t>
            </a:r>
            <a:r>
              <a:rPr lang="en-IN" sz="2400" b="0" i="0" dirty="0">
                <a:solidFill>
                  <a:srgbClr val="000000"/>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endParaRPr lang="en-IN" dirty="0"/>
          </a:p>
        </p:txBody>
      </p:sp>
      <p:pic>
        <p:nvPicPr>
          <p:cNvPr id="4" name="Picture 3">
            <a:extLst>
              <a:ext uri="{FF2B5EF4-FFF2-40B4-BE49-F238E27FC236}">
                <a16:creationId xmlns:a16="http://schemas.microsoft.com/office/drawing/2014/main" id="{86A4B182-3683-4A1C-BB1C-688072A84314}"/>
              </a:ext>
            </a:extLst>
          </p:cNvPr>
          <p:cNvPicPr>
            <a:picLocks noChangeAspect="1"/>
          </p:cNvPicPr>
          <p:nvPr/>
        </p:nvPicPr>
        <p:blipFill>
          <a:blip r:embed="rId2"/>
          <a:stretch>
            <a:fillRect/>
          </a:stretch>
        </p:blipFill>
        <p:spPr>
          <a:xfrm>
            <a:off x="8807608" y="4343399"/>
            <a:ext cx="2546192" cy="1901687"/>
          </a:xfrm>
          <a:prstGeom prst="rect">
            <a:avLst/>
          </a:prstGeom>
        </p:spPr>
      </p:pic>
    </p:spTree>
    <p:extLst>
      <p:ext uri="{BB962C8B-B14F-4D97-AF65-F5344CB8AC3E}">
        <p14:creationId xmlns:p14="http://schemas.microsoft.com/office/powerpoint/2010/main" val="2189908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7A47FF4D-F35F-4D1D-A69A-B0F0897D1FB5}"/>
              </a:ext>
            </a:extLst>
          </p:cNvPr>
          <p:cNvSpPr>
            <a:spLocks noGrp="1"/>
          </p:cNvSpPr>
          <p:nvPr>
            <p:ph type="title"/>
          </p:nvPr>
        </p:nvSpPr>
        <p:spPr/>
        <p:txBody>
          <a:bodyPr/>
          <a:lstStyle/>
          <a:p>
            <a:r>
              <a:rPr lang="en-US" altLang="en-US" dirty="0">
                <a:highlight>
                  <a:srgbClr val="FFFF00"/>
                </a:highlight>
              </a:rPr>
              <a:t>legend()</a:t>
            </a:r>
          </a:p>
        </p:txBody>
      </p:sp>
      <p:sp>
        <p:nvSpPr>
          <p:cNvPr id="30723" name="Content Placeholder 2">
            <a:extLst>
              <a:ext uri="{FF2B5EF4-FFF2-40B4-BE49-F238E27FC236}">
                <a16:creationId xmlns:a16="http://schemas.microsoft.com/office/drawing/2014/main" id="{7948AFD9-177B-46DE-8E7F-A46CD08C13FB}"/>
              </a:ext>
            </a:extLst>
          </p:cNvPr>
          <p:cNvSpPr>
            <a:spLocks noGrp="1"/>
          </p:cNvSpPr>
          <p:nvPr>
            <p:ph idx="1"/>
          </p:nvPr>
        </p:nvSpPr>
        <p:spPr/>
        <p:txBody>
          <a:bodyPr/>
          <a:lstStyle/>
          <a:p>
            <a:pPr marL="0" indent="0">
              <a:buNone/>
            </a:pPr>
            <a:r>
              <a:rPr lang="en-US" altLang="en-US" dirty="0"/>
              <a:t>import </a:t>
            </a:r>
            <a:r>
              <a:rPr lang="en-US" altLang="en-US" dirty="0" err="1"/>
              <a:t>matplotlib.pyplot</a:t>
            </a:r>
            <a:r>
              <a:rPr lang="en-US" altLang="en-US" dirty="0"/>
              <a:t> as </a:t>
            </a:r>
            <a:r>
              <a:rPr lang="en-US" altLang="en-US" dirty="0" err="1"/>
              <a:t>plt</a:t>
            </a:r>
            <a:endParaRPr lang="en-US" altLang="en-US" dirty="0"/>
          </a:p>
          <a:p>
            <a:pPr marL="0" indent="0">
              <a:buNone/>
            </a:pPr>
            <a:r>
              <a:rPr lang="en-US" altLang="en-US" dirty="0"/>
              <a:t>data=[10,12,25,27,30,18]</a:t>
            </a:r>
          </a:p>
          <a:p>
            <a:pPr marL="0" indent="0">
              <a:buNone/>
            </a:pPr>
            <a:r>
              <a:rPr lang="en-US" altLang="en-US" dirty="0"/>
              <a:t>cars=['</a:t>
            </a:r>
            <a:r>
              <a:rPr lang="en-US" altLang="en-US" dirty="0" err="1"/>
              <a:t>Marcedeez</a:t>
            </a:r>
            <a:r>
              <a:rPr lang="en-US" altLang="en-US" dirty="0"/>
              <a:t>','</a:t>
            </a:r>
            <a:r>
              <a:rPr lang="en-US" altLang="en-US" dirty="0" err="1"/>
              <a:t>BMW','Honda</a:t>
            </a:r>
            <a:r>
              <a:rPr lang="en-US" altLang="en-US" dirty="0"/>
              <a:t> </a:t>
            </a:r>
            <a:r>
              <a:rPr lang="en-US" altLang="en-US" dirty="0" err="1"/>
              <a:t>City','Swift','Thar','Nano</a:t>
            </a:r>
            <a:r>
              <a:rPr lang="en-US" altLang="en-US" dirty="0"/>
              <a:t>']</a:t>
            </a:r>
          </a:p>
          <a:p>
            <a:pPr marL="0" indent="0">
              <a:buNone/>
            </a:pPr>
            <a:r>
              <a:rPr lang="en-US" altLang="en-US" dirty="0" err="1"/>
              <a:t>myexplode</a:t>
            </a:r>
            <a:r>
              <a:rPr lang="en-US" altLang="en-US" dirty="0"/>
              <a:t>=[0,0,0.1,0,0,0]</a:t>
            </a:r>
          </a:p>
          <a:p>
            <a:pPr marL="0" indent="0">
              <a:buNone/>
            </a:pPr>
            <a:r>
              <a:rPr lang="en-US" altLang="en-US" dirty="0" err="1"/>
              <a:t>mycolors</a:t>
            </a:r>
            <a:r>
              <a:rPr lang="en-US" altLang="en-US" dirty="0"/>
              <a:t>=['</a:t>
            </a:r>
            <a:r>
              <a:rPr lang="en-US" altLang="en-US" dirty="0" err="1"/>
              <a:t>r','g','y','b','m','c</a:t>
            </a:r>
            <a:r>
              <a:rPr lang="en-US" altLang="en-US" dirty="0"/>
              <a:t>']</a:t>
            </a:r>
          </a:p>
          <a:p>
            <a:pPr marL="0" indent="0">
              <a:buNone/>
            </a:pPr>
            <a:r>
              <a:rPr lang="en-US" altLang="en-US" dirty="0" err="1"/>
              <a:t>plt.pie</a:t>
            </a:r>
            <a:r>
              <a:rPr lang="en-US" altLang="en-US" dirty="0"/>
              <a:t>(</a:t>
            </a:r>
            <a:r>
              <a:rPr lang="en-US" altLang="en-US" dirty="0" err="1"/>
              <a:t>data,labels</a:t>
            </a:r>
            <a:r>
              <a:rPr lang="en-US" altLang="en-US" dirty="0"/>
              <a:t>=</a:t>
            </a:r>
            <a:r>
              <a:rPr lang="en-US" altLang="en-US" dirty="0" err="1"/>
              <a:t>cars,colors</a:t>
            </a:r>
            <a:r>
              <a:rPr lang="en-US" altLang="en-US" dirty="0"/>
              <a:t>=</a:t>
            </a:r>
            <a:r>
              <a:rPr lang="en-US" altLang="en-US" dirty="0" err="1"/>
              <a:t>mycolors</a:t>
            </a:r>
            <a:r>
              <a:rPr lang="en-US" altLang="en-US" dirty="0"/>
              <a:t>)</a:t>
            </a:r>
          </a:p>
          <a:p>
            <a:pPr marL="0" indent="0">
              <a:buNone/>
            </a:pPr>
            <a:r>
              <a:rPr lang="en-US" altLang="en-US" dirty="0" err="1"/>
              <a:t>plt.legend</a:t>
            </a:r>
            <a:r>
              <a:rPr lang="en-US" altLang="en-US" dirty="0"/>
              <a:t>(title="Car Models")</a:t>
            </a:r>
          </a:p>
          <a:p>
            <a:pPr marL="0" indent="0">
              <a:buNone/>
            </a:pPr>
            <a:r>
              <a:rPr lang="en-US" altLang="en-US" dirty="0" err="1"/>
              <a:t>plt.show</a:t>
            </a:r>
            <a:r>
              <a:rPr lang="en-US" altLang="en-US"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0DB38712-61D8-4BEC-94B0-B55311FED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046163"/>
            <a:ext cx="485775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3202-C69D-4AF9-966E-2695E750432C}"/>
              </a:ext>
            </a:extLst>
          </p:cNvPr>
          <p:cNvSpPr>
            <a:spLocks noGrp="1"/>
          </p:cNvSpPr>
          <p:nvPr>
            <p:ph type="title"/>
          </p:nvPr>
        </p:nvSpPr>
        <p:spPr/>
        <p:txBody>
          <a:bodyPr/>
          <a:lstStyle/>
          <a:p>
            <a:r>
              <a:rPr lang="en-IN" sz="4000" b="0" i="0" dirty="0">
                <a:solidFill>
                  <a:srgbClr val="000000"/>
                </a:solidFill>
                <a:effectLst/>
                <a:highlight>
                  <a:srgbClr val="FFFF00"/>
                </a:highlight>
                <a:latin typeface="Segoe UI" panose="020B0502040204020203" pitchFamily="34" charset="0"/>
              </a:rPr>
              <a:t>Matplotlib Histograms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8234B1D-1526-41B9-9665-BA4A29BE7734}"/>
              </a:ext>
            </a:extLst>
          </p:cNvPr>
          <p:cNvSpPr>
            <a:spLocks noGrp="1"/>
          </p:cNvSpPr>
          <p:nvPr>
            <p:ph idx="1"/>
          </p:nvPr>
        </p:nvSpPr>
        <p:spPr/>
        <p:txBody>
          <a:bodyPr/>
          <a:lstStyle/>
          <a:p>
            <a:r>
              <a:rPr lang="en-US" sz="2400" b="0" i="0" dirty="0">
                <a:solidFill>
                  <a:srgbClr val="000000"/>
                </a:solidFill>
                <a:effectLst/>
              </a:rPr>
              <a:t>A histogram is a graph showing </a:t>
            </a:r>
            <a:r>
              <a:rPr lang="en-US" sz="2400" b="0" i="1" dirty="0">
                <a:solidFill>
                  <a:srgbClr val="000000"/>
                </a:solidFill>
                <a:effectLst/>
              </a:rPr>
              <a:t>frequency</a:t>
            </a:r>
            <a:r>
              <a:rPr lang="en-US" sz="2400" b="0" i="0" dirty="0">
                <a:solidFill>
                  <a:srgbClr val="000000"/>
                </a:solidFill>
                <a:effectLst/>
              </a:rPr>
              <a:t> distributions.</a:t>
            </a:r>
          </a:p>
          <a:p>
            <a:r>
              <a:rPr lang="en-US" sz="2400" b="0" i="0" dirty="0">
                <a:solidFill>
                  <a:srgbClr val="000000"/>
                </a:solidFill>
                <a:effectLst/>
              </a:rPr>
              <a:t>It is a graph showing the number of observations within each given interval.</a:t>
            </a:r>
          </a:p>
          <a:p>
            <a:r>
              <a:rPr lang="en-US" sz="2400" dirty="0"/>
              <a:t>We have to find frequency according to given range. </a:t>
            </a:r>
          </a:p>
          <a:p>
            <a:r>
              <a:rPr lang="en-US" dirty="0"/>
              <a:t>In Matplotlib, we use the </a:t>
            </a:r>
            <a:r>
              <a:rPr lang="en-US" b="1" dirty="0">
                <a:solidFill>
                  <a:srgbClr val="C00000"/>
                </a:solidFill>
              </a:rPr>
              <a:t>hist() </a:t>
            </a:r>
            <a:r>
              <a:rPr lang="en-US" dirty="0"/>
              <a:t>function to create histograms.</a:t>
            </a:r>
          </a:p>
          <a:p>
            <a:pPr marL="0" indent="0">
              <a:buNone/>
            </a:pPr>
            <a:endParaRPr lang="en-IN" dirty="0"/>
          </a:p>
        </p:txBody>
      </p:sp>
    </p:spTree>
    <p:extLst>
      <p:ext uri="{BB962C8B-B14F-4D97-AF65-F5344CB8AC3E}">
        <p14:creationId xmlns:p14="http://schemas.microsoft.com/office/powerpoint/2010/main" val="16621747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7B84C8-B0D2-4837-82DF-B8C33BCC8167}"/>
              </a:ext>
            </a:extLst>
          </p:cNvPr>
          <p:cNvSpPr>
            <a:spLocks noGrp="1"/>
          </p:cNvSpPr>
          <p:nvPr>
            <p:ph idx="1"/>
          </p:nvPr>
        </p:nvSpPr>
        <p:spPr>
          <a:xfrm>
            <a:off x="838200" y="590843"/>
            <a:ext cx="10515600" cy="5586120"/>
          </a:xfrm>
        </p:spPr>
        <p:txBody>
          <a:bodyPr>
            <a:normAutofit/>
          </a:bodyPr>
          <a:lstStyle/>
          <a:p>
            <a:pPr marL="0" indent="0">
              <a:buNone/>
            </a:pPr>
            <a:r>
              <a:rPr lang="en-US" dirty="0"/>
              <a:t>For example there are group of peoples in a park. We can find the people according to age group.</a:t>
            </a:r>
          </a:p>
          <a:p>
            <a:endParaRPr lang="en-IN" dirty="0"/>
          </a:p>
        </p:txBody>
      </p:sp>
      <p:graphicFrame>
        <p:nvGraphicFramePr>
          <p:cNvPr id="2" name="Table 3">
            <a:extLst>
              <a:ext uri="{FF2B5EF4-FFF2-40B4-BE49-F238E27FC236}">
                <a16:creationId xmlns:a16="http://schemas.microsoft.com/office/drawing/2014/main" id="{1B8DF830-5AA4-4AE4-93D4-5CABB14A63DA}"/>
              </a:ext>
            </a:extLst>
          </p:cNvPr>
          <p:cNvGraphicFramePr>
            <a:graphicFrameLocks noGrp="1"/>
          </p:cNvGraphicFramePr>
          <p:nvPr>
            <p:extLst>
              <p:ext uri="{D42A27DB-BD31-4B8C-83A1-F6EECF244321}">
                <p14:modId xmlns:p14="http://schemas.microsoft.com/office/powerpoint/2010/main" val="3018457943"/>
              </p:ext>
            </p:extLst>
          </p:nvPr>
        </p:nvGraphicFramePr>
        <p:xfrm>
          <a:off x="6400799" y="1533378"/>
          <a:ext cx="3494158" cy="4051088"/>
        </p:xfrm>
        <a:graphic>
          <a:graphicData uri="http://schemas.openxmlformats.org/drawingml/2006/table">
            <a:tbl>
              <a:tblPr firstRow="1" bandRow="1">
                <a:tableStyleId>{5C22544A-7EE6-4342-B048-85BDC9FD1C3A}</a:tableStyleId>
              </a:tblPr>
              <a:tblGrid>
                <a:gridCol w="1747079">
                  <a:extLst>
                    <a:ext uri="{9D8B030D-6E8A-4147-A177-3AD203B41FA5}">
                      <a16:colId xmlns:a16="http://schemas.microsoft.com/office/drawing/2014/main" val="3614528779"/>
                    </a:ext>
                  </a:extLst>
                </a:gridCol>
                <a:gridCol w="1747079">
                  <a:extLst>
                    <a:ext uri="{9D8B030D-6E8A-4147-A177-3AD203B41FA5}">
                      <a16:colId xmlns:a16="http://schemas.microsoft.com/office/drawing/2014/main" val="299687334"/>
                    </a:ext>
                  </a:extLst>
                </a:gridCol>
              </a:tblGrid>
              <a:tr h="309467">
                <a:tc>
                  <a:txBody>
                    <a:bodyPr/>
                    <a:lstStyle/>
                    <a:p>
                      <a:r>
                        <a:rPr lang="en-US" dirty="0">
                          <a:solidFill>
                            <a:srgbClr val="FF0000"/>
                          </a:solidFill>
                        </a:rPr>
                        <a:t>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rgbClr val="FF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8886564"/>
                  </a:ext>
                </a:extLst>
              </a:tr>
              <a:tr h="309467">
                <a:tc>
                  <a:txBody>
                    <a:bodyPr/>
                    <a:lstStyle/>
                    <a:p>
                      <a:r>
                        <a:rPr lang="en-US" dirty="0"/>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3280690"/>
                  </a:ext>
                </a:extLst>
              </a:tr>
              <a:tr h="309467">
                <a:tc>
                  <a:txBody>
                    <a:bodyPr/>
                    <a:lstStyle/>
                    <a:p>
                      <a:r>
                        <a:rPr lang="en-US" dirty="0"/>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8917308"/>
                  </a:ext>
                </a:extLst>
              </a:tr>
              <a:tr h="309467">
                <a:tc>
                  <a:txBody>
                    <a:bodyPr/>
                    <a:lstStyle/>
                    <a:p>
                      <a:r>
                        <a:rPr lang="en-US" dirty="0"/>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2575329"/>
                  </a:ext>
                </a:extLst>
              </a:tr>
              <a:tr h="309467">
                <a:tc>
                  <a:txBody>
                    <a:bodyPr/>
                    <a:lstStyle/>
                    <a:p>
                      <a:r>
                        <a:rPr lang="en-US" dirty="0"/>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190718"/>
                  </a:ext>
                </a:extLst>
              </a:tr>
              <a:tr h="309467">
                <a:tc>
                  <a:txBody>
                    <a:bodyPr/>
                    <a:lstStyle/>
                    <a:p>
                      <a:r>
                        <a:rPr lang="en-US" dirty="0"/>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2670940"/>
                  </a:ext>
                </a:extLst>
              </a:tr>
              <a:tr h="393488">
                <a:tc>
                  <a:txBody>
                    <a:bodyPr/>
                    <a:lstStyle/>
                    <a:p>
                      <a:r>
                        <a:rPr lang="en-US" dirty="0"/>
                        <a:t>50-60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5191658"/>
                  </a:ext>
                </a:extLst>
              </a:tr>
              <a:tr h="0">
                <a:tc>
                  <a:txBody>
                    <a:bodyPr/>
                    <a:lstStyle/>
                    <a:p>
                      <a:r>
                        <a:rPr lang="en-US" dirty="0"/>
                        <a:t>60-70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3295911"/>
                  </a:ext>
                </a:extLst>
              </a:tr>
              <a:tr h="274320">
                <a:tc>
                  <a:txBody>
                    <a:bodyPr/>
                    <a:lstStyle/>
                    <a:p>
                      <a:r>
                        <a:rPr lang="en-US" dirty="0"/>
                        <a:t>70-80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8088747"/>
                  </a:ext>
                </a:extLst>
              </a:tr>
              <a:tr h="182880">
                <a:tc>
                  <a:txBody>
                    <a:bodyPr/>
                    <a:lstStyle/>
                    <a:p>
                      <a:r>
                        <a:rPr lang="en-US" dirty="0"/>
                        <a:t>80-90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1810225"/>
                  </a:ext>
                </a:extLst>
              </a:tr>
              <a:tr h="0">
                <a:tc>
                  <a:txBody>
                    <a:bodyPr/>
                    <a:lstStyle/>
                    <a:p>
                      <a:r>
                        <a:rPr lang="en-US" dirty="0"/>
                        <a:t>90-100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8092352"/>
                  </a:ext>
                </a:extLst>
              </a:tr>
            </a:tbl>
          </a:graphicData>
        </a:graphic>
      </p:graphicFrame>
    </p:spTree>
    <p:extLst>
      <p:ext uri="{BB962C8B-B14F-4D97-AF65-F5344CB8AC3E}">
        <p14:creationId xmlns:p14="http://schemas.microsoft.com/office/powerpoint/2010/main" val="3899413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8AA3BE0-EE07-4845-85E8-BE321E3B83DF}"/>
              </a:ext>
            </a:extLst>
          </p:cNvPr>
          <p:cNvSpPr>
            <a:spLocks noGrp="1"/>
          </p:cNvSpPr>
          <p:nvPr>
            <p:ph type="title"/>
          </p:nvPr>
        </p:nvSpPr>
        <p:spPr/>
        <p:txBody>
          <a:bodyPr/>
          <a:lstStyle/>
          <a:p>
            <a:pPr algn="l"/>
            <a:r>
              <a:rPr lang="en-US" altLang="en-US" dirty="0"/>
              <a:t>Code:</a:t>
            </a:r>
          </a:p>
        </p:txBody>
      </p:sp>
      <p:sp>
        <p:nvSpPr>
          <p:cNvPr id="16387" name="Content Placeholder 2">
            <a:extLst>
              <a:ext uri="{FF2B5EF4-FFF2-40B4-BE49-F238E27FC236}">
                <a16:creationId xmlns:a16="http://schemas.microsoft.com/office/drawing/2014/main" id="{0A5AFAD1-64A8-4828-8462-501BD98BEC63}"/>
              </a:ext>
            </a:extLst>
          </p:cNvPr>
          <p:cNvSpPr>
            <a:spLocks noGrp="1"/>
          </p:cNvSpPr>
          <p:nvPr>
            <p:ph idx="1"/>
          </p:nvPr>
        </p:nvSpPr>
        <p:spPr>
          <a:xfrm>
            <a:off x="838200" y="1457739"/>
            <a:ext cx="10515600" cy="4719224"/>
          </a:xfrm>
        </p:spPr>
        <p:txBody>
          <a:bodyPr/>
          <a:lstStyle/>
          <a:p>
            <a:pPr marL="0" indent="0">
              <a:buNone/>
            </a:pPr>
            <a:r>
              <a:rPr lang="en-US" altLang="en-US" sz="2400" dirty="0"/>
              <a:t>from  matplotlib import </a:t>
            </a:r>
            <a:r>
              <a:rPr lang="en-US" altLang="en-US" sz="2400" dirty="0" err="1"/>
              <a:t>pyplot</a:t>
            </a:r>
            <a:r>
              <a:rPr lang="en-US" altLang="en-US" sz="2400" dirty="0"/>
              <a:t> as </a:t>
            </a:r>
            <a:r>
              <a:rPr lang="en-US" altLang="en-US" sz="2400" dirty="0" err="1"/>
              <a:t>plt</a:t>
            </a:r>
            <a:endParaRPr lang="en-US" altLang="en-US" sz="2400" dirty="0"/>
          </a:p>
          <a:p>
            <a:pPr marL="0" indent="0">
              <a:buNone/>
            </a:pPr>
            <a:r>
              <a:rPr lang="en-US" altLang="en-US" sz="2400" dirty="0"/>
              <a:t>import </a:t>
            </a:r>
            <a:r>
              <a:rPr lang="en-US" altLang="en-US" sz="2400" dirty="0" err="1"/>
              <a:t>numpy</a:t>
            </a:r>
            <a:r>
              <a:rPr lang="en-US" altLang="en-US" sz="2400" dirty="0"/>
              <a:t> as np</a:t>
            </a:r>
          </a:p>
          <a:p>
            <a:pPr marL="0" indent="0">
              <a:buNone/>
            </a:pPr>
            <a:r>
              <a:rPr lang="en-US" altLang="en-US" sz="2400" dirty="0"/>
              <a:t>peoples=</a:t>
            </a:r>
            <a:r>
              <a:rPr lang="en-US" altLang="en-US" sz="2400" dirty="0" err="1"/>
              <a:t>np.array</a:t>
            </a:r>
            <a:r>
              <a:rPr lang="en-US" altLang="en-US" sz="2400" dirty="0"/>
              <a:t>([10,34,55,20,18,66,74,65,80,88,76,45,35,42,85,62,23,50])</a:t>
            </a:r>
          </a:p>
          <a:p>
            <a:pPr marL="0" indent="0">
              <a:buNone/>
            </a:pPr>
            <a:r>
              <a:rPr lang="en-US" altLang="en-US" sz="2400" dirty="0" err="1"/>
              <a:t>age_group</a:t>
            </a:r>
            <a:r>
              <a:rPr lang="en-US" altLang="en-US" sz="2400" dirty="0"/>
              <a:t>=</a:t>
            </a:r>
            <a:r>
              <a:rPr lang="en-US" altLang="en-US" sz="2400" dirty="0" err="1"/>
              <a:t>np.array</a:t>
            </a:r>
            <a:r>
              <a:rPr lang="en-US" altLang="en-US" sz="2400" dirty="0"/>
              <a:t>([0,10,20,30,40,50,60,70,80,90])</a:t>
            </a:r>
          </a:p>
          <a:p>
            <a:pPr marL="0" indent="0">
              <a:buNone/>
            </a:pPr>
            <a:r>
              <a:rPr lang="en-US" altLang="en-US" sz="2400" dirty="0" err="1"/>
              <a:t>plt.hist</a:t>
            </a:r>
            <a:r>
              <a:rPr lang="en-US" altLang="en-US" sz="2400" dirty="0"/>
              <a:t>(</a:t>
            </a:r>
            <a:r>
              <a:rPr lang="en-US" altLang="en-US" sz="2400" dirty="0" err="1"/>
              <a:t>peoples,age_group</a:t>
            </a:r>
            <a:r>
              <a:rPr lang="en-US" altLang="en-US" sz="2400" dirty="0"/>
              <a:t>)</a:t>
            </a:r>
          </a:p>
          <a:p>
            <a:pPr marL="0" indent="0">
              <a:buNone/>
            </a:pPr>
            <a:r>
              <a:rPr lang="en-US" altLang="en-US" sz="2400" dirty="0" err="1"/>
              <a:t>plt.show</a:t>
            </a:r>
            <a:r>
              <a:rPr lang="en-US" altLang="en-US" sz="2400" dirty="0"/>
              <a:t>()</a:t>
            </a:r>
          </a:p>
        </p:txBody>
      </p:sp>
      <p:pic>
        <p:nvPicPr>
          <p:cNvPr id="2" name="Picture 1">
            <a:extLst>
              <a:ext uri="{FF2B5EF4-FFF2-40B4-BE49-F238E27FC236}">
                <a16:creationId xmlns:a16="http://schemas.microsoft.com/office/drawing/2014/main" id="{EA1B7FF7-EEA1-4984-B080-EA908B6FA68F}"/>
              </a:ext>
            </a:extLst>
          </p:cNvPr>
          <p:cNvPicPr>
            <a:picLocks noChangeAspect="1"/>
          </p:cNvPicPr>
          <p:nvPr/>
        </p:nvPicPr>
        <p:blipFill>
          <a:blip r:embed="rId2"/>
          <a:stretch>
            <a:fillRect/>
          </a:stretch>
        </p:blipFill>
        <p:spPr>
          <a:xfrm>
            <a:off x="5803065" y="3429000"/>
            <a:ext cx="4832425" cy="2912786"/>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a:extLst>
              <a:ext uri="{FF2B5EF4-FFF2-40B4-BE49-F238E27FC236}">
                <a16:creationId xmlns:a16="http://schemas.microsoft.com/office/drawing/2014/main" id="{3AEEB853-A4F8-436D-BE0B-2DA52687D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8926" y="3207024"/>
            <a:ext cx="4740398" cy="293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1107016-E38E-4147-BD2E-CB9CD7392C96}"/>
              </a:ext>
            </a:extLst>
          </p:cNvPr>
          <p:cNvSpPr>
            <a:spLocks noGrp="1"/>
          </p:cNvSpPr>
          <p:nvPr>
            <p:ph type="title"/>
          </p:nvPr>
        </p:nvSpPr>
        <p:spPr/>
        <p:txBody>
          <a:bodyPr/>
          <a:lstStyle/>
          <a:p>
            <a:r>
              <a:rPr lang="en-US" altLang="en-US" dirty="0" err="1">
                <a:highlight>
                  <a:srgbClr val="FFFF00"/>
                </a:highlight>
              </a:rPr>
              <a:t>rwidth,xticks,yticks</a:t>
            </a:r>
            <a:r>
              <a:rPr lang="en-US" altLang="en-US" dirty="0">
                <a:highlight>
                  <a:srgbClr val="FFFF00"/>
                </a:highlight>
              </a:rPr>
              <a:t> </a:t>
            </a:r>
            <a:endParaRPr lang="en-US" dirty="0">
              <a:highlight>
                <a:srgbClr val="FFFF00"/>
              </a:highlight>
            </a:endParaRPr>
          </a:p>
        </p:txBody>
      </p:sp>
      <p:sp>
        <p:nvSpPr>
          <p:cNvPr id="3" name="Content Placeholder 2">
            <a:extLst>
              <a:ext uri="{FF2B5EF4-FFF2-40B4-BE49-F238E27FC236}">
                <a16:creationId xmlns:a16="http://schemas.microsoft.com/office/drawing/2014/main" id="{5E8565FD-7EDC-4F05-8C98-58C1B6D954EA}"/>
              </a:ext>
            </a:extLst>
          </p:cNvPr>
          <p:cNvSpPr>
            <a:spLocks noGrp="1"/>
          </p:cNvSpPr>
          <p:nvPr>
            <p:ph idx="1"/>
          </p:nvPr>
        </p:nvSpPr>
        <p:spPr>
          <a:xfrm>
            <a:off x="838200" y="1690688"/>
            <a:ext cx="10515600" cy="4486275"/>
          </a:xfrm>
        </p:spPr>
        <p:txBody>
          <a:bodyPr/>
          <a:lstStyle/>
          <a:p>
            <a:pPr marL="0" indent="0">
              <a:buNone/>
            </a:pPr>
            <a:r>
              <a:rPr lang="en-US" altLang="en-US" dirty="0"/>
              <a:t>import </a:t>
            </a:r>
            <a:r>
              <a:rPr lang="en-US" altLang="en-US" dirty="0" err="1"/>
              <a:t>matplotlib.pyplot</a:t>
            </a:r>
            <a:r>
              <a:rPr lang="en-US" altLang="en-US" dirty="0"/>
              <a:t> as </a:t>
            </a:r>
            <a:r>
              <a:rPr lang="en-US" altLang="en-US" dirty="0" err="1"/>
              <a:t>plt</a:t>
            </a:r>
            <a:endParaRPr lang="en-US" altLang="en-US" dirty="0"/>
          </a:p>
          <a:p>
            <a:pPr marL="0" indent="0">
              <a:buNone/>
            </a:pPr>
            <a:r>
              <a:rPr lang="en-US" altLang="en-US" dirty="0"/>
              <a:t>peoples=[10,34,55,20,18,66,74,65,80,88,76,45,35,42,85,62,23,50]</a:t>
            </a:r>
          </a:p>
          <a:p>
            <a:pPr marL="0" indent="0">
              <a:buNone/>
            </a:pPr>
            <a:r>
              <a:rPr lang="en-US" altLang="en-US" dirty="0" err="1"/>
              <a:t>age_group</a:t>
            </a:r>
            <a:r>
              <a:rPr lang="en-US" altLang="en-US" dirty="0"/>
              <a:t>=[0,10,20,30,40,50,60,70,80,90]</a:t>
            </a:r>
          </a:p>
          <a:p>
            <a:pPr marL="0" indent="0">
              <a:buNone/>
            </a:pPr>
            <a:r>
              <a:rPr lang="en-US" altLang="en-US" dirty="0" err="1"/>
              <a:t>plt.hist</a:t>
            </a:r>
            <a:r>
              <a:rPr lang="en-US" altLang="en-US" dirty="0"/>
              <a:t>(</a:t>
            </a:r>
            <a:r>
              <a:rPr lang="en-US" altLang="en-US" dirty="0" err="1"/>
              <a:t>peoples,age_group,rwidth</a:t>
            </a:r>
            <a:r>
              <a:rPr lang="en-US" altLang="en-US" dirty="0"/>
              <a:t>=0.8)</a:t>
            </a:r>
          </a:p>
          <a:p>
            <a:pPr marL="0" indent="0">
              <a:buNone/>
            </a:pPr>
            <a:r>
              <a:rPr lang="en-US" altLang="en-US" dirty="0" err="1"/>
              <a:t>plt.xticks</a:t>
            </a:r>
            <a:r>
              <a:rPr lang="en-US" altLang="en-US" dirty="0"/>
              <a:t>(</a:t>
            </a:r>
            <a:r>
              <a:rPr lang="en-US" altLang="en-US" dirty="0" err="1"/>
              <a:t>age_group</a:t>
            </a:r>
            <a:r>
              <a:rPr lang="en-US" altLang="en-US" dirty="0"/>
              <a:t>)</a:t>
            </a:r>
          </a:p>
          <a:p>
            <a:pPr marL="0" indent="0">
              <a:buNone/>
            </a:pPr>
            <a:r>
              <a:rPr lang="en-US" altLang="en-US" dirty="0" err="1"/>
              <a:t>plt.yticks</a:t>
            </a:r>
            <a:r>
              <a:rPr lang="en-US" altLang="en-US" dirty="0"/>
              <a:t>(range(0,5))</a:t>
            </a:r>
          </a:p>
          <a:p>
            <a:pPr marL="0" indent="0">
              <a:buNone/>
            </a:pPr>
            <a:r>
              <a:rPr lang="en-US" altLang="en-US" dirty="0" err="1"/>
              <a:t>plt.show</a:t>
            </a:r>
            <a:r>
              <a:rPr lang="en-US" altLang="en-US" dirty="0"/>
              <a:t>()</a:t>
            </a:r>
          </a:p>
          <a:p>
            <a:pPr marL="0" indent="0">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E8D7B9C4-871E-4462-8CEE-26A699FA44E3}"/>
              </a:ext>
            </a:extLst>
          </p:cNvPr>
          <p:cNvSpPr>
            <a:spLocks noGrp="1"/>
          </p:cNvSpPr>
          <p:nvPr>
            <p:ph type="title"/>
          </p:nvPr>
        </p:nvSpPr>
        <p:spPr>
          <a:xfrm>
            <a:off x="1981200" y="274638"/>
            <a:ext cx="8229600" cy="457200"/>
          </a:xfrm>
        </p:spPr>
        <p:txBody>
          <a:bodyPr>
            <a:normAutofit fontScale="90000"/>
          </a:bodyPr>
          <a:lstStyle/>
          <a:p>
            <a:r>
              <a:rPr lang="en-US" altLang="en-US" dirty="0">
                <a:highlight>
                  <a:srgbClr val="FFFF00"/>
                </a:highlight>
              </a:rPr>
              <a:t>Box and whisker plot</a:t>
            </a:r>
          </a:p>
        </p:txBody>
      </p:sp>
      <p:sp>
        <p:nvSpPr>
          <p:cNvPr id="18435" name="Content Placeholder 2">
            <a:extLst>
              <a:ext uri="{FF2B5EF4-FFF2-40B4-BE49-F238E27FC236}">
                <a16:creationId xmlns:a16="http://schemas.microsoft.com/office/drawing/2014/main" id="{9D248B82-6EE9-4B62-A6F2-FAEADAD7C27E}"/>
              </a:ext>
            </a:extLst>
          </p:cNvPr>
          <p:cNvSpPr>
            <a:spLocks noGrp="1"/>
          </p:cNvSpPr>
          <p:nvPr>
            <p:ph idx="1"/>
          </p:nvPr>
        </p:nvSpPr>
        <p:spPr>
          <a:xfrm>
            <a:off x="225287" y="1073427"/>
            <a:ext cx="9985513" cy="5052738"/>
          </a:xfrm>
        </p:spPr>
        <p:txBody>
          <a:bodyPr>
            <a:normAutofit/>
          </a:bodyPr>
          <a:lstStyle/>
          <a:p>
            <a:pPr marL="0" indent="0" algn="just">
              <a:buNone/>
            </a:pPr>
            <a:r>
              <a:rPr lang="en-US" dirty="0"/>
              <a:t>A box and whisker plot is a graphical and standardized way to display the distribution of data based on five key numbers: </a:t>
            </a:r>
          </a:p>
          <a:p>
            <a:pPr lvl="1" algn="just">
              <a:buFont typeface="Wingdings" panose="05000000000000000000" pitchFamily="2" charset="2"/>
              <a:buChar char="Ø"/>
            </a:pPr>
            <a:r>
              <a:rPr lang="en-US" dirty="0"/>
              <a:t>The “minimum”, 1st Quartile (25th percentile),</a:t>
            </a:r>
          </a:p>
          <a:p>
            <a:pPr lvl="1" algn="just">
              <a:buFont typeface="Wingdings" panose="05000000000000000000" pitchFamily="2" charset="2"/>
              <a:buChar char="Ø"/>
            </a:pPr>
            <a:r>
              <a:rPr lang="en-US" dirty="0"/>
              <a:t>median (2nd Quartile./ 50th Percentile), </a:t>
            </a:r>
          </a:p>
          <a:p>
            <a:pPr lvl="1" algn="just">
              <a:buFont typeface="Wingdings" panose="05000000000000000000" pitchFamily="2" charset="2"/>
              <a:buChar char="Ø"/>
            </a:pPr>
            <a:r>
              <a:rPr lang="en-US" dirty="0"/>
              <a:t>the 3rd Quartile (75th percentile), and the “maximum”. </a:t>
            </a:r>
          </a:p>
          <a:p>
            <a:pPr lvl="1" algn="just">
              <a:buFont typeface="Wingdings" panose="05000000000000000000" pitchFamily="2" charset="2"/>
              <a:buChar char="Ø"/>
            </a:pPr>
            <a:r>
              <a:rPr lang="en-US" dirty="0"/>
              <a:t>The minimum and maximum values are defined as</a:t>
            </a:r>
          </a:p>
          <a:p>
            <a:pPr lvl="1" algn="just">
              <a:buFont typeface="Wingdings" panose="05000000000000000000" pitchFamily="2" charset="2"/>
              <a:buChar char="Ø"/>
            </a:pPr>
            <a:r>
              <a:rPr lang="en-US" dirty="0"/>
              <a:t>Q1–1.5 * IQR and Q3 + 1.5 * IQR respectively. </a:t>
            </a:r>
          </a:p>
          <a:p>
            <a:pPr lvl="1" algn="just">
              <a:buFont typeface="Wingdings" panose="05000000000000000000" pitchFamily="2" charset="2"/>
              <a:buChar char="Ø"/>
            </a:pPr>
            <a:r>
              <a:rPr lang="en-US" dirty="0"/>
              <a:t>Any points that fall outside of these limits are referred to as outliers. </a:t>
            </a:r>
            <a:endParaRPr lang="en-US" altLang="en-US" dirty="0"/>
          </a:p>
        </p:txBody>
      </p:sp>
      <p:pic>
        <p:nvPicPr>
          <p:cNvPr id="2" name="Picture 1">
            <a:extLst>
              <a:ext uri="{FF2B5EF4-FFF2-40B4-BE49-F238E27FC236}">
                <a16:creationId xmlns:a16="http://schemas.microsoft.com/office/drawing/2014/main" id="{1B7706BF-F506-427A-A54F-9B1CEE4A8D6C}"/>
              </a:ext>
            </a:extLst>
          </p:cNvPr>
          <p:cNvPicPr>
            <a:picLocks noChangeAspect="1"/>
          </p:cNvPicPr>
          <p:nvPr/>
        </p:nvPicPr>
        <p:blipFill>
          <a:blip r:embed="rId2"/>
          <a:stretch>
            <a:fillRect/>
          </a:stretch>
        </p:blipFill>
        <p:spPr>
          <a:xfrm>
            <a:off x="1981200" y="4335462"/>
            <a:ext cx="7191375" cy="2247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9B49-C641-4A6F-842E-A3F008EE8AAA}"/>
              </a:ext>
            </a:extLst>
          </p:cNvPr>
          <p:cNvSpPr>
            <a:spLocks noGrp="1"/>
          </p:cNvSpPr>
          <p:nvPr>
            <p:ph type="title"/>
          </p:nvPr>
        </p:nvSpPr>
        <p:spPr/>
        <p:txBody>
          <a:bodyPr/>
          <a:lstStyle/>
          <a:p>
            <a:r>
              <a:rPr lang="en-IN" dirty="0" err="1">
                <a:solidFill>
                  <a:srgbClr val="000000"/>
                </a:solidFill>
                <a:highlight>
                  <a:srgbClr val="FFFF00"/>
                </a:highlight>
                <a:latin typeface="Segoe UI" panose="020B0502040204020203" pitchFamily="34" charset="0"/>
              </a:rPr>
              <a:t>p</a:t>
            </a:r>
            <a:r>
              <a:rPr lang="en-IN" b="0" i="0" dirty="0" err="1">
                <a:solidFill>
                  <a:srgbClr val="000000"/>
                </a:solidFill>
                <a:effectLst/>
                <a:highlight>
                  <a:srgbClr val="FFFF00"/>
                </a:highlight>
                <a:latin typeface="Segoe UI" panose="020B0502040204020203" pitchFamily="34" charset="0"/>
              </a:rPr>
              <a:t>yplot</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D0CCBFA-1D99-4E98-BDA1-338DE9C79F70}"/>
              </a:ext>
            </a:extLst>
          </p:cNvPr>
          <p:cNvSpPr>
            <a:spLocks noGrp="1"/>
          </p:cNvSpPr>
          <p:nvPr>
            <p:ph idx="1"/>
          </p:nvPr>
        </p:nvSpPr>
        <p:spPr>
          <a:xfrm>
            <a:off x="145774" y="1166191"/>
            <a:ext cx="11208026" cy="5010772"/>
          </a:xfrm>
        </p:spPr>
        <p:txBody>
          <a:bodyPr/>
          <a:lstStyle/>
          <a:p>
            <a:pPr marL="0" indent="0">
              <a:buNone/>
            </a:pPr>
            <a:r>
              <a:rPr lang="en-US" dirty="0">
                <a:solidFill>
                  <a:srgbClr val="7030A0"/>
                </a:solidFill>
              </a:rPr>
              <a:t>Most of the Matplotlib utilities lies under the </a:t>
            </a:r>
            <a:r>
              <a:rPr lang="en-US" dirty="0" err="1">
                <a:solidFill>
                  <a:srgbClr val="7030A0"/>
                </a:solidFill>
              </a:rPr>
              <a:t>pyplot</a:t>
            </a:r>
            <a:r>
              <a:rPr lang="en-US" dirty="0">
                <a:solidFill>
                  <a:srgbClr val="7030A0"/>
                </a:solidFill>
              </a:rPr>
              <a:t> submodule, and are usually imported under the </a:t>
            </a:r>
            <a:r>
              <a:rPr lang="en-US" dirty="0" err="1">
                <a:solidFill>
                  <a:srgbClr val="7030A0"/>
                </a:solidFill>
              </a:rPr>
              <a:t>plt</a:t>
            </a:r>
            <a:r>
              <a:rPr lang="en-US" dirty="0">
                <a:solidFill>
                  <a:srgbClr val="7030A0"/>
                </a:solidFill>
              </a:rPr>
              <a:t> alias:</a:t>
            </a:r>
          </a:p>
          <a:p>
            <a:endParaRPr lang="en-US" dirty="0"/>
          </a:p>
          <a:p>
            <a:pPr marL="457200" lvl="1" indent="0">
              <a:buNone/>
            </a:pPr>
            <a:r>
              <a:rPr lang="en-US" sz="3200" dirty="0"/>
              <a:t>import </a:t>
            </a:r>
            <a:r>
              <a:rPr lang="en-US" sz="3200" dirty="0" err="1"/>
              <a:t>matplotlib.pyplot</a:t>
            </a:r>
            <a:r>
              <a:rPr lang="en-US" sz="3200" dirty="0"/>
              <a:t> as </a:t>
            </a:r>
            <a:r>
              <a:rPr lang="en-US" sz="3200" dirty="0" err="1"/>
              <a:t>plt</a:t>
            </a:r>
            <a:endParaRPr lang="en-US" sz="3200" dirty="0"/>
          </a:p>
          <a:p>
            <a:pPr marL="457200" lvl="1" indent="0">
              <a:buNone/>
            </a:pPr>
            <a:r>
              <a:rPr lang="en-US" sz="3200" dirty="0"/>
              <a:t>Or,</a:t>
            </a:r>
          </a:p>
          <a:p>
            <a:pPr marL="457200" lvl="1" indent="0">
              <a:buNone/>
            </a:pPr>
            <a:r>
              <a:rPr lang="en-US" sz="3200" dirty="0"/>
              <a:t>from matplotlib import </a:t>
            </a:r>
            <a:r>
              <a:rPr lang="en-US" sz="3200" dirty="0" err="1"/>
              <a:t>pyplot</a:t>
            </a:r>
            <a:r>
              <a:rPr lang="en-US" sz="3200" dirty="0"/>
              <a:t> as </a:t>
            </a:r>
            <a:r>
              <a:rPr lang="en-US" sz="3200" dirty="0" err="1"/>
              <a:t>plt</a:t>
            </a:r>
            <a:endParaRPr lang="en-IN" sz="3200" dirty="0"/>
          </a:p>
        </p:txBody>
      </p:sp>
      <p:pic>
        <p:nvPicPr>
          <p:cNvPr id="5" name="Picture 4">
            <a:extLst>
              <a:ext uri="{FF2B5EF4-FFF2-40B4-BE49-F238E27FC236}">
                <a16:creationId xmlns:a16="http://schemas.microsoft.com/office/drawing/2014/main" id="{7DFB50D9-8F81-49E4-96EA-A23BEB12F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985" y="1895061"/>
            <a:ext cx="4505049" cy="4505049"/>
          </a:xfrm>
          <a:prstGeom prst="rect">
            <a:avLst/>
          </a:prstGeom>
        </p:spPr>
      </p:pic>
    </p:spTree>
    <p:extLst>
      <p:ext uri="{BB962C8B-B14F-4D97-AF65-F5344CB8AC3E}">
        <p14:creationId xmlns:p14="http://schemas.microsoft.com/office/powerpoint/2010/main" val="12494862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54872268-1C32-40D4-AAAC-A3B6A7D0F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96" y="1021820"/>
            <a:ext cx="9837601" cy="454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98065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93A090-7E6D-48BE-8115-43427E395222}"/>
              </a:ext>
            </a:extLst>
          </p:cNvPr>
          <p:cNvPicPr>
            <a:picLocks noChangeAspect="1"/>
          </p:cNvPicPr>
          <p:nvPr/>
        </p:nvPicPr>
        <p:blipFill>
          <a:blip r:embed="rId2"/>
          <a:stretch>
            <a:fillRect/>
          </a:stretch>
        </p:blipFill>
        <p:spPr>
          <a:xfrm>
            <a:off x="924755" y="1088334"/>
            <a:ext cx="10803420" cy="3165613"/>
          </a:xfrm>
          <a:prstGeom prst="rect">
            <a:avLst/>
          </a:prstGeom>
        </p:spPr>
      </p:pic>
      <p:sp>
        <p:nvSpPr>
          <p:cNvPr id="3" name="TextBox 2">
            <a:extLst>
              <a:ext uri="{FF2B5EF4-FFF2-40B4-BE49-F238E27FC236}">
                <a16:creationId xmlns:a16="http://schemas.microsoft.com/office/drawing/2014/main" id="{7416A5D3-6240-4AA1-9F5A-CD24C672FF26}"/>
              </a:ext>
            </a:extLst>
          </p:cNvPr>
          <p:cNvSpPr txBox="1"/>
          <p:nvPr/>
        </p:nvSpPr>
        <p:spPr>
          <a:xfrm>
            <a:off x="1431235" y="4532242"/>
            <a:ext cx="2875722" cy="1477328"/>
          </a:xfrm>
          <a:prstGeom prst="rect">
            <a:avLst/>
          </a:prstGeom>
          <a:noFill/>
        </p:spPr>
        <p:txBody>
          <a:bodyPr wrap="square" rtlCol="0">
            <a:spAutoFit/>
          </a:bodyPr>
          <a:lstStyle/>
          <a:p>
            <a:r>
              <a:rPr lang="en-US" dirty="0">
                <a:solidFill>
                  <a:srgbClr val="FF0000"/>
                </a:solidFill>
              </a:rPr>
              <a:t>Median=45</a:t>
            </a:r>
          </a:p>
          <a:p>
            <a:r>
              <a:rPr lang="en-US" dirty="0">
                <a:solidFill>
                  <a:srgbClr val="FF0000"/>
                </a:solidFill>
              </a:rPr>
              <a:t>Range=max-min(95-15)</a:t>
            </a:r>
          </a:p>
          <a:p>
            <a:r>
              <a:rPr lang="en-US" dirty="0">
                <a:solidFill>
                  <a:srgbClr val="FF0000"/>
                </a:solidFill>
              </a:rPr>
              <a:t>IQR=70-30</a:t>
            </a:r>
          </a:p>
          <a:p>
            <a:endParaRPr lang="en-US" dirty="0"/>
          </a:p>
          <a:p>
            <a:endParaRPr lang="en-US" dirty="0"/>
          </a:p>
        </p:txBody>
      </p:sp>
      <p:cxnSp>
        <p:nvCxnSpPr>
          <p:cNvPr id="11" name="Straight Arrow Connector 10">
            <a:extLst>
              <a:ext uri="{FF2B5EF4-FFF2-40B4-BE49-F238E27FC236}">
                <a16:creationId xmlns:a16="http://schemas.microsoft.com/office/drawing/2014/main" id="{C218625C-11DC-449E-98CF-038185057D32}"/>
              </a:ext>
            </a:extLst>
          </p:cNvPr>
          <p:cNvCxnSpPr/>
          <p:nvPr/>
        </p:nvCxnSpPr>
        <p:spPr>
          <a:xfrm>
            <a:off x="3048000" y="1842052"/>
            <a:ext cx="12589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79C3BBD-E725-46D3-85BC-29001F578393}"/>
              </a:ext>
            </a:extLst>
          </p:cNvPr>
          <p:cNvCxnSpPr/>
          <p:nvPr/>
        </p:nvCxnSpPr>
        <p:spPr>
          <a:xfrm>
            <a:off x="4499113" y="3054626"/>
            <a:ext cx="12589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39FBDA5-8B65-4212-AC12-3C03FD0702CB}"/>
              </a:ext>
            </a:extLst>
          </p:cNvPr>
          <p:cNvCxnSpPr/>
          <p:nvPr/>
        </p:nvCxnSpPr>
        <p:spPr>
          <a:xfrm>
            <a:off x="6447182" y="3054626"/>
            <a:ext cx="12589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CC1B6BB-DFCD-4E05-94D8-B9AC80D44547}"/>
              </a:ext>
            </a:extLst>
          </p:cNvPr>
          <p:cNvCxnSpPr/>
          <p:nvPr/>
        </p:nvCxnSpPr>
        <p:spPr>
          <a:xfrm>
            <a:off x="8978347" y="2511287"/>
            <a:ext cx="125895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DC1E3E5-E6E2-4BA9-9F5D-4F1CFAEEA57D}"/>
              </a:ext>
            </a:extLst>
          </p:cNvPr>
          <p:cNvSpPr txBox="1"/>
          <p:nvPr/>
        </p:nvSpPr>
        <p:spPr>
          <a:xfrm>
            <a:off x="3392556" y="1537259"/>
            <a:ext cx="728870" cy="369332"/>
          </a:xfrm>
          <a:prstGeom prst="rect">
            <a:avLst/>
          </a:prstGeom>
          <a:noFill/>
        </p:spPr>
        <p:txBody>
          <a:bodyPr wrap="square" rtlCol="0">
            <a:spAutoFit/>
          </a:bodyPr>
          <a:lstStyle/>
          <a:p>
            <a:r>
              <a:rPr lang="en-US" dirty="0"/>
              <a:t>Q1</a:t>
            </a:r>
          </a:p>
        </p:txBody>
      </p:sp>
      <p:sp>
        <p:nvSpPr>
          <p:cNvPr id="16" name="TextBox 15">
            <a:extLst>
              <a:ext uri="{FF2B5EF4-FFF2-40B4-BE49-F238E27FC236}">
                <a16:creationId xmlns:a16="http://schemas.microsoft.com/office/drawing/2014/main" id="{1D805C4E-14CB-4716-873C-FF7A91E3AB78}"/>
              </a:ext>
            </a:extLst>
          </p:cNvPr>
          <p:cNvSpPr txBox="1"/>
          <p:nvPr/>
        </p:nvSpPr>
        <p:spPr>
          <a:xfrm>
            <a:off x="4731026" y="2676955"/>
            <a:ext cx="563193" cy="369332"/>
          </a:xfrm>
          <a:prstGeom prst="rect">
            <a:avLst/>
          </a:prstGeom>
          <a:noFill/>
        </p:spPr>
        <p:txBody>
          <a:bodyPr wrap="square" rtlCol="0">
            <a:spAutoFit/>
          </a:bodyPr>
          <a:lstStyle/>
          <a:p>
            <a:r>
              <a:rPr lang="en-US" dirty="0"/>
              <a:t>Q2</a:t>
            </a:r>
          </a:p>
        </p:txBody>
      </p:sp>
      <p:sp>
        <p:nvSpPr>
          <p:cNvPr id="17" name="TextBox 16">
            <a:extLst>
              <a:ext uri="{FF2B5EF4-FFF2-40B4-BE49-F238E27FC236}">
                <a16:creationId xmlns:a16="http://schemas.microsoft.com/office/drawing/2014/main" id="{B16EC2E6-571F-4117-9E69-EB1425B0B1FD}"/>
              </a:ext>
            </a:extLst>
          </p:cNvPr>
          <p:cNvSpPr txBox="1"/>
          <p:nvPr/>
        </p:nvSpPr>
        <p:spPr>
          <a:xfrm>
            <a:off x="6897782" y="2676955"/>
            <a:ext cx="563193" cy="369332"/>
          </a:xfrm>
          <a:prstGeom prst="rect">
            <a:avLst/>
          </a:prstGeom>
          <a:noFill/>
        </p:spPr>
        <p:txBody>
          <a:bodyPr wrap="square" rtlCol="0">
            <a:spAutoFit/>
          </a:bodyPr>
          <a:lstStyle/>
          <a:p>
            <a:r>
              <a:rPr lang="en-US" dirty="0"/>
              <a:t>Q3</a:t>
            </a:r>
          </a:p>
        </p:txBody>
      </p:sp>
      <p:sp>
        <p:nvSpPr>
          <p:cNvPr id="18" name="TextBox 17">
            <a:extLst>
              <a:ext uri="{FF2B5EF4-FFF2-40B4-BE49-F238E27FC236}">
                <a16:creationId xmlns:a16="http://schemas.microsoft.com/office/drawing/2014/main" id="{0E665BD0-8EBF-47DD-A2E0-33B147628F8A}"/>
              </a:ext>
            </a:extLst>
          </p:cNvPr>
          <p:cNvSpPr txBox="1"/>
          <p:nvPr/>
        </p:nvSpPr>
        <p:spPr>
          <a:xfrm>
            <a:off x="9236766" y="2226370"/>
            <a:ext cx="563193" cy="369332"/>
          </a:xfrm>
          <a:prstGeom prst="rect">
            <a:avLst/>
          </a:prstGeom>
          <a:noFill/>
        </p:spPr>
        <p:txBody>
          <a:bodyPr wrap="square" rtlCol="0">
            <a:spAutoFit/>
          </a:bodyPr>
          <a:lstStyle/>
          <a:p>
            <a:r>
              <a:rPr lang="en-US" dirty="0"/>
              <a:t>Q4</a:t>
            </a:r>
          </a:p>
        </p:txBody>
      </p:sp>
    </p:spTree>
    <p:extLst>
      <p:ext uri="{BB962C8B-B14F-4D97-AF65-F5344CB8AC3E}">
        <p14:creationId xmlns:p14="http://schemas.microsoft.com/office/powerpoint/2010/main" val="2124671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C1959F0-CA97-4F40-889A-039571D80A38}"/>
              </a:ext>
            </a:extLst>
          </p:cNvPr>
          <p:cNvSpPr>
            <a:spLocks noGrp="1"/>
          </p:cNvSpPr>
          <p:nvPr>
            <p:ph type="title"/>
          </p:nvPr>
        </p:nvSpPr>
        <p:spPr/>
        <p:txBody>
          <a:bodyPr/>
          <a:lstStyle/>
          <a:p>
            <a:endParaRPr lang="en-US" altLang="en-US"/>
          </a:p>
        </p:txBody>
      </p:sp>
      <p:sp>
        <p:nvSpPr>
          <p:cNvPr id="19459" name="Content Placeholder 2">
            <a:extLst>
              <a:ext uri="{FF2B5EF4-FFF2-40B4-BE49-F238E27FC236}">
                <a16:creationId xmlns:a16="http://schemas.microsoft.com/office/drawing/2014/main" id="{AACBBB9E-AD0B-42EA-93CC-3E79BA762623}"/>
              </a:ext>
            </a:extLst>
          </p:cNvPr>
          <p:cNvSpPr>
            <a:spLocks noGrp="1"/>
          </p:cNvSpPr>
          <p:nvPr>
            <p:ph idx="1"/>
          </p:nvPr>
        </p:nvSpPr>
        <p:spPr/>
        <p:txBody>
          <a:bodyPr/>
          <a:lstStyle/>
          <a:p>
            <a:pPr marL="0" indent="0">
              <a:buNone/>
            </a:pPr>
            <a:r>
              <a:rPr lang="en-US" altLang="en-US" dirty="0"/>
              <a:t>Suppose we have distribution:</a:t>
            </a:r>
          </a:p>
          <a:p>
            <a:pPr marL="0" indent="0">
              <a:buNone/>
            </a:pPr>
            <a:r>
              <a:rPr lang="en-US" altLang="en-US" dirty="0"/>
              <a:t>[10,20,70,50,30,60,40,80]</a:t>
            </a:r>
          </a:p>
          <a:p>
            <a:pPr marL="0" indent="0">
              <a:buNone/>
            </a:pPr>
            <a:r>
              <a:rPr lang="en-US" altLang="en-US" dirty="0"/>
              <a:t>Do the sorting at first:</a:t>
            </a:r>
          </a:p>
          <a:p>
            <a:pPr marL="0" indent="0">
              <a:buNone/>
            </a:pPr>
            <a:r>
              <a:rPr lang="en-US" altLang="en-US" dirty="0"/>
              <a:t>[10,20,30,40,50,60,70,80]</a:t>
            </a:r>
          </a:p>
        </p:txBody>
      </p:sp>
    </p:spTree>
    <p:extLst>
      <p:ext uri="{BB962C8B-B14F-4D97-AF65-F5344CB8AC3E}">
        <p14:creationId xmlns:p14="http://schemas.microsoft.com/office/powerpoint/2010/main" val="1652523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CC6A-CE77-4E99-A0A0-2E6988C90D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7182DD-A914-4BE4-8EBF-CAE5CDD5DC07}"/>
              </a:ext>
            </a:extLst>
          </p:cNvPr>
          <p:cNvSpPr>
            <a:spLocks noGrp="1"/>
          </p:cNvSpPr>
          <p:nvPr>
            <p:ph idx="1"/>
          </p:nvPr>
        </p:nvSpPr>
        <p:spPr/>
        <p:txBody>
          <a:bodyPr/>
          <a:lstStyle/>
          <a:p>
            <a:pPr marL="0" indent="0">
              <a:buNone/>
            </a:pPr>
            <a:r>
              <a:rPr lang="en-US" dirty="0"/>
              <a:t>Boxplots can be used to:</a:t>
            </a:r>
          </a:p>
          <a:p>
            <a:r>
              <a:rPr lang="en-US" dirty="0"/>
              <a:t>Identify outliers or irregular data points</a:t>
            </a:r>
          </a:p>
          <a:p>
            <a:r>
              <a:rPr lang="en-US" dirty="0"/>
              <a:t>To determine if our data is skewed</a:t>
            </a:r>
          </a:p>
          <a:p>
            <a:r>
              <a:rPr lang="en-US" dirty="0"/>
              <a:t>To understand the spread/range of the data</a:t>
            </a:r>
          </a:p>
          <a:p>
            <a:pPr marL="0" indent="0">
              <a:buNone/>
            </a:pPr>
            <a:endParaRPr lang="en-US" dirty="0"/>
          </a:p>
        </p:txBody>
      </p:sp>
    </p:spTree>
    <p:extLst>
      <p:ext uri="{BB962C8B-B14F-4D97-AF65-F5344CB8AC3E}">
        <p14:creationId xmlns:p14="http://schemas.microsoft.com/office/powerpoint/2010/main" val="10304700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97BA4732-B043-4F87-A8D3-7D7F6E969C95}"/>
              </a:ext>
            </a:extLst>
          </p:cNvPr>
          <p:cNvSpPr>
            <a:spLocks noGrp="1"/>
          </p:cNvSpPr>
          <p:nvPr>
            <p:ph idx="1"/>
          </p:nvPr>
        </p:nvSpPr>
        <p:spPr>
          <a:xfrm>
            <a:off x="1981200" y="152401"/>
            <a:ext cx="8229600" cy="5973763"/>
          </a:xfrm>
        </p:spPr>
        <p:txBody>
          <a:bodyPr>
            <a:normAutofit fontScale="92500" lnSpcReduction="10000"/>
          </a:bodyPr>
          <a:lstStyle/>
          <a:p>
            <a:pPr marL="0" indent="0">
              <a:buNone/>
            </a:pPr>
            <a:r>
              <a:rPr lang="en-US" altLang="en-US" dirty="0"/>
              <a:t>import pandas as pd</a:t>
            </a:r>
          </a:p>
          <a:p>
            <a:pPr marL="0" indent="0">
              <a:buNone/>
            </a:pPr>
            <a:r>
              <a:rPr lang="en-US" altLang="en-US" dirty="0"/>
              <a:t>import </a:t>
            </a:r>
            <a:r>
              <a:rPr lang="en-US" altLang="en-US" dirty="0" err="1"/>
              <a:t>matplotlib.pyplot</a:t>
            </a:r>
            <a:r>
              <a:rPr lang="en-US" altLang="en-US" dirty="0"/>
              <a:t> as </a:t>
            </a:r>
            <a:r>
              <a:rPr lang="en-US" altLang="en-US" dirty="0" err="1"/>
              <a:t>plt</a:t>
            </a:r>
            <a:endParaRPr lang="en-US" altLang="en-US" dirty="0"/>
          </a:p>
          <a:p>
            <a:pPr marL="0" indent="0">
              <a:buNone/>
            </a:pPr>
            <a:endParaRPr lang="en-US" altLang="en-US" dirty="0"/>
          </a:p>
          <a:p>
            <a:pPr marL="0" indent="0">
              <a:buNone/>
            </a:pPr>
            <a:r>
              <a:rPr lang="en-US" altLang="en-US" dirty="0" err="1"/>
              <a:t>dataframe</a:t>
            </a:r>
            <a:r>
              <a:rPr lang="en-US" altLang="en-US" dirty="0"/>
              <a:t> = </a:t>
            </a:r>
            <a:r>
              <a:rPr lang="en-US" altLang="en-US" dirty="0" err="1"/>
              <a:t>pd.read_csv</a:t>
            </a:r>
            <a:r>
              <a:rPr lang="en-US" altLang="en-US" dirty="0"/>
              <a:t>("winequality-red.csv")</a:t>
            </a:r>
          </a:p>
          <a:p>
            <a:pPr marL="0" indent="0">
              <a:buNone/>
            </a:pPr>
            <a:endParaRPr lang="en-US" altLang="en-US" dirty="0"/>
          </a:p>
          <a:p>
            <a:pPr marL="0" indent="0">
              <a:buNone/>
            </a:pPr>
            <a:r>
              <a:rPr lang="en-US" altLang="en-US" dirty="0" err="1"/>
              <a:t>fixed_acidity</a:t>
            </a:r>
            <a:r>
              <a:rPr lang="en-US" altLang="en-US" dirty="0"/>
              <a:t> = </a:t>
            </a:r>
            <a:r>
              <a:rPr lang="en-US" altLang="en-US" dirty="0" err="1"/>
              <a:t>dataframe</a:t>
            </a:r>
            <a:r>
              <a:rPr lang="en-US" altLang="en-US" dirty="0"/>
              <a:t>["fixed acidity"]</a:t>
            </a:r>
          </a:p>
          <a:p>
            <a:pPr marL="0" indent="0">
              <a:buNone/>
            </a:pPr>
            <a:r>
              <a:rPr lang="en-US" altLang="en-US" dirty="0" err="1"/>
              <a:t>free_sulfur_dioxide</a:t>
            </a:r>
            <a:r>
              <a:rPr lang="en-US" altLang="en-US" dirty="0"/>
              <a:t> = </a:t>
            </a:r>
            <a:r>
              <a:rPr lang="en-US" altLang="en-US" dirty="0" err="1"/>
              <a:t>dataframe</a:t>
            </a:r>
            <a:r>
              <a:rPr lang="en-US" altLang="en-US" dirty="0"/>
              <a:t>['free sulfur dioxide']</a:t>
            </a:r>
          </a:p>
          <a:p>
            <a:pPr marL="0" indent="0">
              <a:buNone/>
            </a:pPr>
            <a:r>
              <a:rPr lang="en-US" altLang="en-US" dirty="0" err="1"/>
              <a:t>total_sulfur_dioxide</a:t>
            </a:r>
            <a:r>
              <a:rPr lang="en-US" altLang="en-US" dirty="0"/>
              <a:t> = </a:t>
            </a:r>
            <a:r>
              <a:rPr lang="en-US" altLang="en-US" dirty="0" err="1"/>
              <a:t>dataframe</a:t>
            </a:r>
            <a:r>
              <a:rPr lang="en-US" altLang="en-US" dirty="0"/>
              <a:t>['total sulfur dioxide']</a:t>
            </a:r>
          </a:p>
          <a:p>
            <a:pPr marL="0" indent="0">
              <a:buNone/>
            </a:pPr>
            <a:r>
              <a:rPr lang="en-US" altLang="en-US" dirty="0"/>
              <a:t>alcohol = </a:t>
            </a:r>
            <a:r>
              <a:rPr lang="en-US" altLang="en-US" dirty="0" err="1"/>
              <a:t>dataframe</a:t>
            </a:r>
            <a:r>
              <a:rPr lang="en-US" altLang="en-US" dirty="0"/>
              <a:t>['alcohol']</a:t>
            </a:r>
          </a:p>
          <a:p>
            <a:pPr marL="0" indent="0">
              <a:buNone/>
            </a:pPr>
            <a:endParaRPr lang="en-US" altLang="en-US" dirty="0"/>
          </a:p>
          <a:p>
            <a:pPr marL="0" indent="0">
              <a:buNone/>
            </a:pPr>
            <a:r>
              <a:rPr lang="en-US" altLang="en-US" dirty="0"/>
              <a:t>fig, ax = </a:t>
            </a:r>
            <a:r>
              <a:rPr lang="en-US" altLang="en-US" dirty="0" err="1"/>
              <a:t>plt.subplots</a:t>
            </a:r>
            <a:r>
              <a:rPr lang="en-US" altLang="en-US" dirty="0"/>
              <a:t>()</a:t>
            </a:r>
          </a:p>
          <a:p>
            <a:pPr marL="0" indent="0">
              <a:buNone/>
            </a:pPr>
            <a:r>
              <a:rPr lang="en-US" altLang="en-US" dirty="0" err="1"/>
              <a:t>ax.boxplot</a:t>
            </a:r>
            <a:r>
              <a:rPr lang="en-US" altLang="en-US" dirty="0"/>
              <a:t>(</a:t>
            </a:r>
            <a:r>
              <a:rPr lang="en-US" altLang="en-US" dirty="0" err="1"/>
              <a:t>fixed_acidity</a:t>
            </a:r>
            <a:r>
              <a:rPr lang="en-US" altLang="en-US" dirty="0"/>
              <a:t>)</a:t>
            </a:r>
          </a:p>
          <a:p>
            <a:pPr marL="0" indent="0">
              <a:buNone/>
            </a:pPr>
            <a:r>
              <a:rPr lang="en-US" altLang="en-US" dirty="0" err="1"/>
              <a:t>plt.show</a:t>
            </a:r>
            <a:r>
              <a:rPr lang="en-US" alt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64A6-2B9D-41B2-B893-A5DA06E1327C}"/>
              </a:ext>
            </a:extLst>
          </p:cNvPr>
          <p:cNvSpPr>
            <a:spLocks noGrp="1"/>
          </p:cNvSpPr>
          <p:nvPr>
            <p:ph type="title"/>
          </p:nvPr>
        </p:nvSpPr>
        <p:spPr/>
        <p:txBody>
          <a:bodyPr>
            <a:normAutofit/>
          </a:bodyPr>
          <a:lstStyle/>
          <a:p>
            <a:r>
              <a:rPr lang="en-US" sz="2800" b="0" i="0" dirty="0">
                <a:solidFill>
                  <a:srgbClr val="7030A0"/>
                </a:solidFill>
                <a:effectLst/>
                <a:latin typeface="Verdana" panose="020B0604030504040204" pitchFamily="34" charset="0"/>
              </a:rPr>
              <a:t>Draw a line in a diagram from position (0,0) to position (6,250):</a:t>
            </a:r>
            <a:endParaRPr lang="en-IN" sz="2800" dirty="0">
              <a:solidFill>
                <a:srgbClr val="7030A0"/>
              </a:solidFill>
            </a:endParaRPr>
          </a:p>
        </p:txBody>
      </p:sp>
      <p:sp>
        <p:nvSpPr>
          <p:cNvPr id="3" name="Content Placeholder 2">
            <a:extLst>
              <a:ext uri="{FF2B5EF4-FFF2-40B4-BE49-F238E27FC236}">
                <a16:creationId xmlns:a16="http://schemas.microsoft.com/office/drawing/2014/main" id="{E7FDE7FA-4ED4-4874-8271-6F6903B869DE}"/>
              </a:ext>
            </a:extLst>
          </p:cNvPr>
          <p:cNvSpPr>
            <a:spLocks noGrp="1"/>
          </p:cNvSpPr>
          <p:nvPr>
            <p:ph idx="1"/>
          </p:nvPr>
        </p:nvSpPr>
        <p:spPr/>
        <p:txBody>
          <a:bodyPr/>
          <a:lstStyle/>
          <a:p>
            <a:pPr marL="0" indent="0">
              <a:buNone/>
            </a:pPr>
            <a:r>
              <a:rPr lang="en-IN" dirty="0">
                <a:solidFill>
                  <a:srgbClr val="0000CD"/>
                </a:solidFill>
                <a:latin typeface="Consolas" panose="020B0609020204030204" pitchFamily="49" charset="0"/>
              </a:rPr>
              <a:t>f</a:t>
            </a:r>
            <a:r>
              <a:rPr lang="en-IN" b="0" i="0" dirty="0">
                <a:solidFill>
                  <a:srgbClr val="0000CD"/>
                </a:solidFill>
                <a:effectLst/>
                <a:latin typeface="Consolas" panose="020B0609020204030204" pitchFamily="49" charset="0"/>
              </a:rPr>
              <a:t>rom </a:t>
            </a:r>
            <a:r>
              <a:rPr lang="en-IN" b="0" i="0" dirty="0">
                <a:solidFill>
                  <a:srgbClr val="000000"/>
                </a:solidFill>
                <a:effectLst/>
                <a:latin typeface="Consolas" panose="020B0609020204030204" pitchFamily="49" charset="0"/>
              </a:rPr>
              <a:t>matplotlib import </a:t>
            </a:r>
            <a:r>
              <a:rPr lang="en-IN" b="0" i="0" dirty="0" err="1">
                <a:solidFill>
                  <a:srgbClr val="000000"/>
                </a:solidFill>
                <a:effectLst/>
                <a:latin typeface="Consolas" panose="020B0609020204030204" pitchFamily="49" charset="0"/>
              </a:rPr>
              <a:t>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err="1">
                <a:solidFill>
                  <a:srgbClr val="000000"/>
                </a:solidFill>
                <a:effectLst/>
                <a:latin typeface="Consolas" panose="020B0609020204030204" pitchFamily="49" charset="0"/>
              </a:rPr>
              <a:t>xaxis</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yaxis</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0</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250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a:t>
            </a:r>
            <a:r>
              <a:rPr lang="en-IN" b="0" i="0" dirty="0" err="1">
                <a:solidFill>
                  <a:srgbClr val="000000"/>
                </a:solidFill>
                <a:effectLst/>
                <a:latin typeface="Consolas" panose="020B0609020204030204" pitchFamily="49" charset="0"/>
              </a:rPr>
              <a:t>xaxis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yaxis</a:t>
            </a:r>
            <a:r>
              <a:rPr lang="en-IN" b="0" i="0" dirty="0">
                <a:solidFill>
                  <a:srgbClr val="000000"/>
                </a:solidFill>
                <a:effectLst/>
                <a:latin typeface="Consolas" panose="020B0609020204030204" pitchFamily="49" charset="0"/>
              </a:rPr>
              <a:t>)</a:t>
            </a:r>
          </a:p>
          <a:p>
            <a:pPr marL="0" indent="0">
              <a:buNone/>
            </a:pP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4" name="Picture 2">
            <a:extLst>
              <a:ext uri="{FF2B5EF4-FFF2-40B4-BE49-F238E27FC236}">
                <a16:creationId xmlns:a16="http://schemas.microsoft.com/office/drawing/2014/main" id="{37541A81-5350-41BC-AC48-9E531CDFD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826" y="2380593"/>
            <a:ext cx="4451725" cy="332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36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2FE7-2F54-4F33-B45D-4057903A7D75}"/>
              </a:ext>
            </a:extLst>
          </p:cNvPr>
          <p:cNvSpPr>
            <a:spLocks noGrp="1"/>
          </p:cNvSpPr>
          <p:nvPr>
            <p:ph type="title"/>
          </p:nvPr>
        </p:nvSpPr>
        <p:spPr/>
        <p:txBody>
          <a:bodyPr>
            <a:normAutofit/>
          </a:bodyPr>
          <a:lstStyle/>
          <a:p>
            <a:r>
              <a:rPr lang="en-US" sz="3200" b="1" i="1" dirty="0">
                <a:highlight>
                  <a:srgbClr val="FFFF00"/>
                </a:highlight>
              </a:rPr>
              <a:t>Plot line with single list</a:t>
            </a:r>
          </a:p>
        </p:txBody>
      </p:sp>
      <p:sp>
        <p:nvSpPr>
          <p:cNvPr id="3" name="Content Placeholder 2">
            <a:extLst>
              <a:ext uri="{FF2B5EF4-FFF2-40B4-BE49-F238E27FC236}">
                <a16:creationId xmlns:a16="http://schemas.microsoft.com/office/drawing/2014/main" id="{C0C83B07-EE18-4C6C-B2CA-E56716E0676B}"/>
              </a:ext>
            </a:extLst>
          </p:cNvPr>
          <p:cNvSpPr>
            <a:spLocks noGrp="1"/>
          </p:cNvSpPr>
          <p:nvPr>
            <p:ph idx="1"/>
          </p:nvPr>
        </p:nvSpPr>
        <p:spPr/>
        <p:txBody>
          <a:bodyPr>
            <a:normAutofit fontScale="92500" lnSpcReduction="10000"/>
          </a:bodyPr>
          <a:lstStyle/>
          <a:p>
            <a:pPr marL="0" indent="0">
              <a:buNone/>
            </a:pPr>
            <a:r>
              <a:rPr lang="en-IN" dirty="0">
                <a:solidFill>
                  <a:srgbClr val="0000CD"/>
                </a:solidFill>
                <a:latin typeface="Consolas" panose="020B0609020204030204" pitchFamily="49" charset="0"/>
              </a:rPr>
              <a:t>from </a:t>
            </a:r>
            <a:r>
              <a:rPr lang="en-IN" dirty="0">
                <a:solidFill>
                  <a:srgbClr val="000000"/>
                </a:solidFill>
                <a:latin typeface="Consolas" panose="020B0609020204030204" pitchFamily="49" charset="0"/>
              </a:rPr>
              <a:t>matplotlib import </a:t>
            </a:r>
            <a:r>
              <a:rPr lang="en-IN" dirty="0" err="1">
                <a:solidFill>
                  <a:srgbClr val="000000"/>
                </a:solidFill>
                <a:latin typeface="Consolas" panose="020B0609020204030204" pitchFamily="49" charset="0"/>
              </a:rPr>
              <a:t>pyplot</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as</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plt</a:t>
            </a:r>
            <a:br>
              <a:rPr lang="en-IN" dirty="0"/>
            </a:br>
            <a:r>
              <a:rPr lang="en-IN" dirty="0">
                <a:solidFill>
                  <a:srgbClr val="0000CD"/>
                </a:solidFill>
                <a:latin typeface="Consolas" panose="020B0609020204030204" pitchFamily="49" charset="0"/>
              </a:rPr>
              <a:t>import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numpy</a:t>
            </a:r>
            <a:r>
              <a:rPr lang="en-IN" dirty="0">
                <a:solidFill>
                  <a:srgbClr val="000000"/>
                </a:solidFill>
                <a:latin typeface="Consolas" panose="020B0609020204030204" pitchFamily="49" charset="0"/>
              </a:rPr>
              <a:t> </a:t>
            </a:r>
            <a:r>
              <a:rPr lang="en-IN" dirty="0">
                <a:solidFill>
                  <a:srgbClr val="0000CD"/>
                </a:solidFill>
                <a:latin typeface="Consolas" panose="020B0609020204030204" pitchFamily="49" charset="0"/>
              </a:rPr>
              <a:t>as</a:t>
            </a:r>
            <a:r>
              <a:rPr lang="en-IN" dirty="0">
                <a:solidFill>
                  <a:srgbClr val="000000"/>
                </a:solidFill>
                <a:latin typeface="Consolas" panose="020B0609020204030204" pitchFamily="49" charset="0"/>
              </a:rPr>
              <a:t> np</a:t>
            </a:r>
            <a:br>
              <a:rPr lang="en-IN" dirty="0"/>
            </a:br>
            <a:br>
              <a:rPr lang="en-IN" dirty="0"/>
            </a:br>
            <a:r>
              <a:rPr lang="en-IN" dirty="0" err="1"/>
              <a:t>plt.plot</a:t>
            </a:r>
            <a:r>
              <a:rPr lang="en-IN" dirty="0"/>
              <a:t>([1,2,3,4,5])  </a:t>
            </a:r>
          </a:p>
          <a:p>
            <a:pPr marL="0" indent="0">
              <a:buNone/>
            </a:pPr>
            <a:r>
              <a:rPr lang="en-IN" dirty="0" err="1"/>
              <a:t>plt.ylabel</a:t>
            </a:r>
            <a:r>
              <a:rPr lang="en-IN" dirty="0"/>
              <a:t>("y axis")  </a:t>
            </a:r>
          </a:p>
          <a:p>
            <a:pPr marL="0" indent="0">
              <a:buNone/>
            </a:pPr>
            <a:r>
              <a:rPr lang="en-IN" dirty="0" err="1"/>
              <a:t>plt.xlabel</a:t>
            </a:r>
            <a:r>
              <a:rPr lang="en-IN" dirty="0"/>
              <a:t>('x axis')  </a:t>
            </a:r>
          </a:p>
          <a:p>
            <a:pPr marL="0" indent="0">
              <a:buNone/>
            </a:pPr>
            <a:r>
              <a:rPr lang="en-IN" dirty="0" err="1"/>
              <a:t>plt.show</a:t>
            </a:r>
            <a:r>
              <a:rPr lang="en-IN" dirty="0"/>
              <a:t>() </a:t>
            </a:r>
          </a:p>
          <a:p>
            <a:pPr marL="0" indent="0" algn="just">
              <a:buNone/>
            </a:pPr>
            <a:r>
              <a:rPr lang="en-US" dirty="0"/>
              <a:t>If we provide a single list to the plot(), matplotlib assumes it is a sequence of y values, and automatically generates the x values. Since we know that python index starts at 0, the default x vector has the same length as y but starts at 0. Hence the x data are [0, 1, 2, 3, 4]. </a:t>
            </a:r>
          </a:p>
        </p:txBody>
      </p:sp>
      <p:pic>
        <p:nvPicPr>
          <p:cNvPr id="5" name="Picture 4">
            <a:extLst>
              <a:ext uri="{FF2B5EF4-FFF2-40B4-BE49-F238E27FC236}">
                <a16:creationId xmlns:a16="http://schemas.microsoft.com/office/drawing/2014/main" id="{91C4249A-3F9E-4893-9998-4E37A8B80E84}"/>
              </a:ext>
            </a:extLst>
          </p:cNvPr>
          <p:cNvPicPr>
            <a:picLocks noChangeAspect="1"/>
          </p:cNvPicPr>
          <p:nvPr/>
        </p:nvPicPr>
        <p:blipFill>
          <a:blip r:embed="rId2"/>
          <a:stretch>
            <a:fillRect/>
          </a:stretch>
        </p:blipFill>
        <p:spPr>
          <a:xfrm>
            <a:off x="7474369" y="919576"/>
            <a:ext cx="4717631" cy="3320257"/>
          </a:xfrm>
          <a:prstGeom prst="rect">
            <a:avLst/>
          </a:prstGeom>
        </p:spPr>
      </p:pic>
    </p:spTree>
    <p:extLst>
      <p:ext uri="{BB962C8B-B14F-4D97-AF65-F5344CB8AC3E}">
        <p14:creationId xmlns:p14="http://schemas.microsoft.com/office/powerpoint/2010/main" val="1289485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1461-B638-4736-8627-DEE33F0A61B9}"/>
              </a:ext>
            </a:extLst>
          </p:cNvPr>
          <p:cNvSpPr>
            <a:spLocks noGrp="1"/>
          </p:cNvSpPr>
          <p:nvPr>
            <p:ph type="title"/>
          </p:nvPr>
        </p:nvSpPr>
        <p:spPr>
          <a:xfrm>
            <a:off x="838200" y="325368"/>
            <a:ext cx="10515600" cy="1325563"/>
          </a:xfrm>
        </p:spPr>
        <p:txBody>
          <a:bodyPr>
            <a:normAutofit/>
          </a:bodyPr>
          <a:lstStyle/>
          <a:p>
            <a:r>
              <a:rPr lang="en-IN" sz="3600" b="0" i="0" dirty="0">
                <a:solidFill>
                  <a:srgbClr val="7030A0"/>
                </a:solidFill>
                <a:effectLst/>
                <a:highlight>
                  <a:srgbClr val="FFFF00"/>
                </a:highlight>
                <a:latin typeface="Segoe UI" panose="020B0502040204020203" pitchFamily="34" charset="0"/>
              </a:rPr>
              <a:t>Plotting Without Line</a:t>
            </a:r>
          </a:p>
        </p:txBody>
      </p:sp>
      <p:sp>
        <p:nvSpPr>
          <p:cNvPr id="3" name="Content Placeholder 2">
            <a:extLst>
              <a:ext uri="{FF2B5EF4-FFF2-40B4-BE49-F238E27FC236}">
                <a16:creationId xmlns:a16="http://schemas.microsoft.com/office/drawing/2014/main" id="{5A8401B0-251E-4E83-8342-36392EEC3244}"/>
              </a:ext>
            </a:extLst>
          </p:cNvPr>
          <p:cNvSpPr>
            <a:spLocks noGrp="1"/>
          </p:cNvSpPr>
          <p:nvPr>
            <p:ph idx="1"/>
          </p:nvPr>
        </p:nvSpPr>
        <p:spPr/>
        <p:txBody>
          <a:bodyPr/>
          <a:lstStyle/>
          <a:p>
            <a:pPr marL="0" indent="0" algn="l">
              <a:buNone/>
            </a:pPr>
            <a:r>
              <a:rPr lang="en-US" b="0" i="0" dirty="0">
                <a:solidFill>
                  <a:srgbClr val="000000"/>
                </a:solidFill>
                <a:effectLst/>
                <a:latin typeface="Verdana" panose="020B0604030504040204" pitchFamily="34" charset="0"/>
              </a:rPr>
              <a:t>To plot only the markers, you can use </a:t>
            </a:r>
            <a:r>
              <a:rPr lang="en-US" b="0" i="1" dirty="0">
                <a:solidFill>
                  <a:srgbClr val="000000"/>
                </a:solidFill>
                <a:effectLst/>
                <a:latin typeface="Verdana" panose="020B0604030504040204" pitchFamily="34" charset="0"/>
              </a:rPr>
              <a:t>shortcut string notation</a:t>
            </a:r>
            <a:r>
              <a:rPr lang="en-US" b="0" i="0" dirty="0">
                <a:solidFill>
                  <a:srgbClr val="000000"/>
                </a:solidFill>
                <a:effectLst/>
                <a:latin typeface="Verdana" panose="020B0604030504040204" pitchFamily="34" charset="0"/>
              </a:rPr>
              <a:t> parameter 'o', which means 'rings’. </a:t>
            </a:r>
          </a:p>
          <a:p>
            <a:pPr marL="0" indent="0" algn="l">
              <a:buNone/>
            </a:pPr>
            <a:endParaRPr lang="en-US" dirty="0">
              <a:solidFill>
                <a:srgbClr val="000000"/>
              </a:solidFill>
              <a:latin typeface="Verdana" panose="020B0604030504040204" pitchFamily="34" charset="0"/>
            </a:endParaRPr>
          </a:p>
          <a:p>
            <a:pPr marL="0" indent="0">
              <a:buNone/>
            </a:pPr>
            <a:r>
              <a:rPr lang="en-IN" dirty="0">
                <a:solidFill>
                  <a:srgbClr val="000000"/>
                </a:solidFill>
                <a:latin typeface="Consolas" panose="020B0609020204030204" pitchFamily="49" charset="0"/>
              </a:rPr>
              <a:t>plot(xpoints, </a:t>
            </a:r>
            <a:r>
              <a:rPr lang="en-IN" dirty="0" err="1">
                <a:solidFill>
                  <a:srgbClr val="000000"/>
                </a:solidFill>
                <a:latin typeface="Consolas" panose="020B0609020204030204" pitchFamily="49" charset="0"/>
              </a:rPr>
              <a:t>ypoints</a:t>
            </a:r>
            <a:r>
              <a:rPr lang="en-IN" dirty="0">
                <a:solidFill>
                  <a:srgbClr val="000000"/>
                </a:solidFill>
                <a:latin typeface="Consolas" panose="020B0609020204030204" pitchFamily="49" charset="0"/>
              </a:rPr>
              <a:t>, </a:t>
            </a:r>
            <a:r>
              <a:rPr lang="en-IN" dirty="0">
                <a:solidFill>
                  <a:srgbClr val="A52A2A"/>
                </a:solidFill>
                <a:latin typeface="Consolas" panose="020B0609020204030204" pitchFamily="49" charset="0"/>
              </a:rPr>
              <a:t>'o'</a:t>
            </a:r>
            <a:r>
              <a:rPr lang="en-IN" dirty="0">
                <a:solidFill>
                  <a:srgbClr val="000000"/>
                </a:solidFill>
                <a:latin typeface="Consolas" panose="020B0609020204030204" pitchFamily="49" charset="0"/>
              </a:rPr>
              <a:t>)</a:t>
            </a:r>
            <a:endParaRPr lang="en-US" b="0" i="0" dirty="0">
              <a:solidFill>
                <a:srgbClr val="000000"/>
              </a:solidFill>
              <a:effectLst/>
              <a:latin typeface="Verdana" panose="020B0604030504040204" pitchFamily="34" charset="0"/>
            </a:endParaRPr>
          </a:p>
          <a:p>
            <a:pPr marL="0" indent="0">
              <a:buNone/>
            </a:pPr>
            <a:endParaRPr lang="en-IN" dirty="0"/>
          </a:p>
        </p:txBody>
      </p:sp>
      <p:pic>
        <p:nvPicPr>
          <p:cNvPr id="4" name="Picture 3">
            <a:extLst>
              <a:ext uri="{FF2B5EF4-FFF2-40B4-BE49-F238E27FC236}">
                <a16:creationId xmlns:a16="http://schemas.microsoft.com/office/drawing/2014/main" id="{565EDAFE-4769-4125-98FE-746BA11CD8A9}"/>
              </a:ext>
            </a:extLst>
          </p:cNvPr>
          <p:cNvPicPr>
            <a:picLocks noChangeAspect="1"/>
          </p:cNvPicPr>
          <p:nvPr/>
        </p:nvPicPr>
        <p:blipFill>
          <a:blip r:embed="rId2"/>
          <a:stretch>
            <a:fillRect/>
          </a:stretch>
        </p:blipFill>
        <p:spPr>
          <a:xfrm>
            <a:off x="6846680" y="3551583"/>
            <a:ext cx="4830477" cy="2941292"/>
          </a:xfrm>
          <a:prstGeom prst="rect">
            <a:avLst/>
          </a:prstGeom>
        </p:spPr>
      </p:pic>
    </p:spTree>
    <p:extLst>
      <p:ext uri="{BB962C8B-B14F-4D97-AF65-F5344CB8AC3E}">
        <p14:creationId xmlns:p14="http://schemas.microsoft.com/office/powerpoint/2010/main" val="1634540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1D91-5FAE-4C5B-AC6F-8DE49D46334A}"/>
              </a:ext>
            </a:extLst>
          </p:cNvPr>
          <p:cNvSpPr>
            <a:spLocks noGrp="1"/>
          </p:cNvSpPr>
          <p:nvPr>
            <p:ph type="title"/>
          </p:nvPr>
        </p:nvSpPr>
        <p:spPr/>
        <p:txBody>
          <a:bodyPr>
            <a:noAutofit/>
          </a:bodyPr>
          <a:lstStyle/>
          <a:p>
            <a:r>
              <a:rPr lang="en-US" sz="2800" b="0" i="0" dirty="0">
                <a:solidFill>
                  <a:srgbClr val="000000"/>
                </a:solidFill>
                <a:effectLst/>
                <a:latin typeface="Segoe UI" panose="020B0502040204020203" pitchFamily="34" charset="0"/>
              </a:rPr>
              <a:t>Example</a:t>
            </a:r>
            <a:br>
              <a:rPr lang="en-US" sz="2800" b="0" i="0" dirty="0">
                <a:solidFill>
                  <a:srgbClr val="000000"/>
                </a:solidFill>
                <a:effectLst/>
                <a:latin typeface="Segoe UI" panose="020B0502040204020203" pitchFamily="34" charset="0"/>
              </a:rPr>
            </a:br>
            <a:r>
              <a:rPr lang="en-US" sz="2800" b="0" i="0" dirty="0">
                <a:solidFill>
                  <a:srgbClr val="000000"/>
                </a:solidFill>
                <a:effectLst/>
                <a:latin typeface="Verdana" panose="020B0604030504040204" pitchFamily="34" charset="0"/>
              </a:rPr>
              <a:t>Draw two points in the diagram, one at position (1, 3) and one in position (8, 10):</a:t>
            </a:r>
            <a:br>
              <a:rPr lang="en-US" sz="2800" b="0" i="0" dirty="0">
                <a:solidFill>
                  <a:srgbClr val="000000"/>
                </a:solidFill>
                <a:effectLst/>
                <a:latin typeface="Verdana" panose="020B0604030504040204" pitchFamily="34" charset="0"/>
              </a:rPr>
            </a:br>
            <a:endParaRPr lang="en-IN" sz="2800" dirty="0"/>
          </a:p>
        </p:txBody>
      </p:sp>
      <p:sp>
        <p:nvSpPr>
          <p:cNvPr id="3" name="Content Placeholder 2">
            <a:extLst>
              <a:ext uri="{FF2B5EF4-FFF2-40B4-BE49-F238E27FC236}">
                <a16:creationId xmlns:a16="http://schemas.microsoft.com/office/drawing/2014/main" id="{0B265730-2B56-47A3-83B6-41CA822BC206}"/>
              </a:ext>
            </a:extLst>
          </p:cNvPr>
          <p:cNvSpPr>
            <a:spLocks noGrp="1"/>
          </p:cNvSpPr>
          <p:nvPr>
            <p:ph idx="1"/>
          </p:nvPr>
        </p:nvSpPr>
        <p:spPr>
          <a:xfrm>
            <a:off x="838200" y="1825625"/>
            <a:ext cx="6592410" cy="4351338"/>
          </a:xfrm>
        </p:spPr>
        <p:txBody>
          <a:bodyPr/>
          <a:lstStyle/>
          <a:p>
            <a:pPr marL="0" indent="0">
              <a:buNone/>
            </a:pP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matplotlib.pyplot</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plt</a:t>
            </a:r>
            <a:br>
              <a:rPr lang="en-IN" dirty="0"/>
            </a:br>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numpy</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as</a:t>
            </a:r>
            <a:r>
              <a:rPr lang="en-IN" b="0" i="0" dirty="0">
                <a:solidFill>
                  <a:srgbClr val="000000"/>
                </a:solidFill>
                <a:effectLst/>
                <a:latin typeface="Consolas" panose="020B0609020204030204" pitchFamily="49" charset="0"/>
              </a:rPr>
              <a:t> np</a:t>
            </a:r>
            <a:br>
              <a:rPr lang="en-IN" dirty="0"/>
            </a:br>
            <a:br>
              <a:rPr lang="en-IN" dirty="0"/>
            </a:br>
            <a:r>
              <a:rPr lang="en-IN" b="0" i="0" dirty="0">
                <a:solidFill>
                  <a:srgbClr val="000000"/>
                </a:solidFill>
                <a:effectLst/>
                <a:latin typeface="Consolas" panose="020B0609020204030204" pitchFamily="49" charset="0"/>
              </a:rPr>
              <a:t>xpoints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1</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8</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np.array</a:t>
            </a:r>
            <a:r>
              <a:rPr lang="en-IN" b="0" i="0" dirty="0">
                <a:solidFill>
                  <a:srgbClr val="000000"/>
                </a:solidFill>
                <a:effectLst/>
                <a:latin typeface="Consolas" panose="020B0609020204030204" pitchFamily="49" charset="0"/>
              </a:rPr>
              <a:t>([</a:t>
            </a:r>
            <a:r>
              <a:rPr lang="en-IN" b="0" i="0" dirty="0">
                <a:solidFill>
                  <a:srgbClr val="FF0000"/>
                </a:solidFill>
                <a:effectLst/>
                <a:latin typeface="Consolas" panose="020B0609020204030204" pitchFamily="49" charset="0"/>
              </a:rPr>
              <a:t>3</a:t>
            </a:r>
            <a:r>
              <a:rPr lang="en-IN" b="0" i="0" dirty="0">
                <a:solidFill>
                  <a:srgbClr val="000000"/>
                </a:solidFill>
                <a:effectLst/>
                <a:latin typeface="Consolas" panose="020B0609020204030204" pitchFamily="49" charset="0"/>
              </a:rPr>
              <a:t>, </a:t>
            </a:r>
            <a:r>
              <a:rPr lang="en-IN" b="0" i="0" dirty="0">
                <a:solidFill>
                  <a:srgbClr val="FF0000"/>
                </a:solidFill>
                <a:effectLst/>
                <a:latin typeface="Consolas" panose="020B0609020204030204" pitchFamily="49" charset="0"/>
              </a:rPr>
              <a:t>10</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plt.plot</a:t>
            </a:r>
            <a:r>
              <a:rPr lang="en-IN" b="0" i="0" dirty="0">
                <a:solidFill>
                  <a:srgbClr val="000000"/>
                </a:solidFill>
                <a:effectLst/>
                <a:latin typeface="Consolas" panose="020B0609020204030204" pitchFamily="49" charset="0"/>
              </a:rPr>
              <a:t>(xpoints, </a:t>
            </a:r>
            <a:r>
              <a:rPr lang="en-IN" b="0" i="0" dirty="0" err="1">
                <a:solidFill>
                  <a:srgbClr val="000000"/>
                </a:solidFill>
                <a:effectLst/>
                <a:latin typeface="Consolas" panose="020B0609020204030204" pitchFamily="49" charset="0"/>
              </a:rPr>
              <a:t>ypoints</a:t>
            </a:r>
            <a:r>
              <a:rPr lang="en-IN" b="0" i="0" dirty="0">
                <a:solidFill>
                  <a:srgbClr val="000000"/>
                </a:solidFill>
                <a:effectLst/>
                <a:latin typeface="Consolas" panose="020B0609020204030204" pitchFamily="49" charset="0"/>
              </a:rPr>
              <a:t>, </a:t>
            </a:r>
            <a:r>
              <a:rPr lang="en-IN" b="0" i="0" dirty="0">
                <a:solidFill>
                  <a:srgbClr val="A52A2A"/>
                </a:solidFill>
                <a:effectLst/>
                <a:latin typeface="Consolas" panose="020B0609020204030204" pitchFamily="49" charset="0"/>
              </a:rPr>
              <a:t>'o'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plt.show</a:t>
            </a:r>
            <a:r>
              <a:rPr lang="en-IN" b="0" i="0" dirty="0">
                <a:solidFill>
                  <a:srgbClr val="000000"/>
                </a:solidFill>
                <a:effectLst/>
                <a:latin typeface="Consolas" panose="020B0609020204030204" pitchFamily="49" charset="0"/>
              </a:rPr>
              <a:t>()</a:t>
            </a:r>
            <a:endParaRPr lang="en-IN" dirty="0"/>
          </a:p>
        </p:txBody>
      </p:sp>
      <p:pic>
        <p:nvPicPr>
          <p:cNvPr id="5122" name="Picture 2">
            <a:extLst>
              <a:ext uri="{FF2B5EF4-FFF2-40B4-BE49-F238E27FC236}">
                <a16:creationId xmlns:a16="http://schemas.microsoft.com/office/drawing/2014/main" id="{FC15858B-83EE-4753-A043-2974D85C2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828" y="2405161"/>
            <a:ext cx="4761390" cy="355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223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TotalTime>
  <Words>1661</Words>
  <Application>Microsoft Office PowerPoint</Application>
  <PresentationFormat>Widescreen</PresentationFormat>
  <Paragraphs>290</Paragraphs>
  <Slides>54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Arial Rounded MT Bold</vt:lpstr>
      <vt:lpstr>Calibri</vt:lpstr>
      <vt:lpstr>Calibri Light</vt:lpstr>
      <vt:lpstr>Calibri-Bold</vt:lpstr>
      <vt:lpstr>Consolas</vt:lpstr>
      <vt:lpstr>Segoe UI</vt:lpstr>
      <vt:lpstr>Verdana</vt:lpstr>
      <vt:lpstr>Wingdings</vt:lpstr>
      <vt:lpstr>Office Theme</vt:lpstr>
      <vt:lpstr>  CAP776 </vt:lpstr>
      <vt:lpstr>Topics covered: </vt:lpstr>
      <vt:lpstr>Data visualization  </vt:lpstr>
      <vt:lpstr>Data Visualization in Python using Matplotlib and Seaborn </vt:lpstr>
      <vt:lpstr>pyplot </vt:lpstr>
      <vt:lpstr>Draw a line in a diagram from position (0,0) to position (6,250):</vt:lpstr>
      <vt:lpstr>Plot line with single list</vt:lpstr>
      <vt:lpstr>Plotting Without Line</vt:lpstr>
      <vt:lpstr>Example Draw two points in the diagram, one at position (1, 3) and one in position (8, 10): </vt:lpstr>
      <vt:lpstr>Multiple Points:  Draw a line in a diagram from position (1, 3) to (2, 8) then to (6, 1) and finally to position (8, 10):</vt:lpstr>
      <vt:lpstr>Matplotlib Markers </vt:lpstr>
      <vt:lpstr>Marker Reference </vt:lpstr>
      <vt:lpstr>Marker Size </vt:lpstr>
      <vt:lpstr>Marker Color </vt:lpstr>
      <vt:lpstr>Face Color</vt:lpstr>
      <vt:lpstr>Color Reference </vt:lpstr>
      <vt:lpstr>You can use also use the shortcut string notation parameter to specify the marker.   marker |line | color ‘o:r’</vt:lpstr>
      <vt:lpstr>Linewidth and Line styles and line color</vt:lpstr>
      <vt:lpstr>Matplotlib Title and Labels   </vt:lpstr>
      <vt:lpstr>Matplotlib Adding Grid Lines </vt:lpstr>
      <vt:lpstr>Matplotlib Subplot </vt:lpstr>
      <vt:lpstr>PowerPoint Presentation</vt:lpstr>
      <vt:lpstr>PowerPoint Presentation</vt:lpstr>
      <vt:lpstr>PowerPoint Presentation</vt:lpstr>
      <vt:lpstr>Matplotlib Scatter </vt:lpstr>
      <vt:lpstr>PowerPoint Presentation</vt:lpstr>
      <vt:lpstr>PowerPoint Presentation</vt:lpstr>
      <vt:lpstr>Customizing Markers in Scatter Plots </vt:lpstr>
      <vt:lpstr>PowerPoint Presentation</vt:lpstr>
      <vt:lpstr>Color Each Dot </vt:lpstr>
      <vt:lpstr>Matplotlib Bars </vt:lpstr>
      <vt:lpstr>Horizontal Bars </vt:lpstr>
      <vt:lpstr>Bar Color </vt:lpstr>
      <vt:lpstr>Color Hex </vt:lpstr>
      <vt:lpstr>Bar Width </vt:lpstr>
      <vt:lpstr>Bar Height </vt:lpstr>
      <vt:lpstr>Matplotlib Pie Charts </vt:lpstr>
      <vt:lpstr>Labels </vt:lpstr>
      <vt:lpstr>startangle </vt:lpstr>
      <vt:lpstr>Explode </vt:lpstr>
      <vt:lpstr>Shadow </vt:lpstr>
      <vt:lpstr>Colors </vt:lpstr>
      <vt:lpstr>legend()</vt:lpstr>
      <vt:lpstr>PowerPoint Presentation</vt:lpstr>
      <vt:lpstr>Matplotlib Histograms </vt:lpstr>
      <vt:lpstr>PowerPoint Presentation</vt:lpstr>
      <vt:lpstr>Code:</vt:lpstr>
      <vt:lpstr>rwidth,xticks,yticks </vt:lpstr>
      <vt:lpstr>Box and whisker plot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Matplotlib</dc:title>
  <dc:creator>Girish Kumar</dc:creator>
  <cp:lastModifiedBy>hp</cp:lastModifiedBy>
  <cp:revision>109</cp:revision>
  <dcterms:created xsi:type="dcterms:W3CDTF">2022-09-29T04:18:31Z</dcterms:created>
  <dcterms:modified xsi:type="dcterms:W3CDTF">2022-10-21T07:03:38Z</dcterms:modified>
</cp:coreProperties>
</file>