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9" r:id="rId2"/>
    <p:sldId id="566" r:id="rId3"/>
    <p:sldId id="557" r:id="rId4"/>
    <p:sldId id="559" r:id="rId5"/>
    <p:sldId id="532" r:id="rId6"/>
    <p:sldId id="533" r:id="rId7"/>
    <p:sldId id="534" r:id="rId8"/>
    <p:sldId id="560" r:id="rId9"/>
    <p:sldId id="561" r:id="rId10"/>
    <p:sldId id="562" r:id="rId11"/>
    <p:sldId id="535" r:id="rId12"/>
    <p:sldId id="563" r:id="rId13"/>
    <p:sldId id="536" r:id="rId14"/>
    <p:sldId id="538" r:id="rId15"/>
    <p:sldId id="565" r:id="rId16"/>
    <p:sldId id="539" r:id="rId17"/>
    <p:sldId id="568" r:id="rId18"/>
    <p:sldId id="569" r:id="rId19"/>
    <p:sldId id="540" r:id="rId20"/>
    <p:sldId id="570" r:id="rId21"/>
    <p:sldId id="572" r:id="rId22"/>
    <p:sldId id="573" r:id="rId23"/>
    <p:sldId id="574" r:id="rId24"/>
    <p:sldId id="575" r:id="rId25"/>
    <p:sldId id="576" r:id="rId26"/>
    <p:sldId id="577" r:id="rId27"/>
    <p:sldId id="578" r:id="rId28"/>
    <p:sldId id="579" r:id="rId29"/>
    <p:sldId id="580" r:id="rId30"/>
    <p:sldId id="581" r:id="rId31"/>
    <p:sldId id="582" r:id="rId32"/>
    <p:sldId id="571" r:id="rId33"/>
    <p:sldId id="547" r:id="rId34"/>
    <p:sldId id="548" r:id="rId35"/>
    <p:sldId id="549" r:id="rId36"/>
    <p:sldId id="550" r:id="rId37"/>
    <p:sldId id="551" r:id="rId38"/>
    <p:sldId id="552" r:id="rId39"/>
    <p:sldId id="553" r:id="rId40"/>
    <p:sldId id="554" r:id="rId41"/>
    <p:sldId id="555" r:id="rId42"/>
    <p:sldId id="556" r:id="rId43"/>
    <p:sldId id="455"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3" autoAdjust="0"/>
  </p:normalViewPr>
  <p:slideViewPr>
    <p:cSldViewPr>
      <p:cViewPr>
        <p:scale>
          <a:sx n="62" d="100"/>
          <a:sy n="62" d="100"/>
        </p:scale>
        <p:origin x="16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F242-3EE7-4957-877D-6CECF4631EB7}" type="datetimeFigureOut">
              <a:rPr lang="en-US" smtClean="0"/>
              <a:t>11/14/2022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87287-9D11-457E-B874-9409E93BE357}" type="slidenum">
              <a:rPr lang="en-US" smtClean="0"/>
              <a:t>‹#›</a:t>
            </a:fld>
            <a:endParaRPr lang="en-US"/>
          </a:p>
        </p:txBody>
      </p:sp>
    </p:spTree>
    <p:extLst>
      <p:ext uri="{BB962C8B-B14F-4D97-AF65-F5344CB8AC3E}">
        <p14:creationId xmlns:p14="http://schemas.microsoft.com/office/powerpoint/2010/main" val="1479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B7158FC-DA18-4F08-8B8B-E45F6BF54317}"/>
              </a:ext>
            </a:extLst>
          </p:cNvPr>
          <p:cNvSpPr>
            <a:spLocks noGrp="1"/>
          </p:cNvSpPr>
          <p:nvPr>
            <p:ph type="dt" sz="half" idx="10"/>
          </p:nvPr>
        </p:nvSpPr>
        <p:spPr/>
        <p:txBody>
          <a:bodyPr/>
          <a:lstStyle>
            <a:lvl1pPr>
              <a:defRPr/>
            </a:lvl1pPr>
          </a:lstStyle>
          <a:p>
            <a:pPr>
              <a:defRPr/>
            </a:pPr>
            <a:fld id="{DFDF6F7B-18FA-4E13-A880-5DEBE20D2DAF}" type="datetimeFigureOut">
              <a:rPr lang="en-US"/>
              <a:pPr>
                <a:defRPr/>
              </a:pPr>
              <a:t>11/14/2022</a:t>
            </a:fld>
            <a:endParaRPr lang="en-US"/>
          </a:p>
        </p:txBody>
      </p:sp>
      <p:sp>
        <p:nvSpPr>
          <p:cNvPr id="5" name="Footer Placeholder 4">
            <a:extLst>
              <a:ext uri="{FF2B5EF4-FFF2-40B4-BE49-F238E27FC236}">
                <a16:creationId xmlns:a16="http://schemas.microsoft.com/office/drawing/2014/main" id="{D5048C5D-4D32-4439-81F0-C7DEC16B59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5BFEC4-920D-4671-878F-2B5097AF0518}"/>
              </a:ext>
            </a:extLst>
          </p:cNvPr>
          <p:cNvSpPr>
            <a:spLocks noGrp="1"/>
          </p:cNvSpPr>
          <p:nvPr>
            <p:ph type="sldNum" sz="quarter" idx="12"/>
          </p:nvPr>
        </p:nvSpPr>
        <p:spPr/>
        <p:txBody>
          <a:bodyPr/>
          <a:lstStyle>
            <a:lvl1pPr>
              <a:defRPr/>
            </a:lvl1pPr>
          </a:lstStyle>
          <a:p>
            <a:fld id="{85B1600A-28E5-4053-85C8-E2608AB607CB}" type="slidenum">
              <a:rPr lang="en-US" altLang="en-US"/>
              <a:pPr/>
              <a:t>‹#›</a:t>
            </a:fld>
            <a:endParaRPr lang="en-US" altLang="en-US"/>
          </a:p>
        </p:txBody>
      </p:sp>
    </p:spTree>
    <p:extLst>
      <p:ext uri="{BB962C8B-B14F-4D97-AF65-F5344CB8AC3E}">
        <p14:creationId xmlns:p14="http://schemas.microsoft.com/office/powerpoint/2010/main" val="177639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CD15F-B2F3-461A-B0C0-5FCE2AF78CA4}"/>
              </a:ext>
            </a:extLst>
          </p:cNvPr>
          <p:cNvSpPr>
            <a:spLocks noGrp="1"/>
          </p:cNvSpPr>
          <p:nvPr>
            <p:ph type="dt" sz="half" idx="10"/>
          </p:nvPr>
        </p:nvSpPr>
        <p:spPr/>
        <p:txBody>
          <a:bodyPr/>
          <a:lstStyle>
            <a:lvl1pPr>
              <a:defRPr/>
            </a:lvl1pPr>
          </a:lstStyle>
          <a:p>
            <a:pPr>
              <a:defRPr/>
            </a:pPr>
            <a:fld id="{55891859-C8C6-48C5-91BE-190A4B73479D}" type="datetimeFigureOut">
              <a:rPr lang="en-US"/>
              <a:pPr>
                <a:defRPr/>
              </a:pPr>
              <a:t>11/14/2022</a:t>
            </a:fld>
            <a:endParaRPr lang="en-US"/>
          </a:p>
        </p:txBody>
      </p:sp>
      <p:sp>
        <p:nvSpPr>
          <p:cNvPr id="5" name="Footer Placeholder 4">
            <a:extLst>
              <a:ext uri="{FF2B5EF4-FFF2-40B4-BE49-F238E27FC236}">
                <a16:creationId xmlns:a16="http://schemas.microsoft.com/office/drawing/2014/main" id="{95B50044-7A75-4BF8-9386-2B1CC9819B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FF5729-8F8F-4791-8150-D81C6D9778D2}"/>
              </a:ext>
            </a:extLst>
          </p:cNvPr>
          <p:cNvSpPr>
            <a:spLocks noGrp="1"/>
          </p:cNvSpPr>
          <p:nvPr>
            <p:ph type="sldNum" sz="quarter" idx="12"/>
          </p:nvPr>
        </p:nvSpPr>
        <p:spPr/>
        <p:txBody>
          <a:bodyPr/>
          <a:lstStyle>
            <a:lvl1pPr>
              <a:defRPr/>
            </a:lvl1pPr>
          </a:lstStyle>
          <a:p>
            <a:fld id="{0DE78FAE-CE39-453B-B83F-664FC2031BE0}" type="slidenum">
              <a:rPr lang="en-US" altLang="en-US"/>
              <a:pPr/>
              <a:t>‹#›</a:t>
            </a:fld>
            <a:endParaRPr lang="en-US" altLang="en-US"/>
          </a:p>
        </p:txBody>
      </p:sp>
    </p:spTree>
    <p:extLst>
      <p:ext uri="{BB962C8B-B14F-4D97-AF65-F5344CB8AC3E}">
        <p14:creationId xmlns:p14="http://schemas.microsoft.com/office/powerpoint/2010/main" val="424673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6C477-435A-494F-805B-26445BE8EB5F}"/>
              </a:ext>
            </a:extLst>
          </p:cNvPr>
          <p:cNvSpPr>
            <a:spLocks noGrp="1"/>
          </p:cNvSpPr>
          <p:nvPr>
            <p:ph type="dt" sz="half" idx="10"/>
          </p:nvPr>
        </p:nvSpPr>
        <p:spPr/>
        <p:txBody>
          <a:bodyPr/>
          <a:lstStyle>
            <a:lvl1pPr>
              <a:defRPr/>
            </a:lvl1pPr>
          </a:lstStyle>
          <a:p>
            <a:pPr>
              <a:defRPr/>
            </a:pPr>
            <a:fld id="{5BFCA051-5BA8-4B89-9C10-7B920CC6E259}" type="datetimeFigureOut">
              <a:rPr lang="en-US"/>
              <a:pPr>
                <a:defRPr/>
              </a:pPr>
              <a:t>11/14/2022</a:t>
            </a:fld>
            <a:endParaRPr lang="en-US"/>
          </a:p>
        </p:txBody>
      </p:sp>
      <p:sp>
        <p:nvSpPr>
          <p:cNvPr id="5" name="Footer Placeholder 4">
            <a:extLst>
              <a:ext uri="{FF2B5EF4-FFF2-40B4-BE49-F238E27FC236}">
                <a16:creationId xmlns:a16="http://schemas.microsoft.com/office/drawing/2014/main" id="{E4FE2F2F-F7CA-41A4-8F64-AD92E169CE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33E708-87AB-4161-91E9-36754A7F35BF}"/>
              </a:ext>
            </a:extLst>
          </p:cNvPr>
          <p:cNvSpPr>
            <a:spLocks noGrp="1"/>
          </p:cNvSpPr>
          <p:nvPr>
            <p:ph type="sldNum" sz="quarter" idx="12"/>
          </p:nvPr>
        </p:nvSpPr>
        <p:spPr/>
        <p:txBody>
          <a:bodyPr/>
          <a:lstStyle>
            <a:lvl1pPr>
              <a:defRPr/>
            </a:lvl1pPr>
          </a:lstStyle>
          <a:p>
            <a:fld id="{334FB7E5-5500-4DA2-B74A-FC947CD09796}" type="slidenum">
              <a:rPr lang="en-US" altLang="en-US"/>
              <a:pPr/>
              <a:t>‹#›</a:t>
            </a:fld>
            <a:endParaRPr lang="en-US" altLang="en-US"/>
          </a:p>
        </p:txBody>
      </p:sp>
    </p:spTree>
    <p:extLst>
      <p:ext uri="{BB962C8B-B14F-4D97-AF65-F5344CB8AC3E}">
        <p14:creationId xmlns:p14="http://schemas.microsoft.com/office/powerpoint/2010/main" val="21883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C4572E-7477-4812-B35E-E98FFAF29649}"/>
              </a:ext>
            </a:extLst>
          </p:cNvPr>
          <p:cNvCxnSpPr/>
          <p:nvPr/>
        </p:nvCxnSpPr>
        <p:spPr>
          <a:xfrm>
            <a:off x="839788" y="3352800"/>
            <a:ext cx="7056437"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ECCCA723-B51C-4C4E-A05F-4A35F1456609}"/>
              </a:ext>
            </a:extLst>
          </p:cNvPr>
          <p:cNvCxnSpPr/>
          <p:nvPr/>
        </p:nvCxnSpPr>
        <p:spPr>
          <a:xfrm>
            <a:off x="839788" y="3352800"/>
            <a:ext cx="7056437"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2">
            <a:extLst>
              <a:ext uri="{FF2B5EF4-FFF2-40B4-BE49-F238E27FC236}">
                <a16:creationId xmlns:a16="http://schemas.microsoft.com/office/drawing/2014/main" id="{3CA2DAF0-FCFE-4756-B073-3432E5D93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F927503F-7329-4F4A-9C5D-04CEC773B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le 2">
            <a:extLst>
              <a:ext uri="{FF2B5EF4-FFF2-40B4-BE49-F238E27FC236}">
                <a16:creationId xmlns:a16="http://schemas.microsoft.com/office/drawing/2014/main" id="{9EB37510-C87B-4515-8E3B-374B13C1D19F}"/>
              </a:ext>
            </a:extLst>
          </p:cNvPr>
          <p:cNvSpPr txBox="1">
            <a:spLocks/>
          </p:cNvSpPr>
          <p:nvPr/>
        </p:nvSpPr>
        <p:spPr>
          <a:xfrm>
            <a:off x="1376363" y="3886200"/>
            <a:ext cx="64008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p>
        </p:txBody>
      </p:sp>
      <p:cxnSp>
        <p:nvCxnSpPr>
          <p:cNvPr id="9" name="Straight Connector 8">
            <a:extLst>
              <a:ext uri="{FF2B5EF4-FFF2-40B4-BE49-F238E27FC236}">
                <a16:creationId xmlns:a16="http://schemas.microsoft.com/office/drawing/2014/main" id="{4A8B5751-F2C8-4E09-A0FC-5D227030B2DD}"/>
              </a:ext>
            </a:extLst>
          </p:cNvPr>
          <p:cNvCxnSpPr/>
          <p:nvPr/>
        </p:nvCxnSpPr>
        <p:spPr>
          <a:xfrm>
            <a:off x="1042988" y="3352800"/>
            <a:ext cx="7058025"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a:extLst>
              <a:ext uri="{FF2B5EF4-FFF2-40B4-BE49-F238E27FC236}">
                <a16:creationId xmlns:a16="http://schemas.microsoft.com/office/drawing/2014/main" id="{BDC38149-9002-4347-B858-DA533F16D0B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a:extLst>
              <a:ext uri="{FF2B5EF4-FFF2-40B4-BE49-F238E27FC236}">
                <a16:creationId xmlns:a16="http://schemas.microsoft.com/office/drawing/2014/main" id="{628DA38F-8B31-4FCE-AA9D-3D94EE1051DD}"/>
              </a:ext>
            </a:extLst>
          </p:cNvPr>
          <p:cNvSpPr txBox="1">
            <a:spLocks/>
          </p:cNvSpPr>
          <p:nvPr userDrawn="1"/>
        </p:nvSpPr>
        <p:spPr>
          <a:xfrm>
            <a:off x="1376363" y="3886200"/>
            <a:ext cx="64008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p>
        </p:txBody>
      </p:sp>
      <p:cxnSp>
        <p:nvCxnSpPr>
          <p:cNvPr id="12" name="Straight Connector 11">
            <a:extLst>
              <a:ext uri="{FF2B5EF4-FFF2-40B4-BE49-F238E27FC236}">
                <a16:creationId xmlns:a16="http://schemas.microsoft.com/office/drawing/2014/main" id="{665C0526-FD63-4D70-B11A-B08136044D32}"/>
              </a:ext>
            </a:extLst>
          </p:cNvPr>
          <p:cNvCxnSpPr/>
          <p:nvPr userDrawn="1"/>
        </p:nvCxnSpPr>
        <p:spPr>
          <a:xfrm>
            <a:off x="1042988" y="3352800"/>
            <a:ext cx="7058025"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DE54332F-3440-4D61-A5BD-7A342DA12053}"/>
              </a:ext>
            </a:extLst>
          </p:cNvPr>
          <p:cNvSpPr txBox="1">
            <a:spLocks noChangeArrowheads="1"/>
          </p:cNvSpPr>
          <p:nvPr userDrawn="1"/>
        </p:nvSpPr>
        <p:spPr bwMode="auto">
          <a:xfrm>
            <a:off x="4556125" y="5562600"/>
            <a:ext cx="4572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a:solidFill>
                  <a:srgbClr val="002060"/>
                </a:solidFill>
                <a:latin typeface="Arial Rounded MT Bold" panose="020F0704030504030204" pitchFamily="34" charset="0"/>
              </a:rPr>
              <a:t>Created By: 		</a:t>
            </a:r>
          </a:p>
          <a:p>
            <a:pPr algn="r" eaLnBrk="1" hangingPunct="1">
              <a:defRPr/>
            </a:pPr>
            <a:r>
              <a:rPr lang="en-US" altLang="en-US" sz="2000">
                <a:solidFill>
                  <a:srgbClr val="002060"/>
                </a:solidFill>
                <a:latin typeface="Arial Rounded MT Bold" panose="020F0704030504030204" pitchFamily="34" charset="0"/>
              </a:rPr>
              <a:t>Kumar Vishal</a:t>
            </a:r>
          </a:p>
          <a:p>
            <a:pPr algn="r" eaLnBrk="1" hangingPunct="1">
              <a:defRPr/>
            </a:pPr>
            <a:r>
              <a:rPr lang="en-US" altLang="en-US" sz="2000">
                <a:solidFill>
                  <a:srgbClr val="002060"/>
                </a:solidFill>
                <a:latin typeface="Arial Rounded MT Bold" panose="020F0704030504030204" pitchFamily="34" charset="0"/>
              </a:rPr>
              <a:t>		(SCA), LPU</a:t>
            </a:r>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7780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91A43-445A-4957-A76B-9AFFBAD853AA}"/>
              </a:ext>
            </a:extLst>
          </p:cNvPr>
          <p:cNvSpPr>
            <a:spLocks noGrp="1"/>
          </p:cNvSpPr>
          <p:nvPr>
            <p:ph type="dt" sz="half" idx="10"/>
          </p:nvPr>
        </p:nvSpPr>
        <p:spPr/>
        <p:txBody>
          <a:bodyPr/>
          <a:lstStyle>
            <a:lvl1pPr>
              <a:defRPr/>
            </a:lvl1pPr>
          </a:lstStyle>
          <a:p>
            <a:pPr>
              <a:defRPr/>
            </a:pPr>
            <a:fld id="{7B4930A6-ED00-4BE6-ACD0-D156512FE806}" type="datetimeFigureOut">
              <a:rPr lang="en-US"/>
              <a:pPr>
                <a:defRPr/>
              </a:pPr>
              <a:t>11/14/2022</a:t>
            </a:fld>
            <a:endParaRPr lang="en-US"/>
          </a:p>
        </p:txBody>
      </p:sp>
      <p:sp>
        <p:nvSpPr>
          <p:cNvPr id="5" name="Footer Placeholder 4">
            <a:extLst>
              <a:ext uri="{FF2B5EF4-FFF2-40B4-BE49-F238E27FC236}">
                <a16:creationId xmlns:a16="http://schemas.microsoft.com/office/drawing/2014/main" id="{F6889422-DB05-4F99-974C-F1620185A4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45B04CE-799D-470A-BCC2-07C4D47C9177}"/>
              </a:ext>
            </a:extLst>
          </p:cNvPr>
          <p:cNvSpPr>
            <a:spLocks noGrp="1"/>
          </p:cNvSpPr>
          <p:nvPr>
            <p:ph type="sldNum" sz="quarter" idx="12"/>
          </p:nvPr>
        </p:nvSpPr>
        <p:spPr/>
        <p:txBody>
          <a:bodyPr/>
          <a:lstStyle>
            <a:lvl1pPr>
              <a:defRPr/>
            </a:lvl1pPr>
          </a:lstStyle>
          <a:p>
            <a:fld id="{E4A11AE9-EA5D-46A7-B819-2B9EC9BC1899}" type="slidenum">
              <a:rPr lang="en-US" altLang="en-US"/>
              <a:pPr/>
              <a:t>‹#›</a:t>
            </a:fld>
            <a:endParaRPr lang="en-US" altLang="en-US"/>
          </a:p>
        </p:txBody>
      </p:sp>
    </p:spTree>
    <p:extLst>
      <p:ext uri="{BB962C8B-B14F-4D97-AF65-F5344CB8AC3E}">
        <p14:creationId xmlns:p14="http://schemas.microsoft.com/office/powerpoint/2010/main" val="2867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71E8E7-A29C-4F4E-8100-B26326427A8F}"/>
              </a:ext>
            </a:extLst>
          </p:cNvPr>
          <p:cNvSpPr>
            <a:spLocks noGrp="1"/>
          </p:cNvSpPr>
          <p:nvPr>
            <p:ph type="dt" sz="half" idx="10"/>
          </p:nvPr>
        </p:nvSpPr>
        <p:spPr/>
        <p:txBody>
          <a:bodyPr/>
          <a:lstStyle>
            <a:lvl1pPr>
              <a:defRPr/>
            </a:lvl1pPr>
          </a:lstStyle>
          <a:p>
            <a:pPr>
              <a:defRPr/>
            </a:pPr>
            <a:fld id="{C64BA7CA-E495-4429-AE96-F70B4DA0DF10}" type="datetimeFigureOut">
              <a:rPr lang="en-US"/>
              <a:pPr>
                <a:defRPr/>
              </a:pPr>
              <a:t>11/14/2022</a:t>
            </a:fld>
            <a:endParaRPr lang="en-US"/>
          </a:p>
        </p:txBody>
      </p:sp>
      <p:sp>
        <p:nvSpPr>
          <p:cNvPr id="5" name="Footer Placeholder 4">
            <a:extLst>
              <a:ext uri="{FF2B5EF4-FFF2-40B4-BE49-F238E27FC236}">
                <a16:creationId xmlns:a16="http://schemas.microsoft.com/office/drawing/2014/main" id="{2A00A925-1081-4779-81EB-D3546A78C1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C8DFDD-4E85-464E-9199-1B62C854A37D}"/>
              </a:ext>
            </a:extLst>
          </p:cNvPr>
          <p:cNvSpPr>
            <a:spLocks noGrp="1"/>
          </p:cNvSpPr>
          <p:nvPr>
            <p:ph type="sldNum" sz="quarter" idx="12"/>
          </p:nvPr>
        </p:nvSpPr>
        <p:spPr/>
        <p:txBody>
          <a:bodyPr/>
          <a:lstStyle>
            <a:lvl1pPr>
              <a:defRPr/>
            </a:lvl1pPr>
          </a:lstStyle>
          <a:p>
            <a:fld id="{CDDBDCE1-A9C0-4734-8FD5-AE793BDFC126}" type="slidenum">
              <a:rPr lang="en-US" altLang="en-US"/>
              <a:pPr/>
              <a:t>‹#›</a:t>
            </a:fld>
            <a:endParaRPr lang="en-US" altLang="en-US"/>
          </a:p>
        </p:txBody>
      </p:sp>
    </p:spTree>
    <p:extLst>
      <p:ext uri="{BB962C8B-B14F-4D97-AF65-F5344CB8AC3E}">
        <p14:creationId xmlns:p14="http://schemas.microsoft.com/office/powerpoint/2010/main" val="27350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77DB109-917B-4446-B3A6-123FED5F2043}"/>
              </a:ext>
            </a:extLst>
          </p:cNvPr>
          <p:cNvSpPr>
            <a:spLocks noGrp="1"/>
          </p:cNvSpPr>
          <p:nvPr>
            <p:ph type="dt" sz="half" idx="10"/>
          </p:nvPr>
        </p:nvSpPr>
        <p:spPr/>
        <p:txBody>
          <a:bodyPr/>
          <a:lstStyle>
            <a:lvl1pPr>
              <a:defRPr/>
            </a:lvl1pPr>
          </a:lstStyle>
          <a:p>
            <a:pPr>
              <a:defRPr/>
            </a:pPr>
            <a:fld id="{0A07C62C-8BFA-4C3A-A5D3-B8A1B2421C0E}" type="datetimeFigureOut">
              <a:rPr lang="en-US"/>
              <a:pPr>
                <a:defRPr/>
              </a:pPr>
              <a:t>11/14/2022</a:t>
            </a:fld>
            <a:endParaRPr lang="en-US"/>
          </a:p>
        </p:txBody>
      </p:sp>
      <p:sp>
        <p:nvSpPr>
          <p:cNvPr id="6" name="Footer Placeholder 4">
            <a:extLst>
              <a:ext uri="{FF2B5EF4-FFF2-40B4-BE49-F238E27FC236}">
                <a16:creationId xmlns:a16="http://schemas.microsoft.com/office/drawing/2014/main" id="{5CA24C23-FEA3-4460-B25A-1F8D0E53420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DEA0321-008B-4F9A-93AB-9F7542FCA178}"/>
              </a:ext>
            </a:extLst>
          </p:cNvPr>
          <p:cNvSpPr>
            <a:spLocks noGrp="1"/>
          </p:cNvSpPr>
          <p:nvPr>
            <p:ph type="sldNum" sz="quarter" idx="12"/>
          </p:nvPr>
        </p:nvSpPr>
        <p:spPr/>
        <p:txBody>
          <a:bodyPr/>
          <a:lstStyle>
            <a:lvl1pPr>
              <a:defRPr/>
            </a:lvl1pPr>
          </a:lstStyle>
          <a:p>
            <a:fld id="{147C50D4-1666-468C-8492-1706085E15BC}" type="slidenum">
              <a:rPr lang="en-US" altLang="en-US"/>
              <a:pPr/>
              <a:t>‹#›</a:t>
            </a:fld>
            <a:endParaRPr lang="en-US" altLang="en-US"/>
          </a:p>
        </p:txBody>
      </p:sp>
    </p:spTree>
    <p:extLst>
      <p:ext uri="{BB962C8B-B14F-4D97-AF65-F5344CB8AC3E}">
        <p14:creationId xmlns:p14="http://schemas.microsoft.com/office/powerpoint/2010/main" val="302474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9B71D4C-B2AF-43C1-A38A-5DC29ABFE115}"/>
              </a:ext>
            </a:extLst>
          </p:cNvPr>
          <p:cNvSpPr>
            <a:spLocks noGrp="1"/>
          </p:cNvSpPr>
          <p:nvPr>
            <p:ph type="dt" sz="half" idx="10"/>
          </p:nvPr>
        </p:nvSpPr>
        <p:spPr/>
        <p:txBody>
          <a:bodyPr/>
          <a:lstStyle>
            <a:lvl1pPr>
              <a:defRPr/>
            </a:lvl1pPr>
          </a:lstStyle>
          <a:p>
            <a:pPr>
              <a:defRPr/>
            </a:pPr>
            <a:fld id="{6952F79E-6B75-473B-A90C-AFEE14952250}" type="datetimeFigureOut">
              <a:rPr lang="en-US"/>
              <a:pPr>
                <a:defRPr/>
              </a:pPr>
              <a:t>11/14/2022</a:t>
            </a:fld>
            <a:endParaRPr lang="en-US"/>
          </a:p>
        </p:txBody>
      </p:sp>
      <p:sp>
        <p:nvSpPr>
          <p:cNvPr id="8" name="Footer Placeholder 4">
            <a:extLst>
              <a:ext uri="{FF2B5EF4-FFF2-40B4-BE49-F238E27FC236}">
                <a16:creationId xmlns:a16="http://schemas.microsoft.com/office/drawing/2014/main" id="{6A52ABED-D725-4D45-9009-72F4CC71F07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956008F-D7DA-4771-A21D-5D6557E28ED1}"/>
              </a:ext>
            </a:extLst>
          </p:cNvPr>
          <p:cNvSpPr>
            <a:spLocks noGrp="1"/>
          </p:cNvSpPr>
          <p:nvPr>
            <p:ph type="sldNum" sz="quarter" idx="12"/>
          </p:nvPr>
        </p:nvSpPr>
        <p:spPr/>
        <p:txBody>
          <a:bodyPr/>
          <a:lstStyle>
            <a:lvl1pPr>
              <a:defRPr/>
            </a:lvl1pPr>
          </a:lstStyle>
          <a:p>
            <a:fld id="{FAC6E339-9FC1-4B8D-8657-E724013BEA55}" type="slidenum">
              <a:rPr lang="en-US" altLang="en-US"/>
              <a:pPr/>
              <a:t>‹#›</a:t>
            </a:fld>
            <a:endParaRPr lang="en-US" altLang="en-US"/>
          </a:p>
        </p:txBody>
      </p:sp>
    </p:spTree>
    <p:extLst>
      <p:ext uri="{BB962C8B-B14F-4D97-AF65-F5344CB8AC3E}">
        <p14:creationId xmlns:p14="http://schemas.microsoft.com/office/powerpoint/2010/main" val="245759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AD8370E-1727-4AE0-B1C6-181CD8D67792}"/>
              </a:ext>
            </a:extLst>
          </p:cNvPr>
          <p:cNvSpPr>
            <a:spLocks noGrp="1"/>
          </p:cNvSpPr>
          <p:nvPr>
            <p:ph type="dt" sz="half" idx="10"/>
          </p:nvPr>
        </p:nvSpPr>
        <p:spPr/>
        <p:txBody>
          <a:bodyPr/>
          <a:lstStyle>
            <a:lvl1pPr>
              <a:defRPr/>
            </a:lvl1pPr>
          </a:lstStyle>
          <a:p>
            <a:pPr>
              <a:defRPr/>
            </a:pPr>
            <a:fld id="{06429695-2EC6-439C-8307-51602D77CEEF}" type="datetimeFigureOut">
              <a:rPr lang="en-US"/>
              <a:pPr>
                <a:defRPr/>
              </a:pPr>
              <a:t>11/14/2022</a:t>
            </a:fld>
            <a:endParaRPr lang="en-US"/>
          </a:p>
        </p:txBody>
      </p:sp>
      <p:sp>
        <p:nvSpPr>
          <p:cNvPr id="4" name="Footer Placeholder 4">
            <a:extLst>
              <a:ext uri="{FF2B5EF4-FFF2-40B4-BE49-F238E27FC236}">
                <a16:creationId xmlns:a16="http://schemas.microsoft.com/office/drawing/2014/main" id="{879277A9-935C-4D41-976D-B8C76E2577F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17366B6-9B30-47A6-8F64-A609552FC4E9}"/>
              </a:ext>
            </a:extLst>
          </p:cNvPr>
          <p:cNvSpPr>
            <a:spLocks noGrp="1"/>
          </p:cNvSpPr>
          <p:nvPr>
            <p:ph type="sldNum" sz="quarter" idx="12"/>
          </p:nvPr>
        </p:nvSpPr>
        <p:spPr/>
        <p:txBody>
          <a:bodyPr/>
          <a:lstStyle>
            <a:lvl1pPr>
              <a:defRPr/>
            </a:lvl1pPr>
          </a:lstStyle>
          <a:p>
            <a:fld id="{30F0CA38-E043-4E38-AFFB-856465D0EB7C}" type="slidenum">
              <a:rPr lang="en-US" altLang="en-US"/>
              <a:pPr/>
              <a:t>‹#›</a:t>
            </a:fld>
            <a:endParaRPr lang="en-US" altLang="en-US"/>
          </a:p>
        </p:txBody>
      </p:sp>
    </p:spTree>
    <p:extLst>
      <p:ext uri="{BB962C8B-B14F-4D97-AF65-F5344CB8AC3E}">
        <p14:creationId xmlns:p14="http://schemas.microsoft.com/office/powerpoint/2010/main" val="258511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E62BFD0-5085-4C05-A3B4-394B487D0675}"/>
              </a:ext>
            </a:extLst>
          </p:cNvPr>
          <p:cNvSpPr>
            <a:spLocks noGrp="1"/>
          </p:cNvSpPr>
          <p:nvPr>
            <p:ph type="dt" sz="half" idx="10"/>
          </p:nvPr>
        </p:nvSpPr>
        <p:spPr/>
        <p:txBody>
          <a:bodyPr/>
          <a:lstStyle>
            <a:lvl1pPr>
              <a:defRPr/>
            </a:lvl1pPr>
          </a:lstStyle>
          <a:p>
            <a:pPr>
              <a:defRPr/>
            </a:pPr>
            <a:fld id="{DF97CD9D-DF95-4E45-86D5-107C26A2CB9E}" type="datetimeFigureOut">
              <a:rPr lang="en-US"/>
              <a:pPr>
                <a:defRPr/>
              </a:pPr>
              <a:t>11/14/2022</a:t>
            </a:fld>
            <a:endParaRPr lang="en-US"/>
          </a:p>
        </p:txBody>
      </p:sp>
      <p:sp>
        <p:nvSpPr>
          <p:cNvPr id="3" name="Footer Placeholder 4">
            <a:extLst>
              <a:ext uri="{FF2B5EF4-FFF2-40B4-BE49-F238E27FC236}">
                <a16:creationId xmlns:a16="http://schemas.microsoft.com/office/drawing/2014/main" id="{DADAFC48-69C8-44E7-8DB7-D9B2CCE82B2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38C0489-3BB9-41FF-AAB0-56E6CDBCAD7C}"/>
              </a:ext>
            </a:extLst>
          </p:cNvPr>
          <p:cNvSpPr>
            <a:spLocks noGrp="1"/>
          </p:cNvSpPr>
          <p:nvPr>
            <p:ph type="sldNum" sz="quarter" idx="12"/>
          </p:nvPr>
        </p:nvSpPr>
        <p:spPr/>
        <p:txBody>
          <a:bodyPr/>
          <a:lstStyle>
            <a:lvl1pPr>
              <a:defRPr/>
            </a:lvl1pPr>
          </a:lstStyle>
          <a:p>
            <a:fld id="{34B42C4C-0591-4782-AF14-C5FEDA9D8B14}" type="slidenum">
              <a:rPr lang="en-US" altLang="en-US"/>
              <a:pPr/>
              <a:t>‹#›</a:t>
            </a:fld>
            <a:endParaRPr lang="en-US" altLang="en-US"/>
          </a:p>
        </p:txBody>
      </p:sp>
    </p:spTree>
    <p:extLst>
      <p:ext uri="{BB962C8B-B14F-4D97-AF65-F5344CB8AC3E}">
        <p14:creationId xmlns:p14="http://schemas.microsoft.com/office/powerpoint/2010/main" val="121036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9350DA-F1AE-4FFC-9FDF-E9B4E36CDEDA}"/>
              </a:ext>
            </a:extLst>
          </p:cNvPr>
          <p:cNvSpPr>
            <a:spLocks noGrp="1"/>
          </p:cNvSpPr>
          <p:nvPr>
            <p:ph type="dt" sz="half" idx="10"/>
          </p:nvPr>
        </p:nvSpPr>
        <p:spPr/>
        <p:txBody>
          <a:bodyPr/>
          <a:lstStyle>
            <a:lvl1pPr>
              <a:defRPr/>
            </a:lvl1pPr>
          </a:lstStyle>
          <a:p>
            <a:pPr>
              <a:defRPr/>
            </a:pPr>
            <a:fld id="{7D6FEC0C-20B9-4E3C-984D-1314D5002682}" type="datetimeFigureOut">
              <a:rPr lang="en-US"/>
              <a:pPr>
                <a:defRPr/>
              </a:pPr>
              <a:t>11/14/2022</a:t>
            </a:fld>
            <a:endParaRPr lang="en-US"/>
          </a:p>
        </p:txBody>
      </p:sp>
      <p:sp>
        <p:nvSpPr>
          <p:cNvPr id="6" name="Footer Placeholder 4">
            <a:extLst>
              <a:ext uri="{FF2B5EF4-FFF2-40B4-BE49-F238E27FC236}">
                <a16:creationId xmlns:a16="http://schemas.microsoft.com/office/drawing/2014/main" id="{8CDAD89F-610F-4691-94CD-FB05CE79F2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28FAE8C-3B53-418A-8A35-47E316B95B7C}"/>
              </a:ext>
            </a:extLst>
          </p:cNvPr>
          <p:cNvSpPr>
            <a:spLocks noGrp="1"/>
          </p:cNvSpPr>
          <p:nvPr>
            <p:ph type="sldNum" sz="quarter" idx="12"/>
          </p:nvPr>
        </p:nvSpPr>
        <p:spPr/>
        <p:txBody>
          <a:bodyPr/>
          <a:lstStyle>
            <a:lvl1pPr>
              <a:defRPr/>
            </a:lvl1pPr>
          </a:lstStyle>
          <a:p>
            <a:fld id="{3FEB7A88-8889-4D39-B610-0375225D01E9}" type="slidenum">
              <a:rPr lang="en-US" altLang="en-US"/>
              <a:pPr/>
              <a:t>‹#›</a:t>
            </a:fld>
            <a:endParaRPr lang="en-US" altLang="en-US"/>
          </a:p>
        </p:txBody>
      </p:sp>
    </p:spTree>
    <p:extLst>
      <p:ext uri="{BB962C8B-B14F-4D97-AF65-F5344CB8AC3E}">
        <p14:creationId xmlns:p14="http://schemas.microsoft.com/office/powerpoint/2010/main" val="307767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E6B3649-1589-4941-A134-1C78C5D5A3A8}"/>
              </a:ext>
            </a:extLst>
          </p:cNvPr>
          <p:cNvSpPr>
            <a:spLocks noGrp="1"/>
          </p:cNvSpPr>
          <p:nvPr>
            <p:ph type="dt" sz="half" idx="10"/>
          </p:nvPr>
        </p:nvSpPr>
        <p:spPr/>
        <p:txBody>
          <a:bodyPr/>
          <a:lstStyle>
            <a:lvl1pPr>
              <a:defRPr/>
            </a:lvl1pPr>
          </a:lstStyle>
          <a:p>
            <a:pPr>
              <a:defRPr/>
            </a:pPr>
            <a:fld id="{18AB3E29-172C-4B71-9CF7-DE822C29AABE}" type="datetimeFigureOut">
              <a:rPr lang="en-US"/>
              <a:pPr>
                <a:defRPr/>
              </a:pPr>
              <a:t>11/14/2022</a:t>
            </a:fld>
            <a:endParaRPr lang="en-US"/>
          </a:p>
        </p:txBody>
      </p:sp>
      <p:sp>
        <p:nvSpPr>
          <p:cNvPr id="6" name="Footer Placeholder 4">
            <a:extLst>
              <a:ext uri="{FF2B5EF4-FFF2-40B4-BE49-F238E27FC236}">
                <a16:creationId xmlns:a16="http://schemas.microsoft.com/office/drawing/2014/main" id="{E7EB1C40-1F2E-41FF-94AA-B165358253F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A293FA-AF7F-45F7-A7CB-AECE5A9731DE}"/>
              </a:ext>
            </a:extLst>
          </p:cNvPr>
          <p:cNvSpPr>
            <a:spLocks noGrp="1"/>
          </p:cNvSpPr>
          <p:nvPr>
            <p:ph type="sldNum" sz="quarter" idx="12"/>
          </p:nvPr>
        </p:nvSpPr>
        <p:spPr/>
        <p:txBody>
          <a:bodyPr/>
          <a:lstStyle>
            <a:lvl1pPr>
              <a:defRPr/>
            </a:lvl1pPr>
          </a:lstStyle>
          <a:p>
            <a:fld id="{F163BF45-55F0-4A7C-B92A-592293101100}" type="slidenum">
              <a:rPr lang="en-US" altLang="en-US"/>
              <a:pPr/>
              <a:t>‹#›</a:t>
            </a:fld>
            <a:endParaRPr lang="en-US" altLang="en-US"/>
          </a:p>
        </p:txBody>
      </p:sp>
    </p:spTree>
    <p:extLst>
      <p:ext uri="{BB962C8B-B14F-4D97-AF65-F5344CB8AC3E}">
        <p14:creationId xmlns:p14="http://schemas.microsoft.com/office/powerpoint/2010/main" val="196346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D0B07EB-A6CA-4479-A40B-17AE2AF8423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C93743-BF5E-433F-8FDB-DD1A1EE0389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1ADEE7D-EE50-43F2-9B78-BB1B01D91B4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C95938C-CF58-4253-8259-3C0C07029039}" type="datetimeFigureOut">
              <a:rPr lang="en-US"/>
              <a:pPr>
                <a:defRPr/>
              </a:pPr>
              <a:t>11/14/2022</a:t>
            </a:fld>
            <a:endParaRPr lang="en-US"/>
          </a:p>
        </p:txBody>
      </p:sp>
      <p:sp>
        <p:nvSpPr>
          <p:cNvPr id="5" name="Footer Placeholder 4">
            <a:extLst>
              <a:ext uri="{FF2B5EF4-FFF2-40B4-BE49-F238E27FC236}">
                <a16:creationId xmlns:a16="http://schemas.microsoft.com/office/drawing/2014/main" id="{2BD86BCC-262A-459C-ACF8-8D795B7BA58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6F93BB8B-B8CC-40EE-A828-0F5C1C84E80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7D439A3E-3FD3-443C-BC99-8BF29711A18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644C-5CC2-43C9-BFF0-02226A83FD4C}"/>
              </a:ext>
            </a:extLst>
          </p:cNvPr>
          <p:cNvSpPr>
            <a:spLocks noGrp="1"/>
          </p:cNvSpPr>
          <p:nvPr>
            <p:ph type="ctrTitle" idx="4294967295"/>
          </p:nvPr>
        </p:nvSpPr>
        <p:spPr>
          <a:xfrm>
            <a:off x="685800" y="1806575"/>
            <a:ext cx="7772400" cy="1470025"/>
          </a:xfrm>
        </p:spPr>
        <p:txBody>
          <a:bodyPr>
            <a:normAutofit fontScale="90000"/>
          </a:bodyPr>
          <a:lstStyle/>
          <a:p>
            <a:pPr eaLnBrk="1" hangingPunct="1">
              <a:defRPr/>
            </a:pPr>
            <a:r>
              <a:rPr lang="en-US" dirty="0"/>
              <a:t>CAP776</a:t>
            </a:r>
            <a:br>
              <a:rPr lang="en-US" dirty="0"/>
            </a:br>
            <a:r>
              <a:rPr lang="en-US" sz="6000" b="1" dirty="0">
                <a:solidFill>
                  <a:srgbClr val="000000"/>
                </a:solidFill>
              </a:rPr>
              <a:t> </a:t>
            </a:r>
            <a:r>
              <a:rPr lang="en-US" sz="3600" b="1" dirty="0">
                <a:solidFill>
                  <a:srgbClr val="000000"/>
                </a:solidFill>
              </a:rPr>
              <a:t>PROGRAMMING IN PYTHON</a:t>
            </a:r>
            <a:r>
              <a:rPr lang="en-US" sz="2700" dirty="0"/>
              <a:t> </a:t>
            </a:r>
            <a:br>
              <a:rPr lang="en-US" sz="1400" dirty="0"/>
            </a:br>
            <a:br>
              <a:rPr lang="en-US" dirty="0"/>
            </a:br>
            <a:endParaRPr lang="en-US" dirty="0"/>
          </a:p>
        </p:txBody>
      </p:sp>
      <p:sp>
        <p:nvSpPr>
          <p:cNvPr id="3075" name="Subtitle 2">
            <a:extLst>
              <a:ext uri="{FF2B5EF4-FFF2-40B4-BE49-F238E27FC236}">
                <a16:creationId xmlns:a16="http://schemas.microsoft.com/office/drawing/2014/main" id="{882F9113-BAFC-4E64-AF7A-D5715D5C8C84}"/>
              </a:ext>
            </a:extLst>
          </p:cNvPr>
          <p:cNvSpPr>
            <a:spLocks noGrp="1"/>
          </p:cNvSpPr>
          <p:nvPr>
            <p:ph type="subTitle" idx="1"/>
          </p:nvPr>
        </p:nvSpPr>
        <p:spPr/>
        <p:txBody>
          <a:bodyPr/>
          <a:lstStyle/>
          <a:p>
            <a:pPr algn="ctr" eaLnBrk="1" hangingPunct="1">
              <a:spcBef>
                <a:spcPct val="0"/>
              </a:spcBef>
            </a:pPr>
            <a:endParaRPr lang="en-US"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24BFD9-5780-45AD-B53B-9EA74B002F40}"/>
              </a:ext>
            </a:extLst>
          </p:cNvPr>
          <p:cNvPicPr>
            <a:picLocks noChangeAspect="1"/>
          </p:cNvPicPr>
          <p:nvPr/>
        </p:nvPicPr>
        <p:blipFill>
          <a:blip r:embed="rId2"/>
          <a:stretch>
            <a:fillRect/>
          </a:stretch>
        </p:blipFill>
        <p:spPr>
          <a:xfrm>
            <a:off x="628650" y="1628775"/>
            <a:ext cx="7886700" cy="3600450"/>
          </a:xfrm>
          <a:prstGeom prst="rect">
            <a:avLst/>
          </a:prstGeom>
        </p:spPr>
      </p:pic>
    </p:spTree>
    <p:extLst>
      <p:ext uri="{BB962C8B-B14F-4D97-AF65-F5344CB8AC3E}">
        <p14:creationId xmlns:p14="http://schemas.microsoft.com/office/powerpoint/2010/main" val="398789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0BA59-EED6-4A30-9ABB-9E643EB9A93D}"/>
              </a:ext>
            </a:extLst>
          </p:cNvPr>
          <p:cNvSpPr>
            <a:spLocks noGrp="1"/>
          </p:cNvSpPr>
          <p:nvPr>
            <p:ph idx="1"/>
          </p:nvPr>
        </p:nvSpPr>
        <p:spPr>
          <a:xfrm>
            <a:off x="457200" y="304800"/>
            <a:ext cx="8229600" cy="5821363"/>
          </a:xfrm>
        </p:spPr>
        <p:txBody>
          <a:bodyPr/>
          <a:lstStyle/>
          <a:p>
            <a:pPr algn="just">
              <a:buFont typeface="Wingdings" panose="05000000000000000000" pitchFamily="2" charset="2"/>
              <a:buChar char="ü"/>
              <a:defRPr/>
            </a:pPr>
            <a:r>
              <a:rPr lang="en-US" dirty="0"/>
              <a:t>Unsupervised learning is a learning method in which a machine learns without any supervision. The training is provided to the machine with the set of data that has not been labeled, classified, or categorized, and the algorithm needs to act on that data without any supervision.</a:t>
            </a:r>
          </a:p>
          <a:p>
            <a:pPr marL="0" indent="0" algn="just">
              <a:buFont typeface="Arial" panose="020B0604020202020204" pitchFamily="34" charset="0"/>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391C3-AE46-45C9-A926-407593B7D7A0}"/>
              </a:ext>
            </a:extLst>
          </p:cNvPr>
          <p:cNvPicPr>
            <a:picLocks noChangeAspect="1"/>
          </p:cNvPicPr>
          <p:nvPr/>
        </p:nvPicPr>
        <p:blipFill>
          <a:blip r:embed="rId2"/>
          <a:stretch>
            <a:fillRect/>
          </a:stretch>
        </p:blipFill>
        <p:spPr>
          <a:xfrm>
            <a:off x="511309" y="1143000"/>
            <a:ext cx="8121382" cy="4081462"/>
          </a:xfrm>
          <a:prstGeom prst="rect">
            <a:avLst/>
          </a:prstGeom>
        </p:spPr>
      </p:pic>
    </p:spTree>
    <p:extLst>
      <p:ext uri="{BB962C8B-B14F-4D97-AF65-F5344CB8AC3E}">
        <p14:creationId xmlns:p14="http://schemas.microsoft.com/office/powerpoint/2010/main" val="252833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893DA90-5284-49E6-A585-D1CA6285DA68}"/>
              </a:ext>
            </a:extLst>
          </p:cNvPr>
          <p:cNvSpPr>
            <a:spLocks noGrp="1"/>
          </p:cNvSpPr>
          <p:nvPr>
            <p:ph type="title"/>
          </p:nvPr>
        </p:nvSpPr>
        <p:spPr/>
        <p:txBody>
          <a:bodyPr/>
          <a:lstStyle/>
          <a:p>
            <a:endParaRPr lang="en-US" altLang="en-US"/>
          </a:p>
        </p:txBody>
      </p:sp>
      <p:sp>
        <p:nvSpPr>
          <p:cNvPr id="8195" name="Content Placeholder 2">
            <a:extLst>
              <a:ext uri="{FF2B5EF4-FFF2-40B4-BE49-F238E27FC236}">
                <a16:creationId xmlns:a16="http://schemas.microsoft.com/office/drawing/2014/main" id="{27BD26F0-20D5-4E5D-A1F2-05E605422B54}"/>
              </a:ext>
            </a:extLst>
          </p:cNvPr>
          <p:cNvSpPr>
            <a:spLocks noGrp="1"/>
          </p:cNvSpPr>
          <p:nvPr>
            <p:ph idx="1"/>
          </p:nvPr>
        </p:nvSpPr>
        <p:spPr/>
        <p:txBody>
          <a:bodyPr/>
          <a:lstStyle/>
          <a:p>
            <a:pPr algn="just">
              <a:buFont typeface="Wingdings" panose="05000000000000000000" pitchFamily="2" charset="2"/>
              <a:buChar char="ü"/>
            </a:pPr>
            <a:r>
              <a:rPr lang="en-US" altLang="en-US" dirty="0"/>
              <a:t>Reinforcement learning is a feedback-based learning method, in which a learning agent gets a reward for each right action. The agent learns automatically with these feedbacks and improves its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a:extLst>
              <a:ext uri="{FF2B5EF4-FFF2-40B4-BE49-F238E27FC236}">
                <a16:creationId xmlns:a16="http://schemas.microsoft.com/office/drawing/2014/main" id="{C788429E-B045-4EB1-B19E-BFDCD1C7E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857250"/>
            <a:ext cx="85248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9D0CB2-32DF-47B0-84B6-490E5A396AB7}"/>
              </a:ext>
            </a:extLst>
          </p:cNvPr>
          <p:cNvPicPr>
            <a:picLocks noChangeAspect="1"/>
          </p:cNvPicPr>
          <p:nvPr/>
        </p:nvPicPr>
        <p:blipFill>
          <a:blip r:embed="rId2"/>
          <a:stretch>
            <a:fillRect/>
          </a:stretch>
        </p:blipFill>
        <p:spPr>
          <a:xfrm>
            <a:off x="609600" y="990600"/>
            <a:ext cx="7705725" cy="4010025"/>
          </a:xfrm>
          <a:prstGeom prst="rect">
            <a:avLst/>
          </a:prstGeom>
        </p:spPr>
      </p:pic>
    </p:spTree>
    <p:extLst>
      <p:ext uri="{BB962C8B-B14F-4D97-AF65-F5344CB8AC3E}">
        <p14:creationId xmlns:p14="http://schemas.microsoft.com/office/powerpoint/2010/main" val="26096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2F49604-240F-4380-A70F-01389F391CF1}"/>
              </a:ext>
            </a:extLst>
          </p:cNvPr>
          <p:cNvSpPr>
            <a:spLocks noGrp="1"/>
          </p:cNvSpPr>
          <p:nvPr>
            <p:ph type="title"/>
          </p:nvPr>
        </p:nvSpPr>
        <p:spPr/>
        <p:txBody>
          <a:bodyPr/>
          <a:lstStyle/>
          <a:p>
            <a:r>
              <a:rPr lang="en-US" altLang="en-US"/>
              <a:t> linear regression</a:t>
            </a:r>
          </a:p>
        </p:txBody>
      </p:sp>
      <p:sp>
        <p:nvSpPr>
          <p:cNvPr id="3" name="Content Placeholder 2">
            <a:extLst>
              <a:ext uri="{FF2B5EF4-FFF2-40B4-BE49-F238E27FC236}">
                <a16:creationId xmlns:a16="http://schemas.microsoft.com/office/drawing/2014/main" id="{56924EB6-738C-4BCD-87AB-5C71224BB197}"/>
              </a:ext>
            </a:extLst>
          </p:cNvPr>
          <p:cNvSpPr>
            <a:spLocks noGrp="1"/>
          </p:cNvSpPr>
          <p:nvPr>
            <p:ph idx="1"/>
          </p:nvPr>
        </p:nvSpPr>
        <p:spPr>
          <a:xfrm>
            <a:off x="457200" y="1295400"/>
            <a:ext cx="8686800" cy="4830763"/>
          </a:xfrm>
        </p:spPr>
        <p:txBody>
          <a:bodyPr/>
          <a:lstStyle/>
          <a:p>
            <a:pPr marL="0" indent="0">
              <a:buFont typeface="Arial" panose="020B0604020202020204" pitchFamily="34" charset="0"/>
              <a:buNone/>
              <a:defRPr/>
            </a:pPr>
            <a:r>
              <a:rPr lang="en-US" sz="2800" dirty="0"/>
              <a:t>The term regression is used when you try to find the relationship between variables.</a:t>
            </a:r>
          </a:p>
          <a:p>
            <a:pPr marL="0" indent="0">
              <a:buFont typeface="Arial" panose="020B0604020202020204" pitchFamily="34" charset="0"/>
              <a:buNone/>
              <a:defRPr/>
            </a:pPr>
            <a:r>
              <a:rPr lang="en-US" sz="2800" dirty="0"/>
              <a:t>In Machine Learning, and in statistical modeling, that relationship is used to predict the outcome of future events.</a:t>
            </a:r>
          </a:p>
          <a:p>
            <a:pPr marL="0" indent="0">
              <a:buNone/>
            </a:pPr>
            <a:r>
              <a:rPr lang="en-US" altLang="en-US" sz="2800" dirty="0"/>
              <a:t>Linear regression algorithm shows a linear relationship between a </a:t>
            </a:r>
            <a:r>
              <a:rPr lang="en-US" altLang="en-US" sz="2800" dirty="0">
                <a:solidFill>
                  <a:srgbClr val="FF0000"/>
                </a:solidFill>
              </a:rPr>
              <a:t>dependent (y)</a:t>
            </a:r>
            <a:r>
              <a:rPr lang="en-US" altLang="en-US" sz="2800" dirty="0"/>
              <a:t> and one or more independent </a:t>
            </a:r>
            <a:r>
              <a:rPr lang="en-US" altLang="en-US" sz="2800" dirty="0">
                <a:solidFill>
                  <a:srgbClr val="FF0000"/>
                </a:solidFill>
              </a:rPr>
              <a:t>(x) variables</a:t>
            </a:r>
            <a:r>
              <a:rPr lang="en-US" altLang="en-US" sz="2800" dirty="0"/>
              <a:t>, hence called as linear regression.</a:t>
            </a:r>
          </a:p>
          <a:p>
            <a:pPr marL="0" indent="0">
              <a:buNone/>
              <a:defRPr/>
            </a:pPr>
            <a:r>
              <a:rPr lang="en-US" sz="2800" dirty="0"/>
              <a:t>Linear regression can be further divided into two types of the algorithm: </a:t>
            </a:r>
            <a:r>
              <a:rPr lang="en-US" sz="2800" b="1" dirty="0"/>
              <a:t>Simple Linear Regression and Multiple Linear regression</a:t>
            </a:r>
            <a:endParaRPr lang="en-US" sz="2800" dirty="0"/>
          </a:p>
          <a:p>
            <a:pPr marL="0" indent="0">
              <a:buNone/>
              <a:defRPr/>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BDDC-2654-4650-8972-9E8EAE100A7D}"/>
              </a:ext>
            </a:extLst>
          </p:cNvPr>
          <p:cNvSpPr>
            <a:spLocks noGrp="1"/>
          </p:cNvSpPr>
          <p:nvPr>
            <p:ph type="title"/>
          </p:nvPr>
        </p:nvSpPr>
        <p:spPr/>
        <p:txBody>
          <a:bodyPr/>
          <a:lstStyle/>
          <a:p>
            <a:pPr algn="l"/>
            <a:r>
              <a:rPr lang="en-US" sz="3600" b="1" dirty="0">
                <a:highlight>
                  <a:srgbClr val="FFFF00"/>
                </a:highlight>
              </a:rPr>
              <a:t>Simple Linear Regression</a:t>
            </a:r>
            <a:endParaRPr lang="en-US" sz="3600" dirty="0">
              <a:highlight>
                <a:srgbClr val="FFFF00"/>
              </a:highlight>
            </a:endParaRPr>
          </a:p>
        </p:txBody>
      </p:sp>
      <p:sp>
        <p:nvSpPr>
          <p:cNvPr id="3" name="Content Placeholder 2">
            <a:extLst>
              <a:ext uri="{FF2B5EF4-FFF2-40B4-BE49-F238E27FC236}">
                <a16:creationId xmlns:a16="http://schemas.microsoft.com/office/drawing/2014/main" id="{D7252E7D-7869-4163-805A-EE43F8F29EC5}"/>
              </a:ext>
            </a:extLst>
          </p:cNvPr>
          <p:cNvSpPr>
            <a:spLocks noGrp="1"/>
          </p:cNvSpPr>
          <p:nvPr>
            <p:ph idx="1"/>
          </p:nvPr>
        </p:nvSpPr>
        <p:spPr/>
        <p:txBody>
          <a:bodyPr/>
          <a:lstStyle/>
          <a:p>
            <a:pPr marL="0" indent="0">
              <a:buNone/>
            </a:pPr>
            <a:r>
              <a:rPr lang="en-US" dirty="0"/>
              <a:t>Suppose you want to predict weight of a person from his height. So here, one dependent and one independent variable is used. </a:t>
            </a:r>
          </a:p>
          <a:p>
            <a:pPr marL="0" indent="0">
              <a:buNone/>
            </a:pPr>
            <a:r>
              <a:rPr lang="en-US" dirty="0"/>
              <a:t>So, here weight is dependent variable and height is independent variable.  </a:t>
            </a:r>
          </a:p>
          <a:p>
            <a:pPr marL="0" indent="0">
              <a:buNone/>
            </a:pPr>
            <a:r>
              <a:rPr lang="en-US" i="1" dirty="0"/>
              <a:t>If a single independent variable is used to predict the value of a dependent variable, then such a Linear Regression algorithm is called </a:t>
            </a:r>
            <a:r>
              <a:rPr lang="en-US" i="1" dirty="0">
                <a:solidFill>
                  <a:srgbClr val="FF0000"/>
                </a:solidFill>
              </a:rPr>
              <a:t>Simple Linear Regression.</a:t>
            </a:r>
            <a:endParaRPr lang="en-US" dirty="0">
              <a:solidFill>
                <a:srgbClr val="FF0000"/>
              </a:solidFill>
            </a:endParaRPr>
          </a:p>
        </p:txBody>
      </p:sp>
    </p:spTree>
    <p:extLst>
      <p:ext uri="{BB962C8B-B14F-4D97-AF65-F5344CB8AC3E}">
        <p14:creationId xmlns:p14="http://schemas.microsoft.com/office/powerpoint/2010/main" val="4051052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C29D-6A73-4E10-8282-F8E755485B88}"/>
              </a:ext>
            </a:extLst>
          </p:cNvPr>
          <p:cNvSpPr>
            <a:spLocks noGrp="1"/>
          </p:cNvSpPr>
          <p:nvPr>
            <p:ph type="title"/>
          </p:nvPr>
        </p:nvSpPr>
        <p:spPr/>
        <p:txBody>
          <a:bodyPr/>
          <a:lstStyle/>
          <a:p>
            <a:pPr algn="l"/>
            <a:r>
              <a:rPr lang="en-US" sz="4000" b="1" i="1" dirty="0">
                <a:highlight>
                  <a:srgbClr val="FFFF00"/>
                </a:highlight>
              </a:rPr>
              <a:t>Multiple Linear regression</a:t>
            </a:r>
            <a:endParaRPr lang="en-US" sz="4000" dirty="0">
              <a:highlight>
                <a:srgbClr val="FFFF00"/>
              </a:highlight>
            </a:endParaRPr>
          </a:p>
        </p:txBody>
      </p:sp>
      <p:sp>
        <p:nvSpPr>
          <p:cNvPr id="3" name="Content Placeholder 2">
            <a:extLst>
              <a:ext uri="{FF2B5EF4-FFF2-40B4-BE49-F238E27FC236}">
                <a16:creationId xmlns:a16="http://schemas.microsoft.com/office/drawing/2014/main" id="{789B4062-4930-47BE-85A3-C3AC34529C4F}"/>
              </a:ext>
            </a:extLst>
          </p:cNvPr>
          <p:cNvSpPr>
            <a:spLocks noGrp="1"/>
          </p:cNvSpPr>
          <p:nvPr>
            <p:ph idx="1"/>
          </p:nvPr>
        </p:nvSpPr>
        <p:spPr/>
        <p:txBody>
          <a:bodyPr/>
          <a:lstStyle/>
          <a:p>
            <a:pPr marL="0" indent="0">
              <a:buNone/>
            </a:pPr>
            <a:r>
              <a:rPr lang="en-US" i="1" dirty="0"/>
              <a:t>If more than one independent variable is used to predict the value of dependent variable, then such a Linear Regression algorithm is called Multiple Linear Regression. </a:t>
            </a:r>
          </a:p>
          <a:p>
            <a:pPr marL="0" indent="0">
              <a:buNone/>
            </a:pPr>
            <a:r>
              <a:rPr lang="en-US" dirty="0"/>
              <a:t>Suppose you want predict house rent then there will multiple independent variables based on that you can predict house rent. </a:t>
            </a:r>
          </a:p>
        </p:txBody>
      </p:sp>
    </p:spTree>
    <p:extLst>
      <p:ext uri="{BB962C8B-B14F-4D97-AF65-F5344CB8AC3E}">
        <p14:creationId xmlns:p14="http://schemas.microsoft.com/office/powerpoint/2010/main" val="235045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a:extLst>
              <a:ext uri="{FF2B5EF4-FFF2-40B4-BE49-F238E27FC236}">
                <a16:creationId xmlns:a16="http://schemas.microsoft.com/office/drawing/2014/main" id="{C7DFC379-BB34-4F9E-9BA1-D3119E9C6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487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5">
            <a:extLst>
              <a:ext uri="{FF2B5EF4-FFF2-40B4-BE49-F238E27FC236}">
                <a16:creationId xmlns:a16="http://schemas.microsoft.com/office/drawing/2014/main" id="{B2CFF8AF-8068-4390-A381-E303732A2605}"/>
              </a:ext>
            </a:extLst>
          </p:cNvPr>
          <p:cNvSpPr txBox="1">
            <a:spLocks noChangeArrowheads="1"/>
          </p:cNvSpPr>
          <p:nvPr/>
        </p:nvSpPr>
        <p:spPr bwMode="auto">
          <a:xfrm>
            <a:off x="440791" y="457200"/>
            <a:ext cx="861960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i="1" dirty="0">
                <a:solidFill>
                  <a:srgbClr val="FF0000"/>
                </a:solidFill>
                <a:latin typeface="+mn-lt"/>
              </a:rPr>
              <a:t>Since linear regression shows the linear relationship, which means it finds </a:t>
            </a:r>
          </a:p>
          <a:p>
            <a:pPr algn="just"/>
            <a:r>
              <a:rPr lang="en-US" altLang="en-US" sz="2000" i="1" dirty="0">
                <a:solidFill>
                  <a:srgbClr val="FF0000"/>
                </a:solidFill>
                <a:latin typeface="+mn-lt"/>
              </a:rPr>
              <a:t>how the value of the dependent variable is changing according to the value of the</a:t>
            </a:r>
          </a:p>
          <a:p>
            <a:pPr algn="just"/>
            <a:r>
              <a:rPr lang="en-US" altLang="en-US" sz="2000" i="1" dirty="0">
                <a:solidFill>
                  <a:srgbClr val="FF0000"/>
                </a:solidFill>
                <a:latin typeface="+mn-lt"/>
              </a:rPr>
              <a:t>independent variable.</a:t>
            </a:r>
          </a:p>
        </p:txBody>
      </p:sp>
    </p:spTree>
    <p:extLst>
      <p:ext uri="{BB962C8B-B14F-4D97-AF65-F5344CB8AC3E}">
        <p14:creationId xmlns:p14="http://schemas.microsoft.com/office/powerpoint/2010/main" val="316551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74CECB-2562-4009-A90E-5E461395A7C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1F18751-C829-4E5C-AFEC-756727326EDB}"/>
              </a:ext>
            </a:extLst>
          </p:cNvPr>
          <p:cNvSpPr>
            <a:spLocks noGrp="1"/>
          </p:cNvSpPr>
          <p:nvPr>
            <p:ph idx="1"/>
          </p:nvPr>
        </p:nvSpPr>
        <p:spPr/>
        <p:txBody>
          <a:bodyPr/>
          <a:lstStyle/>
          <a:p>
            <a:pPr marL="0" indent="0">
              <a:buNone/>
            </a:pPr>
            <a:r>
              <a:rPr lang="en-US" dirty="0"/>
              <a:t>Machine learning :</a:t>
            </a:r>
          </a:p>
          <a:p>
            <a:pPr>
              <a:buFont typeface="Wingdings" panose="05000000000000000000" pitchFamily="2" charset="2"/>
              <a:buChar char="ü"/>
            </a:pPr>
            <a:r>
              <a:rPr lang="en-US" dirty="0"/>
              <a:t>introduction, </a:t>
            </a:r>
          </a:p>
          <a:p>
            <a:pPr>
              <a:buFont typeface="Wingdings" panose="05000000000000000000" pitchFamily="2" charset="2"/>
              <a:buChar char="ü"/>
            </a:pPr>
            <a:r>
              <a:rPr lang="en-US" dirty="0"/>
              <a:t>types of machine learning, </a:t>
            </a:r>
          </a:p>
          <a:p>
            <a:pPr>
              <a:buFont typeface="Wingdings" panose="05000000000000000000" pitchFamily="2" charset="2"/>
              <a:buChar char="ü"/>
            </a:pPr>
            <a:r>
              <a:rPr lang="en-US" dirty="0"/>
              <a:t>linear regression, </a:t>
            </a:r>
          </a:p>
          <a:p>
            <a:pPr>
              <a:buFont typeface="Wingdings" panose="05000000000000000000" pitchFamily="2" charset="2"/>
              <a:buChar char="ü"/>
            </a:pPr>
            <a:r>
              <a:rPr lang="en-US" dirty="0"/>
              <a:t>k-nearest neighbours, </a:t>
            </a:r>
          </a:p>
          <a:p>
            <a:pPr>
              <a:buFont typeface="Wingdings" panose="05000000000000000000" pitchFamily="2" charset="2"/>
              <a:buChar char="ü"/>
            </a:pPr>
            <a:r>
              <a:rPr lang="en-US" dirty="0"/>
              <a:t>decision trees, </a:t>
            </a:r>
          </a:p>
          <a:p>
            <a:pPr>
              <a:buFont typeface="Wingdings" panose="05000000000000000000" pitchFamily="2" charset="2"/>
              <a:buChar char="ü"/>
            </a:pPr>
            <a:r>
              <a:rPr lang="en-US" dirty="0"/>
              <a:t>random forests, </a:t>
            </a:r>
          </a:p>
          <a:p>
            <a:pPr>
              <a:buFont typeface="Wingdings" panose="05000000000000000000" pitchFamily="2" charset="2"/>
              <a:buChar char="ü"/>
            </a:pPr>
            <a:r>
              <a:rPr lang="en-US" dirty="0"/>
              <a:t>k-means clustering </a:t>
            </a:r>
          </a:p>
        </p:txBody>
      </p:sp>
    </p:spTree>
    <p:extLst>
      <p:ext uri="{BB962C8B-B14F-4D97-AF65-F5344CB8AC3E}">
        <p14:creationId xmlns:p14="http://schemas.microsoft.com/office/powerpoint/2010/main" val="55917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F4AF43-66BE-47E3-9B3D-0773B3436852}"/>
              </a:ext>
            </a:extLst>
          </p:cNvPr>
          <p:cNvPicPr>
            <a:picLocks noChangeAspect="1"/>
          </p:cNvPicPr>
          <p:nvPr/>
        </p:nvPicPr>
        <p:blipFill>
          <a:blip r:embed="rId2"/>
          <a:stretch>
            <a:fillRect/>
          </a:stretch>
        </p:blipFill>
        <p:spPr>
          <a:xfrm>
            <a:off x="357187" y="1300162"/>
            <a:ext cx="8429625" cy="4257675"/>
          </a:xfrm>
          <a:prstGeom prst="rect">
            <a:avLst/>
          </a:prstGeom>
        </p:spPr>
      </p:pic>
    </p:spTree>
    <p:extLst>
      <p:ext uri="{BB962C8B-B14F-4D97-AF65-F5344CB8AC3E}">
        <p14:creationId xmlns:p14="http://schemas.microsoft.com/office/powerpoint/2010/main" val="98901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1E20-B761-4B86-8953-01BAC82C4865}"/>
              </a:ext>
            </a:extLst>
          </p:cNvPr>
          <p:cNvSpPr>
            <a:spLocks noGrp="1"/>
          </p:cNvSpPr>
          <p:nvPr>
            <p:ph type="title"/>
          </p:nvPr>
        </p:nvSpPr>
        <p:spPr/>
        <p:txBody>
          <a:bodyPr/>
          <a:lstStyle/>
          <a:p>
            <a:r>
              <a:rPr lang="en-US" sz="3600" i="1" dirty="0">
                <a:highlight>
                  <a:srgbClr val="FFFF00"/>
                </a:highlight>
              </a:rPr>
              <a:t>example for Simple Linear Regression</a:t>
            </a:r>
          </a:p>
        </p:txBody>
      </p:sp>
      <p:sp>
        <p:nvSpPr>
          <p:cNvPr id="3" name="Content Placeholder 2">
            <a:extLst>
              <a:ext uri="{FF2B5EF4-FFF2-40B4-BE49-F238E27FC236}">
                <a16:creationId xmlns:a16="http://schemas.microsoft.com/office/drawing/2014/main" id="{6F333B56-E18A-4CCF-B079-1D2F988FF492}"/>
              </a:ext>
            </a:extLst>
          </p:cNvPr>
          <p:cNvSpPr>
            <a:spLocks noGrp="1"/>
          </p:cNvSpPr>
          <p:nvPr>
            <p:ph idx="1"/>
          </p:nvPr>
        </p:nvSpPr>
        <p:spPr/>
        <p:txBody>
          <a:bodyPr/>
          <a:lstStyle/>
          <a:p>
            <a:r>
              <a:rPr lang="en-US" dirty="0"/>
              <a:t>Import your dataset</a:t>
            </a:r>
          </a:p>
          <a:p>
            <a:pPr marL="0" indent="0">
              <a:buNone/>
            </a:pPr>
            <a:endParaRPr lang="en-US" dirty="0"/>
          </a:p>
        </p:txBody>
      </p:sp>
      <p:pic>
        <p:nvPicPr>
          <p:cNvPr id="4" name="Picture 3">
            <a:extLst>
              <a:ext uri="{FF2B5EF4-FFF2-40B4-BE49-F238E27FC236}">
                <a16:creationId xmlns:a16="http://schemas.microsoft.com/office/drawing/2014/main" id="{839EB93A-CF95-4C1F-86DF-C14C746CC232}"/>
              </a:ext>
            </a:extLst>
          </p:cNvPr>
          <p:cNvPicPr>
            <a:picLocks noChangeAspect="1"/>
          </p:cNvPicPr>
          <p:nvPr/>
        </p:nvPicPr>
        <p:blipFill>
          <a:blip r:embed="rId2"/>
          <a:stretch>
            <a:fillRect/>
          </a:stretch>
        </p:blipFill>
        <p:spPr>
          <a:xfrm>
            <a:off x="2590800" y="2359106"/>
            <a:ext cx="5124450" cy="3752850"/>
          </a:xfrm>
          <a:prstGeom prst="rect">
            <a:avLst/>
          </a:prstGeom>
        </p:spPr>
      </p:pic>
    </p:spTree>
    <p:extLst>
      <p:ext uri="{BB962C8B-B14F-4D97-AF65-F5344CB8AC3E}">
        <p14:creationId xmlns:p14="http://schemas.microsoft.com/office/powerpoint/2010/main" val="88390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FE38B1-097A-469D-8C63-30C6B893A439}"/>
              </a:ext>
            </a:extLst>
          </p:cNvPr>
          <p:cNvPicPr>
            <a:picLocks noChangeAspect="1"/>
          </p:cNvPicPr>
          <p:nvPr/>
        </p:nvPicPr>
        <p:blipFill>
          <a:blip r:embed="rId2"/>
          <a:stretch>
            <a:fillRect/>
          </a:stretch>
        </p:blipFill>
        <p:spPr>
          <a:xfrm>
            <a:off x="647700" y="1690687"/>
            <a:ext cx="7848600" cy="3476625"/>
          </a:xfrm>
          <a:prstGeom prst="rect">
            <a:avLst/>
          </a:prstGeom>
        </p:spPr>
      </p:pic>
    </p:spTree>
    <p:extLst>
      <p:ext uri="{BB962C8B-B14F-4D97-AF65-F5344CB8AC3E}">
        <p14:creationId xmlns:p14="http://schemas.microsoft.com/office/powerpoint/2010/main" val="389693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426A-E35C-4268-8C8E-5BCC93B974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2CEA62-AA6A-4EC7-B365-9A0BCEB64B81}"/>
              </a:ext>
            </a:extLst>
          </p:cNvPr>
          <p:cNvSpPr>
            <a:spLocks noGrp="1"/>
          </p:cNvSpPr>
          <p:nvPr>
            <p:ph idx="1"/>
          </p:nvPr>
        </p:nvSpPr>
        <p:spPr/>
        <p:txBody>
          <a:bodyPr/>
          <a:lstStyle/>
          <a:p>
            <a:r>
              <a:rPr lang="en-US" dirty="0"/>
              <a:t>Define your dataset with dependent and independent variables</a:t>
            </a:r>
          </a:p>
          <a:p>
            <a:pPr marL="0" indent="0">
              <a:buNone/>
            </a:pPr>
            <a:endParaRPr lang="en-US" dirty="0"/>
          </a:p>
        </p:txBody>
      </p:sp>
      <p:pic>
        <p:nvPicPr>
          <p:cNvPr id="4" name="Picture 3">
            <a:extLst>
              <a:ext uri="{FF2B5EF4-FFF2-40B4-BE49-F238E27FC236}">
                <a16:creationId xmlns:a16="http://schemas.microsoft.com/office/drawing/2014/main" id="{6B830D74-E006-4E13-BC31-B49BEC73F62B}"/>
              </a:ext>
            </a:extLst>
          </p:cNvPr>
          <p:cNvPicPr>
            <a:picLocks noChangeAspect="1"/>
          </p:cNvPicPr>
          <p:nvPr/>
        </p:nvPicPr>
        <p:blipFill>
          <a:blip r:embed="rId2"/>
          <a:stretch>
            <a:fillRect/>
          </a:stretch>
        </p:blipFill>
        <p:spPr>
          <a:xfrm>
            <a:off x="838200" y="2794043"/>
            <a:ext cx="7081434" cy="3514682"/>
          </a:xfrm>
          <a:prstGeom prst="rect">
            <a:avLst/>
          </a:prstGeom>
        </p:spPr>
      </p:pic>
    </p:spTree>
    <p:extLst>
      <p:ext uri="{BB962C8B-B14F-4D97-AF65-F5344CB8AC3E}">
        <p14:creationId xmlns:p14="http://schemas.microsoft.com/office/powerpoint/2010/main" val="101911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FB4E-E339-4D69-99BD-FA352922C084}"/>
              </a:ext>
            </a:extLst>
          </p:cNvPr>
          <p:cNvSpPr>
            <a:spLocks noGrp="1"/>
          </p:cNvSpPr>
          <p:nvPr>
            <p:ph type="title"/>
          </p:nvPr>
        </p:nvSpPr>
        <p:spPr/>
        <p:txBody>
          <a:bodyPr/>
          <a:lstStyle/>
          <a:p>
            <a:r>
              <a:rPr lang="en-US" dirty="0"/>
              <a:t>independent variable:</a:t>
            </a:r>
          </a:p>
        </p:txBody>
      </p:sp>
      <p:pic>
        <p:nvPicPr>
          <p:cNvPr id="4" name="Picture 3">
            <a:extLst>
              <a:ext uri="{FF2B5EF4-FFF2-40B4-BE49-F238E27FC236}">
                <a16:creationId xmlns:a16="http://schemas.microsoft.com/office/drawing/2014/main" id="{F5211C6E-2B43-45DF-ADD9-8A95D5CD953B}"/>
              </a:ext>
            </a:extLst>
          </p:cNvPr>
          <p:cNvPicPr>
            <a:picLocks noChangeAspect="1"/>
          </p:cNvPicPr>
          <p:nvPr/>
        </p:nvPicPr>
        <p:blipFill>
          <a:blip r:embed="rId2"/>
          <a:stretch>
            <a:fillRect/>
          </a:stretch>
        </p:blipFill>
        <p:spPr>
          <a:xfrm>
            <a:off x="1905000" y="1417638"/>
            <a:ext cx="5076825" cy="4277435"/>
          </a:xfrm>
          <a:prstGeom prst="rect">
            <a:avLst/>
          </a:prstGeom>
        </p:spPr>
      </p:pic>
    </p:spTree>
    <p:extLst>
      <p:ext uri="{BB962C8B-B14F-4D97-AF65-F5344CB8AC3E}">
        <p14:creationId xmlns:p14="http://schemas.microsoft.com/office/powerpoint/2010/main" val="157438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CB25-5494-4E18-B3FB-E630691FACC4}"/>
              </a:ext>
            </a:extLst>
          </p:cNvPr>
          <p:cNvSpPr>
            <a:spLocks noGrp="1"/>
          </p:cNvSpPr>
          <p:nvPr>
            <p:ph type="title"/>
          </p:nvPr>
        </p:nvSpPr>
        <p:spPr/>
        <p:txBody>
          <a:bodyPr/>
          <a:lstStyle/>
          <a:p>
            <a:r>
              <a:rPr lang="en-US" dirty="0"/>
              <a:t>dependent variable:</a:t>
            </a:r>
          </a:p>
        </p:txBody>
      </p:sp>
      <p:pic>
        <p:nvPicPr>
          <p:cNvPr id="4" name="Picture 3">
            <a:extLst>
              <a:ext uri="{FF2B5EF4-FFF2-40B4-BE49-F238E27FC236}">
                <a16:creationId xmlns:a16="http://schemas.microsoft.com/office/drawing/2014/main" id="{07942D96-AD0B-4D0C-BD99-53F358CFD367}"/>
              </a:ext>
            </a:extLst>
          </p:cNvPr>
          <p:cNvPicPr>
            <a:picLocks noChangeAspect="1"/>
          </p:cNvPicPr>
          <p:nvPr/>
        </p:nvPicPr>
        <p:blipFill>
          <a:blip r:embed="rId2"/>
          <a:stretch>
            <a:fillRect/>
          </a:stretch>
        </p:blipFill>
        <p:spPr>
          <a:xfrm>
            <a:off x="2514600" y="1776412"/>
            <a:ext cx="3733800" cy="4192973"/>
          </a:xfrm>
          <a:prstGeom prst="rect">
            <a:avLst/>
          </a:prstGeom>
        </p:spPr>
      </p:pic>
    </p:spTree>
    <p:extLst>
      <p:ext uri="{BB962C8B-B14F-4D97-AF65-F5344CB8AC3E}">
        <p14:creationId xmlns:p14="http://schemas.microsoft.com/office/powerpoint/2010/main" val="239278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F9EC-B572-44EE-A79C-4B0ACB599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A3C690-D1A9-4511-8428-3EF3CA53FA32}"/>
              </a:ext>
            </a:extLst>
          </p:cNvPr>
          <p:cNvSpPr>
            <a:spLocks noGrp="1"/>
          </p:cNvSpPr>
          <p:nvPr>
            <p:ph idx="1"/>
          </p:nvPr>
        </p:nvSpPr>
        <p:spPr/>
        <p:txBody>
          <a:bodyPr/>
          <a:lstStyle/>
          <a:p>
            <a:r>
              <a:rPr lang="en-US" dirty="0"/>
              <a:t>Splitting the dataset into training and test set.</a:t>
            </a:r>
          </a:p>
          <a:p>
            <a:pPr lvl="1"/>
            <a:r>
              <a:rPr lang="en-US" dirty="0"/>
              <a:t>For that use </a:t>
            </a:r>
            <a:r>
              <a:rPr lang="en-US" dirty="0" err="1"/>
              <a:t>scikit</a:t>
            </a:r>
            <a:r>
              <a:rPr lang="en-US" dirty="0"/>
              <a:t>-learn</a:t>
            </a:r>
          </a:p>
          <a:p>
            <a:pPr lvl="1"/>
            <a:r>
              <a:rPr lang="en-US" dirty="0"/>
              <a:t>Install </a:t>
            </a:r>
            <a:r>
              <a:rPr lang="en-US" dirty="0" err="1"/>
              <a:t>scikit</a:t>
            </a:r>
            <a:r>
              <a:rPr lang="en-US" dirty="0"/>
              <a:t>-learn</a:t>
            </a:r>
          </a:p>
          <a:p>
            <a:pPr lvl="1"/>
            <a:r>
              <a:rPr lang="en-US" dirty="0"/>
              <a:t>Import now:</a:t>
            </a:r>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3A44097C-10A8-46EC-B03F-81B5458FD1E9}"/>
              </a:ext>
            </a:extLst>
          </p:cNvPr>
          <p:cNvPicPr>
            <a:picLocks noChangeAspect="1"/>
          </p:cNvPicPr>
          <p:nvPr/>
        </p:nvPicPr>
        <p:blipFill>
          <a:blip r:embed="rId2"/>
          <a:stretch>
            <a:fillRect/>
          </a:stretch>
        </p:blipFill>
        <p:spPr>
          <a:xfrm>
            <a:off x="457200" y="3962400"/>
            <a:ext cx="8462818" cy="762000"/>
          </a:xfrm>
          <a:prstGeom prst="rect">
            <a:avLst/>
          </a:prstGeom>
        </p:spPr>
      </p:pic>
    </p:spTree>
    <p:extLst>
      <p:ext uri="{BB962C8B-B14F-4D97-AF65-F5344CB8AC3E}">
        <p14:creationId xmlns:p14="http://schemas.microsoft.com/office/powerpoint/2010/main" val="2192220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D1E8-CBE9-49B2-97F2-4419A5CBED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5D31E1-6B72-4166-9361-B44FFA83BF05}"/>
              </a:ext>
            </a:extLst>
          </p:cNvPr>
          <p:cNvSpPr>
            <a:spLocks noGrp="1"/>
          </p:cNvSpPr>
          <p:nvPr>
            <p:ph idx="1"/>
          </p:nvPr>
        </p:nvSpPr>
        <p:spPr/>
        <p:txBody>
          <a:bodyPr/>
          <a:lstStyle/>
          <a:p>
            <a:r>
              <a:rPr lang="en-US" dirty="0"/>
              <a:t>Use </a:t>
            </a:r>
            <a:r>
              <a:rPr lang="en-US" dirty="0" err="1"/>
              <a:t>train_test_split</a:t>
            </a:r>
            <a:r>
              <a:rPr lang="en-US" dirty="0"/>
              <a:t>() </a:t>
            </a:r>
          </a:p>
          <a:p>
            <a:pPr marL="0" indent="0">
              <a:buNone/>
            </a:pPr>
            <a:endParaRPr lang="en-US" dirty="0"/>
          </a:p>
        </p:txBody>
      </p:sp>
      <p:pic>
        <p:nvPicPr>
          <p:cNvPr id="4" name="Picture 3">
            <a:extLst>
              <a:ext uri="{FF2B5EF4-FFF2-40B4-BE49-F238E27FC236}">
                <a16:creationId xmlns:a16="http://schemas.microsoft.com/office/drawing/2014/main" id="{F17754B3-5ED8-4BCB-AD3D-8A7592FF9DD3}"/>
              </a:ext>
            </a:extLst>
          </p:cNvPr>
          <p:cNvPicPr>
            <a:picLocks noChangeAspect="1"/>
          </p:cNvPicPr>
          <p:nvPr/>
        </p:nvPicPr>
        <p:blipFill>
          <a:blip r:embed="rId2"/>
          <a:stretch>
            <a:fillRect/>
          </a:stretch>
        </p:blipFill>
        <p:spPr>
          <a:xfrm>
            <a:off x="-46495" y="2475036"/>
            <a:ext cx="9144000" cy="1868364"/>
          </a:xfrm>
          <a:prstGeom prst="rect">
            <a:avLst/>
          </a:prstGeom>
        </p:spPr>
      </p:pic>
      <p:sp>
        <p:nvSpPr>
          <p:cNvPr id="5" name="TextBox 4">
            <a:extLst>
              <a:ext uri="{FF2B5EF4-FFF2-40B4-BE49-F238E27FC236}">
                <a16:creationId xmlns:a16="http://schemas.microsoft.com/office/drawing/2014/main" id="{DFAC8A30-5B5A-4ED7-A731-E1B2C6BC8E17}"/>
              </a:ext>
            </a:extLst>
          </p:cNvPr>
          <p:cNvSpPr txBox="1"/>
          <p:nvPr/>
        </p:nvSpPr>
        <p:spPr>
          <a:xfrm>
            <a:off x="1752600" y="4648200"/>
            <a:ext cx="7086600" cy="830997"/>
          </a:xfrm>
          <a:prstGeom prst="rect">
            <a:avLst/>
          </a:prstGeom>
          <a:noFill/>
        </p:spPr>
        <p:txBody>
          <a:bodyPr wrap="square" rtlCol="0">
            <a:spAutoFit/>
          </a:bodyPr>
          <a:lstStyle/>
          <a:p>
            <a:r>
              <a:rPr lang="en-US" sz="2400" dirty="0" err="1">
                <a:solidFill>
                  <a:srgbClr val="FF0000"/>
                </a:solidFill>
              </a:rPr>
              <a:t>test_size</a:t>
            </a:r>
            <a:r>
              <a:rPr lang="en-US" sz="2400" dirty="0"/>
              <a:t>: define size of data set 0.3 means 30%</a:t>
            </a:r>
          </a:p>
          <a:p>
            <a:r>
              <a:rPr lang="en-US" sz="2400" dirty="0" err="1">
                <a:solidFill>
                  <a:srgbClr val="FF0000"/>
                </a:solidFill>
              </a:rPr>
              <a:t>random_state</a:t>
            </a:r>
            <a:r>
              <a:rPr lang="en-US" sz="2400" dirty="0"/>
              <a:t>=0 means value will be not shuffled</a:t>
            </a:r>
          </a:p>
        </p:txBody>
      </p:sp>
    </p:spTree>
    <p:extLst>
      <p:ext uri="{BB962C8B-B14F-4D97-AF65-F5344CB8AC3E}">
        <p14:creationId xmlns:p14="http://schemas.microsoft.com/office/powerpoint/2010/main" val="78637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3514-B157-4E7C-BD9B-D15AABA55F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35EFBD-6E76-40D2-9D57-10A461767EB5}"/>
              </a:ext>
            </a:extLst>
          </p:cNvPr>
          <p:cNvSpPr>
            <a:spLocks noGrp="1"/>
          </p:cNvSpPr>
          <p:nvPr>
            <p:ph idx="1"/>
          </p:nvPr>
        </p:nvSpPr>
        <p:spPr>
          <a:xfrm>
            <a:off x="457200" y="1600200"/>
            <a:ext cx="8686800" cy="4525963"/>
          </a:xfrm>
        </p:spPr>
        <p:txBody>
          <a:bodyPr/>
          <a:lstStyle/>
          <a:p>
            <a:r>
              <a:rPr lang="en-US" dirty="0"/>
              <a:t>Fitting the Simple Linear Regression model to the training dataset</a:t>
            </a:r>
          </a:p>
          <a:p>
            <a:pPr marL="0" indent="0">
              <a:buNone/>
            </a:pPr>
            <a:endParaRPr lang="en-US" dirty="0"/>
          </a:p>
        </p:txBody>
      </p:sp>
      <p:pic>
        <p:nvPicPr>
          <p:cNvPr id="4" name="Picture 3">
            <a:extLst>
              <a:ext uri="{FF2B5EF4-FFF2-40B4-BE49-F238E27FC236}">
                <a16:creationId xmlns:a16="http://schemas.microsoft.com/office/drawing/2014/main" id="{E5495E82-AE31-47AD-B45D-00F81C61625D}"/>
              </a:ext>
            </a:extLst>
          </p:cNvPr>
          <p:cNvPicPr>
            <a:picLocks noChangeAspect="1"/>
          </p:cNvPicPr>
          <p:nvPr/>
        </p:nvPicPr>
        <p:blipFill>
          <a:blip r:embed="rId2"/>
          <a:stretch>
            <a:fillRect/>
          </a:stretch>
        </p:blipFill>
        <p:spPr>
          <a:xfrm>
            <a:off x="152400" y="3200399"/>
            <a:ext cx="8534400" cy="1889295"/>
          </a:xfrm>
          <a:prstGeom prst="rect">
            <a:avLst/>
          </a:prstGeom>
        </p:spPr>
      </p:pic>
    </p:spTree>
    <p:extLst>
      <p:ext uri="{BB962C8B-B14F-4D97-AF65-F5344CB8AC3E}">
        <p14:creationId xmlns:p14="http://schemas.microsoft.com/office/powerpoint/2010/main" val="2671476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7399-70F9-4BA9-84D5-A4DD4242FA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97C8BE-2AA3-4CC4-AB94-EFDD48213650}"/>
              </a:ext>
            </a:extLst>
          </p:cNvPr>
          <p:cNvSpPr>
            <a:spLocks noGrp="1"/>
          </p:cNvSpPr>
          <p:nvPr>
            <p:ph idx="1"/>
          </p:nvPr>
        </p:nvSpPr>
        <p:spPr/>
        <p:txBody>
          <a:bodyPr/>
          <a:lstStyle/>
          <a:p>
            <a:pPr algn="just"/>
            <a:r>
              <a:rPr lang="en-US" dirty="0"/>
              <a:t>Now visualize your prediction for that we need to plot the regression line, we will use the plot() function. In this function, we will pass the years of experience for training set and predicted salary for training set </a:t>
            </a:r>
            <a:r>
              <a:rPr lang="en-US" dirty="0" err="1"/>
              <a:t>x_pred</a:t>
            </a:r>
            <a:endParaRPr lang="en-US" dirty="0"/>
          </a:p>
        </p:txBody>
      </p:sp>
    </p:spTree>
    <p:extLst>
      <p:ext uri="{BB962C8B-B14F-4D97-AF65-F5344CB8AC3E}">
        <p14:creationId xmlns:p14="http://schemas.microsoft.com/office/powerpoint/2010/main" val="278244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84487-B2C4-47B0-A88F-DEE387DF2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803" y="274638"/>
            <a:ext cx="2757268" cy="1772529"/>
          </a:xfrm>
          <a:prstGeom prst="rect">
            <a:avLst/>
          </a:prstGeom>
        </p:spPr>
      </p:pic>
      <p:sp>
        <p:nvSpPr>
          <p:cNvPr id="7" name="Title 6">
            <a:extLst>
              <a:ext uri="{FF2B5EF4-FFF2-40B4-BE49-F238E27FC236}">
                <a16:creationId xmlns:a16="http://schemas.microsoft.com/office/drawing/2014/main" id="{62CFB548-6D96-4EE5-A3B8-9F71C3171034}"/>
              </a:ext>
            </a:extLst>
          </p:cNvPr>
          <p:cNvSpPr>
            <a:spLocks noGrp="1"/>
          </p:cNvSpPr>
          <p:nvPr>
            <p:ph type="title"/>
          </p:nvPr>
        </p:nvSpPr>
        <p:spPr>
          <a:xfrm>
            <a:off x="457200" y="274638"/>
            <a:ext cx="8229600" cy="715962"/>
          </a:xfrm>
        </p:spPr>
        <p:txBody>
          <a:bodyPr/>
          <a:lstStyle/>
          <a:p>
            <a:pPr algn="l"/>
            <a:r>
              <a:rPr lang="en-US" b="1" dirty="0">
                <a:solidFill>
                  <a:srgbClr val="FF0000"/>
                </a:solidFill>
              </a:rPr>
              <a:t>Machine learning</a:t>
            </a:r>
            <a:endParaRPr lang="en-US" dirty="0"/>
          </a:p>
        </p:txBody>
      </p:sp>
      <p:pic>
        <p:nvPicPr>
          <p:cNvPr id="11" name="Picture 10">
            <a:extLst>
              <a:ext uri="{FF2B5EF4-FFF2-40B4-BE49-F238E27FC236}">
                <a16:creationId xmlns:a16="http://schemas.microsoft.com/office/drawing/2014/main" id="{598CC1F7-70BC-4B7A-8039-E32723E92B32}"/>
              </a:ext>
            </a:extLst>
          </p:cNvPr>
          <p:cNvPicPr>
            <a:picLocks noChangeAspect="1"/>
          </p:cNvPicPr>
          <p:nvPr/>
        </p:nvPicPr>
        <p:blipFill>
          <a:blip r:embed="rId3"/>
          <a:stretch>
            <a:fillRect/>
          </a:stretch>
        </p:blipFill>
        <p:spPr>
          <a:xfrm>
            <a:off x="432201" y="2099921"/>
            <a:ext cx="6932236" cy="4229100"/>
          </a:xfrm>
          <a:prstGeom prst="rect">
            <a:avLst/>
          </a:prstGeom>
        </p:spPr>
      </p:pic>
    </p:spTree>
    <p:extLst>
      <p:ext uri="{BB962C8B-B14F-4D97-AF65-F5344CB8AC3E}">
        <p14:creationId xmlns:p14="http://schemas.microsoft.com/office/powerpoint/2010/main" val="422439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2D650-2217-4C9A-9A4E-499CC05308DE}"/>
              </a:ext>
            </a:extLst>
          </p:cNvPr>
          <p:cNvPicPr>
            <a:picLocks noChangeAspect="1"/>
          </p:cNvPicPr>
          <p:nvPr/>
        </p:nvPicPr>
        <p:blipFill>
          <a:blip r:embed="rId2"/>
          <a:stretch>
            <a:fillRect/>
          </a:stretch>
        </p:blipFill>
        <p:spPr>
          <a:xfrm>
            <a:off x="609600" y="381000"/>
            <a:ext cx="7010400" cy="2643080"/>
          </a:xfrm>
          <a:prstGeom prst="rect">
            <a:avLst/>
          </a:prstGeom>
        </p:spPr>
      </p:pic>
      <p:pic>
        <p:nvPicPr>
          <p:cNvPr id="5" name="Picture 4">
            <a:extLst>
              <a:ext uri="{FF2B5EF4-FFF2-40B4-BE49-F238E27FC236}">
                <a16:creationId xmlns:a16="http://schemas.microsoft.com/office/drawing/2014/main" id="{A231B272-EB14-4CD5-858A-2EB0380A9F6D}"/>
              </a:ext>
            </a:extLst>
          </p:cNvPr>
          <p:cNvPicPr>
            <a:picLocks noChangeAspect="1"/>
          </p:cNvPicPr>
          <p:nvPr/>
        </p:nvPicPr>
        <p:blipFill>
          <a:blip r:embed="rId3"/>
          <a:stretch>
            <a:fillRect/>
          </a:stretch>
        </p:blipFill>
        <p:spPr>
          <a:xfrm>
            <a:off x="1143000" y="3200401"/>
            <a:ext cx="6372225" cy="3429000"/>
          </a:xfrm>
          <a:prstGeom prst="rect">
            <a:avLst/>
          </a:prstGeom>
        </p:spPr>
      </p:pic>
    </p:spTree>
    <p:extLst>
      <p:ext uri="{BB962C8B-B14F-4D97-AF65-F5344CB8AC3E}">
        <p14:creationId xmlns:p14="http://schemas.microsoft.com/office/powerpoint/2010/main" val="2348688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1F0095-8722-4FC7-8F45-846AAB99FE5F}"/>
              </a:ext>
            </a:extLst>
          </p:cNvPr>
          <p:cNvPicPr>
            <a:picLocks noChangeAspect="1"/>
          </p:cNvPicPr>
          <p:nvPr/>
        </p:nvPicPr>
        <p:blipFill>
          <a:blip r:embed="rId2"/>
          <a:stretch>
            <a:fillRect/>
          </a:stretch>
        </p:blipFill>
        <p:spPr>
          <a:xfrm>
            <a:off x="817790" y="914400"/>
            <a:ext cx="8021410" cy="4808050"/>
          </a:xfrm>
          <a:prstGeom prst="rect">
            <a:avLst/>
          </a:prstGeom>
        </p:spPr>
      </p:pic>
    </p:spTree>
    <p:extLst>
      <p:ext uri="{BB962C8B-B14F-4D97-AF65-F5344CB8AC3E}">
        <p14:creationId xmlns:p14="http://schemas.microsoft.com/office/powerpoint/2010/main" val="302975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A875A-0767-4744-BA47-609F3A78B014}"/>
              </a:ext>
            </a:extLst>
          </p:cNvPr>
          <p:cNvSpPr>
            <a:spLocks noGrp="1"/>
          </p:cNvSpPr>
          <p:nvPr>
            <p:ph idx="1"/>
          </p:nvPr>
        </p:nvSpPr>
        <p:spPr>
          <a:xfrm>
            <a:off x="457200" y="152400"/>
            <a:ext cx="8229600" cy="5973763"/>
          </a:xfrm>
        </p:spPr>
        <p:txBody>
          <a:bodyPr/>
          <a:lstStyle/>
          <a:p>
            <a:pPr algn="just"/>
            <a:r>
              <a:rPr lang="en-US" i="1" dirty="0"/>
              <a:t>In the above plot, we can see the real values observations in green dots and predicted values are covered by the red regression line. The regression line shows a correlation between the dependent and independent variable. </a:t>
            </a:r>
          </a:p>
          <a:p>
            <a:pPr algn="just"/>
            <a:r>
              <a:rPr lang="en-US" i="1" dirty="0"/>
              <a:t>The good fit of the line can be observed by calculating the difference between actual values and predicted values. But as we can see in the above plot, most of the observations are close to the regression line, hence our model is good for the training set.</a:t>
            </a:r>
          </a:p>
          <a:p>
            <a:endParaRPr lang="en-US" dirty="0"/>
          </a:p>
        </p:txBody>
      </p:sp>
    </p:spTree>
    <p:extLst>
      <p:ext uri="{BB962C8B-B14F-4D97-AF65-F5344CB8AC3E}">
        <p14:creationId xmlns:p14="http://schemas.microsoft.com/office/powerpoint/2010/main" val="178109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9E82D64-8A4F-4892-A133-E8362D206F5F}"/>
              </a:ext>
            </a:extLst>
          </p:cNvPr>
          <p:cNvSpPr>
            <a:spLocks noGrp="1"/>
          </p:cNvSpPr>
          <p:nvPr>
            <p:ph type="title"/>
          </p:nvPr>
        </p:nvSpPr>
        <p:spPr/>
        <p:txBody>
          <a:bodyPr/>
          <a:lstStyle/>
          <a:p>
            <a:endParaRPr lang="en-US" altLang="en-US"/>
          </a:p>
        </p:txBody>
      </p:sp>
      <p:sp>
        <p:nvSpPr>
          <p:cNvPr id="19459" name="Content Placeholder 2">
            <a:extLst>
              <a:ext uri="{FF2B5EF4-FFF2-40B4-BE49-F238E27FC236}">
                <a16:creationId xmlns:a16="http://schemas.microsoft.com/office/drawing/2014/main" id="{2A7FE5F5-069B-48E7-9052-30CC940E6DDF}"/>
              </a:ext>
            </a:extLst>
          </p:cNvPr>
          <p:cNvSpPr>
            <a:spLocks noGrp="1"/>
          </p:cNvSpPr>
          <p:nvPr>
            <p:ph idx="1"/>
          </p:nvPr>
        </p:nvSpPr>
        <p:spPr/>
        <p:txBody>
          <a:bodyPr/>
          <a:lstStyle/>
          <a:p>
            <a:pPr marL="0" indent="0" algn="just">
              <a:buFont typeface="Arial" panose="020B0604020202020204" pitchFamily="34" charset="0"/>
              <a:buNone/>
            </a:pPr>
            <a:r>
              <a:rPr lang="en-US" altLang="en-US" b="1"/>
              <a:t>k-nearest neighbor algorithm:</a:t>
            </a:r>
          </a:p>
          <a:p>
            <a:pPr marL="0" indent="0" algn="just">
              <a:buFont typeface="Arial" panose="020B0604020202020204" pitchFamily="34" charset="0"/>
              <a:buNone/>
            </a:pPr>
            <a:r>
              <a:rPr lang="en-US" altLang="en-US"/>
              <a:t>This algorithm is used to solve the classification model problems. K-nearest neighbor or K-NN algorithm basically creates an imaginary boundary to classify the data. When new data points come in, the algorithm will try to predict that to the nearest of the boundary line.</a:t>
            </a:r>
          </a:p>
          <a:p>
            <a:pPr marL="0" indent="0" algn="just">
              <a:buFont typeface="Arial" panose="020B0604020202020204" pitchFamily="34" charset="0"/>
              <a:buNone/>
            </a:pPr>
            <a:r>
              <a:rPr lang="en-US" altLang="en-US"/>
              <a:t>Using the k-nearest neighbor algorithm we fit the historical data (or train the model) and predict the future. </a:t>
            </a:r>
          </a:p>
          <a:p>
            <a:pPr marL="0" indent="0">
              <a:buFont typeface="Arial" panose="020B0604020202020204" pitchFamily="34" charset="0"/>
              <a:buNone/>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ED9762A-FE4A-433F-B466-53B3A14F8769}"/>
              </a:ext>
            </a:extLst>
          </p:cNvPr>
          <p:cNvSpPr>
            <a:spLocks noGrp="1"/>
          </p:cNvSpPr>
          <p:nvPr>
            <p:ph type="title"/>
          </p:nvPr>
        </p:nvSpPr>
        <p:spPr/>
        <p:txBody>
          <a:bodyPr/>
          <a:lstStyle/>
          <a:p>
            <a:endParaRPr lang="en-US" altLang="en-US"/>
          </a:p>
        </p:txBody>
      </p:sp>
      <p:sp>
        <p:nvSpPr>
          <p:cNvPr id="20483" name="Content Placeholder 2">
            <a:extLst>
              <a:ext uri="{FF2B5EF4-FFF2-40B4-BE49-F238E27FC236}">
                <a16:creationId xmlns:a16="http://schemas.microsoft.com/office/drawing/2014/main" id="{27359D4F-E60D-4E5F-8185-27BB212A0153}"/>
              </a:ext>
            </a:extLst>
          </p:cNvPr>
          <p:cNvSpPr>
            <a:spLocks noGrp="1"/>
          </p:cNvSpPr>
          <p:nvPr>
            <p:ph idx="1"/>
          </p:nvPr>
        </p:nvSpPr>
        <p:spPr/>
        <p:txBody>
          <a:bodyPr/>
          <a:lstStyle/>
          <a:p>
            <a:pPr marL="0" indent="0" algn="just">
              <a:buFont typeface="Arial" panose="020B0604020202020204" pitchFamily="34" charset="0"/>
              <a:buNone/>
            </a:pPr>
            <a:r>
              <a:rPr lang="en-US" altLang="en-US"/>
              <a:t>Suppose, we have an image of a creature that looks similar to cat and dog, but we want to know either it is a cat or dog. So for this identification, we can use the KNN algorithm, as it works on a similarity measure.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a:extLst>
              <a:ext uri="{FF2B5EF4-FFF2-40B4-BE49-F238E27FC236}">
                <a16:creationId xmlns:a16="http://schemas.microsoft.com/office/drawing/2014/main" id="{EF1E37F5-9311-4E45-B181-83986B61F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1744663"/>
            <a:ext cx="6121400"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AD07506-C844-4950-8356-823824EF796B}"/>
              </a:ext>
            </a:extLst>
          </p:cNvPr>
          <p:cNvSpPr>
            <a:spLocks noGrp="1"/>
          </p:cNvSpPr>
          <p:nvPr>
            <p:ph type="title"/>
          </p:nvPr>
        </p:nvSpPr>
        <p:spPr/>
        <p:txBody>
          <a:bodyPr/>
          <a:lstStyle/>
          <a:p>
            <a:r>
              <a:rPr lang="en-US" altLang="en-US"/>
              <a:t>Decision Tree</a:t>
            </a:r>
          </a:p>
        </p:txBody>
      </p:sp>
      <p:sp>
        <p:nvSpPr>
          <p:cNvPr id="22531" name="Content Placeholder 2">
            <a:extLst>
              <a:ext uri="{FF2B5EF4-FFF2-40B4-BE49-F238E27FC236}">
                <a16:creationId xmlns:a16="http://schemas.microsoft.com/office/drawing/2014/main" id="{B4FDA530-A47E-4BEC-902C-01F7E63C1867}"/>
              </a:ext>
            </a:extLst>
          </p:cNvPr>
          <p:cNvSpPr>
            <a:spLocks noGrp="1"/>
          </p:cNvSpPr>
          <p:nvPr>
            <p:ph idx="1"/>
          </p:nvPr>
        </p:nvSpPr>
        <p:spPr/>
        <p:txBody>
          <a:bodyPr/>
          <a:lstStyle/>
          <a:p>
            <a:pPr marL="0" indent="0" algn="just">
              <a:buFont typeface="Arial" panose="020B0604020202020204" pitchFamily="34" charset="0"/>
              <a:buNone/>
            </a:pPr>
            <a:r>
              <a:rPr lang="en-US" altLang="en-US"/>
              <a:t>Decision Tree is one of the easiest and popular classification algorithms to understand and interpret. It can be utilized for both classification and regression kind of problem.</a:t>
            </a:r>
          </a:p>
          <a:p>
            <a:pPr marL="0" indent="0" algn="just">
              <a:buFont typeface="Arial" panose="020B0604020202020204" pitchFamily="34" charset="0"/>
              <a:buNone/>
            </a:pPr>
            <a:r>
              <a:rPr lang="en-US" altLang="en-US"/>
              <a:t>As a loan manager, you need to identify risky loan applications to achieve a lower loan default rate. This process of classifying customers into a group of potential and non-potential customers or safe or risky loan applications is known as a classification problem.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043586E-7ED9-4693-A760-DB18A661E90F}"/>
              </a:ext>
            </a:extLst>
          </p:cNvPr>
          <p:cNvSpPr>
            <a:spLocks noGrp="1"/>
          </p:cNvSpPr>
          <p:nvPr>
            <p:ph type="title"/>
          </p:nvPr>
        </p:nvSpPr>
        <p:spPr/>
        <p:txBody>
          <a:bodyPr/>
          <a:lstStyle/>
          <a:p>
            <a:r>
              <a:rPr lang="en-US" altLang="en-US"/>
              <a:t>Random forests</a:t>
            </a:r>
          </a:p>
        </p:txBody>
      </p:sp>
      <p:sp>
        <p:nvSpPr>
          <p:cNvPr id="23555" name="Content Placeholder 2">
            <a:extLst>
              <a:ext uri="{FF2B5EF4-FFF2-40B4-BE49-F238E27FC236}">
                <a16:creationId xmlns:a16="http://schemas.microsoft.com/office/drawing/2014/main" id="{25C4AB09-DED8-46CF-A240-EE7FB38E21B4}"/>
              </a:ext>
            </a:extLst>
          </p:cNvPr>
          <p:cNvSpPr>
            <a:spLocks noGrp="1"/>
          </p:cNvSpPr>
          <p:nvPr>
            <p:ph idx="1"/>
          </p:nvPr>
        </p:nvSpPr>
        <p:spPr/>
        <p:txBody>
          <a:bodyPr/>
          <a:lstStyle/>
          <a:p>
            <a:pPr marL="0" indent="0" algn="just">
              <a:buFont typeface="Arial" panose="020B0604020202020204" pitchFamily="34" charset="0"/>
              <a:buNone/>
            </a:pPr>
            <a:r>
              <a:rPr lang="en-US" altLang="en-US"/>
              <a:t>Random forests creates decision trees on randomly selected data samples, gets prediction from each tree and selects the best solution by means of voting. It also provides a pretty good indicator of the feature importance.</a:t>
            </a:r>
          </a:p>
          <a:p>
            <a:pPr marL="0" indent="0" algn="just">
              <a:buFont typeface="Arial" panose="020B0604020202020204" pitchFamily="34" charset="0"/>
              <a:buNone/>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94C4787-0D2A-4330-9D2C-C414EF126502}"/>
              </a:ext>
            </a:extLst>
          </p:cNvPr>
          <p:cNvSpPr>
            <a:spLocks noGrp="1"/>
          </p:cNvSpPr>
          <p:nvPr>
            <p:ph type="title"/>
          </p:nvPr>
        </p:nvSpPr>
        <p:spPr/>
        <p:txBody>
          <a:bodyPr/>
          <a:lstStyle/>
          <a:p>
            <a:pPr algn="l"/>
            <a:r>
              <a:rPr lang="en-US" altLang="en-US"/>
              <a:t>Example</a:t>
            </a:r>
          </a:p>
        </p:txBody>
      </p:sp>
      <p:sp>
        <p:nvSpPr>
          <p:cNvPr id="24579" name="Content Placeholder 2">
            <a:extLst>
              <a:ext uri="{FF2B5EF4-FFF2-40B4-BE49-F238E27FC236}">
                <a16:creationId xmlns:a16="http://schemas.microsoft.com/office/drawing/2014/main" id="{7D8AA62B-1FFB-46A5-9FBD-F8A476D91828}"/>
              </a:ext>
            </a:extLst>
          </p:cNvPr>
          <p:cNvSpPr>
            <a:spLocks noGrp="1"/>
          </p:cNvSpPr>
          <p:nvPr>
            <p:ph idx="1"/>
          </p:nvPr>
        </p:nvSpPr>
        <p:spPr/>
        <p:txBody>
          <a:bodyPr/>
          <a:lstStyle/>
          <a:p>
            <a:pPr marL="0" indent="0" algn="just">
              <a:buFont typeface="Arial" panose="020B0604020202020204" pitchFamily="34" charset="0"/>
              <a:buNone/>
            </a:pPr>
            <a:r>
              <a:rPr lang="en-US" altLang="en-US"/>
              <a:t>Let’s suppose you have decided to ask your friends, and talked with them about their past travel experience to various places. You will get some recommendations from every friend. Now you have to make a list of those recommended places. Then, you ask them to vote (or select one best place for the trip) from the list of recommended places you made. The place with the highest number of votes will be your final choice for the trip.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AF16FAA-292B-44F8-9534-1CAC520AB01A}"/>
              </a:ext>
            </a:extLst>
          </p:cNvPr>
          <p:cNvSpPr>
            <a:spLocks noGrp="1"/>
          </p:cNvSpPr>
          <p:nvPr>
            <p:ph type="title"/>
          </p:nvPr>
        </p:nvSpPr>
        <p:spPr/>
        <p:txBody>
          <a:bodyPr/>
          <a:lstStyle/>
          <a:p>
            <a:endParaRPr lang="en-US" altLang="en-US"/>
          </a:p>
        </p:txBody>
      </p:sp>
      <p:sp>
        <p:nvSpPr>
          <p:cNvPr id="25603" name="Content Placeholder 2">
            <a:extLst>
              <a:ext uri="{FF2B5EF4-FFF2-40B4-BE49-F238E27FC236}">
                <a16:creationId xmlns:a16="http://schemas.microsoft.com/office/drawing/2014/main" id="{6EE5B82E-7B00-4E9A-BD3D-79B4F36278F0}"/>
              </a:ext>
            </a:extLst>
          </p:cNvPr>
          <p:cNvSpPr>
            <a:spLocks noGrp="1"/>
          </p:cNvSpPr>
          <p:nvPr>
            <p:ph idx="1"/>
          </p:nvPr>
        </p:nvSpPr>
        <p:spPr/>
        <p:txBody>
          <a:bodyPr/>
          <a:lstStyle/>
          <a:p>
            <a:pPr marL="0" indent="0" algn="just">
              <a:buFont typeface="Arial" panose="020B0604020202020204" pitchFamily="34" charset="0"/>
              <a:buNone/>
            </a:pPr>
            <a:r>
              <a:rPr lang="en-US" altLang="en-US"/>
              <a:t>In the above decision process, there are two parts. First, asking your friends about their individual travel experience and getting one recommendation out of multiple places they have visited. This part is like using the decision tree algorithm. Here, each friend makes a selection of the places he or she has visited so far.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495F5-F25F-4DE8-A36E-DF96D22834DA}"/>
              </a:ext>
            </a:extLst>
          </p:cNvPr>
          <p:cNvSpPr txBox="1"/>
          <p:nvPr/>
        </p:nvSpPr>
        <p:spPr>
          <a:xfrm>
            <a:off x="228600" y="5928499"/>
            <a:ext cx="9183410" cy="646331"/>
          </a:xfrm>
          <a:prstGeom prst="rect">
            <a:avLst/>
          </a:prstGeom>
          <a:noFill/>
        </p:spPr>
        <p:txBody>
          <a:bodyPr wrap="square" rtlCol="0">
            <a:spAutoFit/>
          </a:bodyPr>
          <a:lstStyle/>
          <a:p>
            <a:r>
              <a:rPr lang="en-US" dirty="0"/>
              <a:t>Suppose I like song based on songs type and music intensity. </a:t>
            </a:r>
          </a:p>
          <a:p>
            <a:r>
              <a:rPr lang="en-US" dirty="0"/>
              <a:t>Now one new song introduce which is having medium bass then I will like the song? </a:t>
            </a:r>
          </a:p>
        </p:txBody>
      </p:sp>
      <p:pic>
        <p:nvPicPr>
          <p:cNvPr id="7" name="Picture 6">
            <a:extLst>
              <a:ext uri="{FF2B5EF4-FFF2-40B4-BE49-F238E27FC236}">
                <a16:creationId xmlns:a16="http://schemas.microsoft.com/office/drawing/2014/main" id="{52A23A59-8744-4B02-81C4-92ACDD34CCD0}"/>
              </a:ext>
            </a:extLst>
          </p:cNvPr>
          <p:cNvPicPr>
            <a:picLocks noChangeAspect="1"/>
          </p:cNvPicPr>
          <p:nvPr/>
        </p:nvPicPr>
        <p:blipFill>
          <a:blip r:embed="rId2"/>
          <a:stretch>
            <a:fillRect/>
          </a:stretch>
        </p:blipFill>
        <p:spPr>
          <a:xfrm>
            <a:off x="574431" y="588297"/>
            <a:ext cx="7467600" cy="5340202"/>
          </a:xfrm>
          <a:prstGeom prst="rect">
            <a:avLst/>
          </a:prstGeom>
        </p:spPr>
      </p:pic>
      <p:sp>
        <p:nvSpPr>
          <p:cNvPr id="8" name="TextBox 7">
            <a:extLst>
              <a:ext uri="{FF2B5EF4-FFF2-40B4-BE49-F238E27FC236}">
                <a16:creationId xmlns:a16="http://schemas.microsoft.com/office/drawing/2014/main" id="{A0C49224-76E8-48B8-8B8A-01A3916497D9}"/>
              </a:ext>
            </a:extLst>
          </p:cNvPr>
          <p:cNvSpPr txBox="1"/>
          <p:nvPr/>
        </p:nvSpPr>
        <p:spPr>
          <a:xfrm>
            <a:off x="4800600" y="2707412"/>
            <a:ext cx="404278"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2426204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18075C9-ADE7-46D8-8186-717D6DFC13D1}"/>
              </a:ext>
            </a:extLst>
          </p:cNvPr>
          <p:cNvSpPr>
            <a:spLocks noGrp="1"/>
          </p:cNvSpPr>
          <p:nvPr>
            <p:ph type="title"/>
          </p:nvPr>
        </p:nvSpPr>
        <p:spPr/>
        <p:txBody>
          <a:bodyPr/>
          <a:lstStyle/>
          <a:p>
            <a:r>
              <a:rPr lang="en-US" altLang="en-US" sz="3600">
                <a:solidFill>
                  <a:srgbClr val="000000"/>
                </a:solidFill>
              </a:rPr>
              <a:t>k-means clustering</a:t>
            </a:r>
            <a:r>
              <a:rPr lang="en-US" altLang="en-US" sz="7200"/>
              <a:t> </a:t>
            </a:r>
            <a:br>
              <a:rPr lang="en-US" altLang="en-US"/>
            </a:br>
            <a:endParaRPr lang="en-US" altLang="en-US"/>
          </a:p>
        </p:txBody>
      </p:sp>
      <p:sp>
        <p:nvSpPr>
          <p:cNvPr id="26627" name="Content Placeholder 2">
            <a:extLst>
              <a:ext uri="{FF2B5EF4-FFF2-40B4-BE49-F238E27FC236}">
                <a16:creationId xmlns:a16="http://schemas.microsoft.com/office/drawing/2014/main" id="{59DCFC04-B5DD-4BCD-8DD4-6D47D5E3BBF4}"/>
              </a:ext>
            </a:extLst>
          </p:cNvPr>
          <p:cNvSpPr>
            <a:spLocks noGrp="1"/>
          </p:cNvSpPr>
          <p:nvPr>
            <p:ph idx="1"/>
          </p:nvPr>
        </p:nvSpPr>
        <p:spPr/>
        <p:txBody>
          <a:bodyPr/>
          <a:lstStyle/>
          <a:p>
            <a:pPr marL="0" indent="0" algn="just">
              <a:buFont typeface="Arial" panose="020B0604020202020204" pitchFamily="34" charset="0"/>
              <a:buNone/>
            </a:pPr>
            <a:r>
              <a:rPr lang="en-US" altLang="en-US"/>
              <a:t>A cluster refers to a collection of data points aggregated together because of certain similarities.</a:t>
            </a:r>
          </a:p>
          <a:p>
            <a:pPr marL="0" indent="0" algn="just">
              <a:buFont typeface="Arial" panose="020B0604020202020204" pitchFamily="34" charset="0"/>
              <a:buNone/>
            </a:pPr>
            <a:r>
              <a:rPr lang="en-US" altLang="en-US"/>
              <a:t>You’ll define a target number k, which refers to the number of centroids you need in the dataset. A centroid is the imaginary or real location representing the center of the cluster.</a:t>
            </a:r>
          </a:p>
          <a:p>
            <a:pPr marL="0" indent="0" algn="just">
              <a:buFont typeface="Arial" panose="020B0604020202020204" pitchFamily="34" charset="0"/>
              <a:buNone/>
            </a:pPr>
            <a:r>
              <a:rPr lang="en-US" altLang="en-US"/>
              <a:t>Every data point is allocated to each of the clusters through reducing the in-cluster sum of squares.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0B27FC2-EA6A-4A60-B713-A668444183B9}"/>
              </a:ext>
            </a:extLst>
          </p:cNvPr>
          <p:cNvSpPr>
            <a:spLocks noGrp="1"/>
          </p:cNvSpPr>
          <p:nvPr>
            <p:ph type="title"/>
          </p:nvPr>
        </p:nvSpPr>
        <p:spPr/>
        <p:txBody>
          <a:bodyPr/>
          <a:lstStyle/>
          <a:p>
            <a:endParaRPr lang="en-US" altLang="en-US"/>
          </a:p>
        </p:txBody>
      </p:sp>
      <p:sp>
        <p:nvSpPr>
          <p:cNvPr id="27651" name="Content Placeholder 2">
            <a:extLst>
              <a:ext uri="{FF2B5EF4-FFF2-40B4-BE49-F238E27FC236}">
                <a16:creationId xmlns:a16="http://schemas.microsoft.com/office/drawing/2014/main" id="{BB677AB0-6077-4754-895F-8DC40015A831}"/>
              </a:ext>
            </a:extLst>
          </p:cNvPr>
          <p:cNvSpPr>
            <a:spLocks noGrp="1"/>
          </p:cNvSpPr>
          <p:nvPr>
            <p:ph idx="1"/>
          </p:nvPr>
        </p:nvSpPr>
        <p:spPr/>
        <p:txBody>
          <a:bodyPr/>
          <a:lstStyle/>
          <a:p>
            <a:pPr marL="0" indent="0">
              <a:buFont typeface="Arial" panose="020B0604020202020204" pitchFamily="34" charset="0"/>
              <a:buNone/>
            </a:pPr>
            <a:r>
              <a:rPr lang="en-US" altLang="en-US"/>
              <a:t>Every data point is allocated to each of the clusters through reducing the in-cluster sum of squares.</a:t>
            </a:r>
          </a:p>
          <a:p>
            <a:pPr marL="0" indent="0">
              <a:buFont typeface="Arial" panose="020B0604020202020204" pitchFamily="34" charset="0"/>
              <a:buNone/>
            </a:pPr>
            <a:r>
              <a:rPr lang="en-US" altLang="en-US"/>
              <a:t>The </a:t>
            </a:r>
            <a:r>
              <a:rPr lang="en-US" altLang="en-US" i="1"/>
              <a:t>‘means’</a:t>
            </a:r>
            <a:r>
              <a:rPr lang="en-US" altLang="en-US"/>
              <a:t> in the K-means refers to averaging of the data; that is, finding the centroid.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Content Placeholder 4">
            <a:extLst>
              <a:ext uri="{FF2B5EF4-FFF2-40B4-BE49-F238E27FC236}">
                <a16:creationId xmlns:a16="http://schemas.microsoft.com/office/drawing/2014/main" id="{C6A120E0-B595-42F9-8911-2DEEDF3105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914400"/>
            <a:ext cx="5591175" cy="3692525"/>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ubtitle 1">
            <a:extLst>
              <a:ext uri="{FF2B5EF4-FFF2-40B4-BE49-F238E27FC236}">
                <a16:creationId xmlns:a16="http://schemas.microsoft.com/office/drawing/2014/main" id="{DA22D8E5-6919-4434-AB84-A880615F4764}"/>
              </a:ext>
            </a:extLst>
          </p:cNvPr>
          <p:cNvSpPr>
            <a:spLocks noGrp="1"/>
          </p:cNvSpPr>
          <p:nvPr>
            <p:ph type="subTitle" idx="1"/>
          </p:nvPr>
        </p:nvSpPr>
        <p:spPr/>
        <p:txBody>
          <a:bodyPr/>
          <a:lstStyle/>
          <a:p>
            <a:r>
              <a:rPr lang="en-US" altLang="en-US"/>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1762-7C69-4959-9ECF-BC9EA23B8420}"/>
              </a:ext>
            </a:extLst>
          </p:cNvPr>
          <p:cNvSpPr>
            <a:spLocks noGrp="1"/>
          </p:cNvSpPr>
          <p:nvPr>
            <p:ph type="title"/>
          </p:nvPr>
        </p:nvSpPr>
        <p:spPr/>
        <p:txBody>
          <a:bodyPr/>
          <a:lstStyle/>
          <a:p>
            <a:pPr>
              <a:defRPr/>
            </a:pPr>
            <a:r>
              <a:rPr lang="en-US" sz="3200" b="1" dirty="0">
                <a:solidFill>
                  <a:srgbClr val="FF0000"/>
                </a:solidFill>
                <a:latin typeface="+mn-lt"/>
              </a:rPr>
              <a:t>Machine learning</a:t>
            </a:r>
            <a:r>
              <a:rPr lang="en-US" sz="6600" dirty="0">
                <a:solidFill>
                  <a:srgbClr val="FF0000"/>
                </a:solidFill>
                <a:latin typeface="+mn-lt"/>
              </a:rPr>
              <a:t> </a:t>
            </a:r>
            <a:br>
              <a:rPr lang="en-US" dirty="0"/>
            </a:br>
            <a:endParaRPr lang="en-US" dirty="0"/>
          </a:p>
        </p:txBody>
      </p:sp>
      <p:sp>
        <p:nvSpPr>
          <p:cNvPr id="4099" name="Content Placeholder 2">
            <a:extLst>
              <a:ext uri="{FF2B5EF4-FFF2-40B4-BE49-F238E27FC236}">
                <a16:creationId xmlns:a16="http://schemas.microsoft.com/office/drawing/2014/main" id="{0F62DAAB-AF08-4062-BA3B-54905229EFA3}"/>
              </a:ext>
            </a:extLst>
          </p:cNvPr>
          <p:cNvSpPr>
            <a:spLocks noGrp="1"/>
          </p:cNvSpPr>
          <p:nvPr>
            <p:ph idx="1"/>
          </p:nvPr>
        </p:nvSpPr>
        <p:spPr/>
        <p:txBody>
          <a:bodyPr/>
          <a:lstStyle/>
          <a:p>
            <a:pPr marL="0" indent="0" algn="just">
              <a:buFont typeface="Arial" panose="020B0604020202020204" pitchFamily="34" charset="0"/>
              <a:buNone/>
            </a:pPr>
            <a:r>
              <a:rPr lang="en-US" altLang="en-US" dirty="0"/>
              <a:t>Machine learning is a growing technology which enables computers to learn automatically from past data. Machine learning uses various algorithms for building mathematical models and making predictions using historical data or information. </a:t>
            </a:r>
          </a:p>
          <a:p>
            <a:pPr marL="0" indent="0" algn="just">
              <a:buFont typeface="Arial" panose="020B0604020202020204" pitchFamily="34" charset="0"/>
              <a:buNone/>
            </a:pPr>
            <a:r>
              <a:rPr lang="en-US" altLang="en-US" dirty="0"/>
              <a:t>Currently, it is being used for various tasks such as image recognition, speech recognition, email filtering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AEA2D9A-3819-4AEC-B375-00FFFEEBAB2D}"/>
              </a:ext>
            </a:extLst>
          </p:cNvPr>
          <p:cNvSpPr>
            <a:spLocks noGrp="1"/>
          </p:cNvSpPr>
          <p:nvPr>
            <p:ph type="title"/>
          </p:nvPr>
        </p:nvSpPr>
        <p:spPr/>
        <p:txBody>
          <a:bodyPr/>
          <a:lstStyle/>
          <a:p>
            <a:endParaRPr lang="en-US" altLang="en-US"/>
          </a:p>
        </p:txBody>
      </p:sp>
      <p:sp>
        <p:nvSpPr>
          <p:cNvPr id="5123" name="Content Placeholder 2">
            <a:extLst>
              <a:ext uri="{FF2B5EF4-FFF2-40B4-BE49-F238E27FC236}">
                <a16:creationId xmlns:a16="http://schemas.microsoft.com/office/drawing/2014/main" id="{8922DFED-F67D-4B20-8FA2-65D588B5D23E}"/>
              </a:ext>
            </a:extLst>
          </p:cNvPr>
          <p:cNvSpPr>
            <a:spLocks noGrp="1"/>
          </p:cNvSpPr>
          <p:nvPr>
            <p:ph idx="1"/>
          </p:nvPr>
        </p:nvSpPr>
        <p:spPr/>
        <p:txBody>
          <a:bodyPr/>
          <a:lstStyle/>
          <a:p>
            <a:pPr marL="0" indent="0" algn="just">
              <a:buFont typeface="Arial" panose="020B0604020202020204" pitchFamily="34" charset="0"/>
              <a:buNone/>
            </a:pPr>
            <a:r>
              <a:rPr lang="en-US" altLang="en-US" b="1"/>
              <a:t>How does Machine Learning work</a:t>
            </a:r>
          </a:p>
          <a:p>
            <a:pPr marL="0" indent="0" algn="just">
              <a:buFont typeface="Arial" panose="020B0604020202020204" pitchFamily="34" charset="0"/>
              <a:buNone/>
            </a:pPr>
            <a:r>
              <a:rPr lang="en-US" altLang="en-US"/>
              <a:t>A Machine Learning system learns from historical data, builds the prediction models, and whenever it receives new data, predicts the output for it.</a:t>
            </a:r>
          </a:p>
          <a:p>
            <a:pPr marL="0" indent="0">
              <a:buFont typeface="Arial" panose="020B0604020202020204" pitchFamily="34" charset="0"/>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D79C9F5-522D-406C-AE19-0E21A9F95647}"/>
              </a:ext>
            </a:extLst>
          </p:cNvPr>
          <p:cNvSpPr>
            <a:spLocks noGrp="1"/>
          </p:cNvSpPr>
          <p:nvPr>
            <p:ph type="title"/>
          </p:nvPr>
        </p:nvSpPr>
        <p:spPr/>
        <p:txBody>
          <a:bodyPr/>
          <a:lstStyle/>
          <a:p>
            <a:r>
              <a:rPr lang="en-US" altLang="en-US"/>
              <a:t>types of machine learning</a:t>
            </a:r>
          </a:p>
        </p:txBody>
      </p:sp>
      <p:sp>
        <p:nvSpPr>
          <p:cNvPr id="3" name="Content Placeholder 2">
            <a:extLst>
              <a:ext uri="{FF2B5EF4-FFF2-40B4-BE49-F238E27FC236}">
                <a16:creationId xmlns:a16="http://schemas.microsoft.com/office/drawing/2014/main" id="{6B5F6A7A-8E17-4C6F-89E9-8DF18383B3FB}"/>
              </a:ext>
            </a:extLst>
          </p:cNvPr>
          <p:cNvSpPr>
            <a:spLocks noGrp="1"/>
          </p:cNvSpPr>
          <p:nvPr>
            <p:ph idx="1"/>
          </p:nvPr>
        </p:nvSpPr>
        <p:spPr/>
        <p:txBody>
          <a:bodyPr/>
          <a:lstStyle/>
          <a:p>
            <a:pPr marL="0" indent="0">
              <a:buFont typeface="Arial" panose="020B0604020202020204" pitchFamily="34" charset="0"/>
              <a:buNone/>
              <a:defRPr/>
            </a:pPr>
            <a:r>
              <a:rPr lang="en-US" dirty="0"/>
              <a:t>Machine learning can be classified into three types:</a:t>
            </a:r>
          </a:p>
          <a:p>
            <a:pPr>
              <a:buFont typeface="+mj-lt"/>
              <a:buAutoNum type="arabicPeriod"/>
              <a:defRPr/>
            </a:pPr>
            <a:r>
              <a:rPr lang="en-US" b="1" dirty="0"/>
              <a:t>Supervised learning</a:t>
            </a:r>
            <a:endParaRPr lang="en-US" dirty="0"/>
          </a:p>
          <a:p>
            <a:pPr>
              <a:buFont typeface="+mj-lt"/>
              <a:buAutoNum type="arabicPeriod"/>
              <a:defRPr/>
            </a:pPr>
            <a:r>
              <a:rPr lang="en-US" b="1" dirty="0"/>
              <a:t>Unsupervised learning</a:t>
            </a:r>
            <a:endParaRPr lang="en-US" dirty="0"/>
          </a:p>
          <a:p>
            <a:pPr>
              <a:buFont typeface="+mj-lt"/>
              <a:buAutoNum type="arabicPeriod"/>
              <a:defRPr/>
            </a:pPr>
            <a:r>
              <a:rPr lang="en-US" b="1" dirty="0"/>
              <a:t>Reinforcement learning</a:t>
            </a:r>
            <a:endParaRPr lang="en-US" dirty="0"/>
          </a:p>
          <a:p>
            <a:pPr marL="0" indent="0">
              <a:buFont typeface="Arial" panose="020B0604020202020204" pitchFamily="34" charset="0"/>
              <a:buNone/>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AC20-5152-4239-8B0A-70A79AB185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5AC066-D8AD-4FAC-A38E-2D562942DFD0}"/>
              </a:ext>
            </a:extLst>
          </p:cNvPr>
          <p:cNvSpPr>
            <a:spLocks noGrp="1"/>
          </p:cNvSpPr>
          <p:nvPr>
            <p:ph idx="1"/>
          </p:nvPr>
        </p:nvSpPr>
        <p:spPr/>
        <p:txBody>
          <a:bodyPr/>
          <a:lstStyle/>
          <a:p>
            <a:pPr algn="just"/>
            <a:r>
              <a:rPr lang="en-US" dirty="0"/>
              <a:t>Supervised learning is a type of machine learning method in which we provide sample labeled data to the machine learning system in order to train it, and on that basis, it predicts the output.</a:t>
            </a:r>
          </a:p>
          <a:p>
            <a:pPr marL="0" indent="0">
              <a:buNone/>
            </a:pPr>
            <a:endParaRPr lang="en-US" dirty="0"/>
          </a:p>
        </p:txBody>
      </p:sp>
    </p:spTree>
    <p:extLst>
      <p:ext uri="{BB962C8B-B14F-4D97-AF65-F5344CB8AC3E}">
        <p14:creationId xmlns:p14="http://schemas.microsoft.com/office/powerpoint/2010/main" val="270667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C0F2E-01C4-451E-8106-258C760C9458}"/>
              </a:ext>
            </a:extLst>
          </p:cNvPr>
          <p:cNvPicPr>
            <a:picLocks noChangeAspect="1"/>
          </p:cNvPicPr>
          <p:nvPr/>
        </p:nvPicPr>
        <p:blipFill>
          <a:blip r:embed="rId2"/>
          <a:stretch>
            <a:fillRect/>
          </a:stretch>
        </p:blipFill>
        <p:spPr>
          <a:xfrm>
            <a:off x="457200" y="914400"/>
            <a:ext cx="7562850" cy="3762375"/>
          </a:xfrm>
          <a:prstGeom prst="rect">
            <a:avLst/>
          </a:prstGeom>
        </p:spPr>
      </p:pic>
    </p:spTree>
    <p:extLst>
      <p:ext uri="{BB962C8B-B14F-4D97-AF65-F5344CB8AC3E}">
        <p14:creationId xmlns:p14="http://schemas.microsoft.com/office/powerpoint/2010/main" val="2017248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6669</TotalTime>
  <Words>1168</Words>
  <Application>Microsoft Office PowerPoint</Application>
  <PresentationFormat>On-screen Show (4:3)</PresentationFormat>
  <Paragraphs>76</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Rounded MT Bold</vt:lpstr>
      <vt:lpstr>Calibri</vt:lpstr>
      <vt:lpstr>Wingdings</vt:lpstr>
      <vt:lpstr>Office Theme</vt:lpstr>
      <vt:lpstr>CAP776  PROGRAMMING IN PYTHON   </vt:lpstr>
      <vt:lpstr>PowerPoint Presentation</vt:lpstr>
      <vt:lpstr>Machine learning</vt:lpstr>
      <vt:lpstr>PowerPoint Presentation</vt:lpstr>
      <vt:lpstr>Machine learning  </vt:lpstr>
      <vt:lpstr>PowerPoint Presentation</vt:lpstr>
      <vt:lpstr>types of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linear regression</vt:lpstr>
      <vt:lpstr>Simple Linear Regression</vt:lpstr>
      <vt:lpstr>Multiple Linear regression</vt:lpstr>
      <vt:lpstr>PowerPoint Presentation</vt:lpstr>
      <vt:lpstr>PowerPoint Presentation</vt:lpstr>
      <vt:lpstr>example for Simple Linear Regression</vt:lpstr>
      <vt:lpstr>PowerPoint Presentation</vt:lpstr>
      <vt:lpstr>PowerPoint Presentation</vt:lpstr>
      <vt:lpstr>independent variable:</vt:lpstr>
      <vt:lpstr>dependent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vt:lpstr>
      <vt:lpstr>Random forests</vt:lpstr>
      <vt:lpstr>Example</vt:lpstr>
      <vt:lpstr>PowerPoint Presentation</vt:lpstr>
      <vt:lpstr>k-means clustering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kumar</dc:creator>
  <cp:lastModifiedBy>hp</cp:lastModifiedBy>
  <cp:revision>393</cp:revision>
  <dcterms:created xsi:type="dcterms:W3CDTF">2019-09-30T15:16:47Z</dcterms:created>
  <dcterms:modified xsi:type="dcterms:W3CDTF">2022-11-14T18:32:11Z</dcterms:modified>
</cp:coreProperties>
</file>