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94" r:id="rId6"/>
    <p:sldId id="295" r:id="rId7"/>
    <p:sldId id="290" r:id="rId8"/>
    <p:sldId id="291" r:id="rId9"/>
    <p:sldId id="296" r:id="rId10"/>
    <p:sldId id="300" r:id="rId11"/>
    <p:sldId id="301" r:id="rId12"/>
    <p:sldId id="302" r:id="rId13"/>
    <p:sldId id="305" r:id="rId14"/>
    <p:sldId id="306" r:id="rId15"/>
    <p:sldId id="307" r:id="rId16"/>
    <p:sldId id="299"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C55A3C-5767-4844-A0A3-83778C2E5409}" type="datetime1">
              <a:rPr lang="en-US" smtClean="0"/>
              <a:t>7/7/2025</a:t>
            </a:fld>
            <a:endParaRPr lang="en-US" dirty="0"/>
          </a:p>
        </p:txBody>
      </p:sp>
      <p:sp>
        <p:nvSpPr>
          <p:cNvPr id="5" name="Footer Placeholder 4"/>
          <p:cNvSpPr>
            <a:spLocks noGrp="1"/>
          </p:cNvSpPr>
          <p:nvPr>
            <p:ph type="ftr" sz="quarter" idx="11"/>
          </p:nvPr>
        </p:nvSpPr>
        <p:spPr/>
        <p:txBody>
          <a:bodyPr/>
          <a:lstStyle/>
          <a:p>
            <a:r>
              <a:rPr lang="en-US" dirty="0"/>
              <a:t>By : Shubham Sarda</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TextBox 6">
            <a:extLst>
              <a:ext uri="{FF2B5EF4-FFF2-40B4-BE49-F238E27FC236}">
                <a16:creationId xmlns:a16="http://schemas.microsoft.com/office/drawing/2014/main" id="{CE218BEF-E88B-5AB0-0851-7D7C4F9E865F}"/>
              </a:ext>
            </a:extLst>
          </p:cNvPr>
          <p:cNvSpPr txBox="1"/>
          <p:nvPr userDrawn="1"/>
        </p:nvSpPr>
        <p:spPr>
          <a:xfrm flipH="1" flipV="1">
            <a:off x="9541796" y="6488668"/>
            <a:ext cx="2514080" cy="369332"/>
          </a:xfrm>
          <a:prstGeom prst="rect">
            <a:avLst/>
          </a:prstGeom>
          <a:noFill/>
        </p:spPr>
        <p:txBody>
          <a:bodyPr wrap="square" rtlCol="0">
            <a:spAutoFit/>
          </a:bodyPr>
          <a:lstStyle/>
          <a:p>
            <a:r>
              <a:rPr lang="en-IN" dirty="0"/>
              <a:t>Shubham Sarda</a:t>
            </a:r>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7/7/2025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4000" dirty="0"/>
              <a:t>Dental extraction in a patient with history of angioplasty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04980" y="4833129"/>
            <a:ext cx="3485072" cy="1026544"/>
          </a:xfrm>
        </p:spPr>
        <p:txBody>
          <a:bodyPr>
            <a:normAutofit/>
          </a:bodyPr>
          <a:lstStyle/>
          <a:p>
            <a:pPr algn="l"/>
            <a:r>
              <a:rPr lang="en-US" dirty="0"/>
              <a:t>Dr.</a:t>
            </a:r>
            <a:r>
              <a:rPr lang="en-US" sz="2300" dirty="0"/>
              <a:t> </a:t>
            </a:r>
            <a:r>
              <a:rPr lang="en-US" dirty="0"/>
              <a:t>Priyanka </a:t>
            </a:r>
            <a:r>
              <a:rPr lang="en-US" dirty="0" err="1"/>
              <a:t>Zanzari</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0269-53A6-FD48-46D9-30A7C27DA22D}"/>
              </a:ext>
            </a:extLst>
          </p:cNvPr>
          <p:cNvSpPr>
            <a:spLocks noGrp="1"/>
          </p:cNvSpPr>
          <p:nvPr>
            <p:ph type="title"/>
          </p:nvPr>
        </p:nvSpPr>
        <p:spPr/>
        <p:txBody>
          <a:bodyPr>
            <a:normAutofit fontScale="90000"/>
          </a:bodyPr>
          <a:lstStyle/>
          <a:p>
            <a:r>
              <a:rPr lang="en-IN" dirty="0"/>
              <a:t>Pre operative radiography &amp; Physician </a:t>
            </a:r>
            <a:r>
              <a:rPr lang="en-IN" dirty="0" err="1"/>
              <a:t>Concent</a:t>
            </a:r>
            <a:endParaRPr lang="en-IN" dirty="0"/>
          </a:p>
        </p:txBody>
      </p:sp>
      <p:pic>
        <p:nvPicPr>
          <p:cNvPr id="9" name="Content Placeholder 8">
            <a:extLst>
              <a:ext uri="{FF2B5EF4-FFF2-40B4-BE49-F238E27FC236}">
                <a16:creationId xmlns:a16="http://schemas.microsoft.com/office/drawing/2014/main" id="{1CC4C27E-FFD9-6581-DC95-2D9377E895D4}"/>
              </a:ext>
            </a:extLst>
          </p:cNvPr>
          <p:cNvPicPr>
            <a:picLocks noGrp="1" noChangeAspect="1"/>
          </p:cNvPicPr>
          <p:nvPr>
            <p:ph idx="1"/>
          </p:nvPr>
        </p:nvPicPr>
        <p:blipFill>
          <a:blip r:embed="rId2"/>
          <a:stretch>
            <a:fillRect/>
          </a:stretch>
        </p:blipFill>
        <p:spPr>
          <a:xfrm>
            <a:off x="972207" y="2343150"/>
            <a:ext cx="5123793" cy="3714750"/>
          </a:xfrm>
        </p:spPr>
      </p:pic>
      <p:pic>
        <p:nvPicPr>
          <p:cNvPr id="11" name="Picture 10">
            <a:extLst>
              <a:ext uri="{FF2B5EF4-FFF2-40B4-BE49-F238E27FC236}">
                <a16:creationId xmlns:a16="http://schemas.microsoft.com/office/drawing/2014/main" id="{E52ED4D5-7F24-73CA-C6CE-E41738A63363}"/>
              </a:ext>
            </a:extLst>
          </p:cNvPr>
          <p:cNvPicPr>
            <a:picLocks noChangeAspect="1"/>
          </p:cNvPicPr>
          <p:nvPr/>
        </p:nvPicPr>
        <p:blipFill>
          <a:blip r:embed="rId3"/>
          <a:stretch>
            <a:fillRect/>
          </a:stretch>
        </p:blipFill>
        <p:spPr>
          <a:xfrm>
            <a:off x="6276975" y="2343149"/>
            <a:ext cx="4990582" cy="3714751"/>
          </a:xfrm>
          <a:prstGeom prst="rect">
            <a:avLst/>
          </a:prstGeom>
        </p:spPr>
      </p:pic>
    </p:spTree>
    <p:extLst>
      <p:ext uri="{BB962C8B-B14F-4D97-AF65-F5344CB8AC3E}">
        <p14:creationId xmlns:p14="http://schemas.microsoft.com/office/powerpoint/2010/main" val="126914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7BE0-DAA9-750F-18A7-C57871730E4E}"/>
              </a:ext>
            </a:extLst>
          </p:cNvPr>
          <p:cNvSpPr>
            <a:spLocks noGrp="1"/>
          </p:cNvSpPr>
          <p:nvPr>
            <p:ph type="title"/>
          </p:nvPr>
        </p:nvSpPr>
        <p:spPr/>
        <p:txBody>
          <a:bodyPr/>
          <a:lstStyle/>
          <a:p>
            <a:r>
              <a:rPr lang="en-IN" dirty="0"/>
              <a:t>Extracted Teeth &amp; Socket after Extraction</a:t>
            </a:r>
          </a:p>
        </p:txBody>
      </p:sp>
      <p:pic>
        <p:nvPicPr>
          <p:cNvPr id="5" name="Content Placeholder 4">
            <a:extLst>
              <a:ext uri="{FF2B5EF4-FFF2-40B4-BE49-F238E27FC236}">
                <a16:creationId xmlns:a16="http://schemas.microsoft.com/office/drawing/2014/main" id="{0CA65DB1-D464-7AF5-D8BF-BA1A93E85DC3}"/>
              </a:ext>
            </a:extLst>
          </p:cNvPr>
          <p:cNvPicPr>
            <a:picLocks noGrp="1" noChangeAspect="1"/>
          </p:cNvPicPr>
          <p:nvPr>
            <p:ph idx="1"/>
          </p:nvPr>
        </p:nvPicPr>
        <p:blipFill>
          <a:blip r:embed="rId2"/>
          <a:stretch>
            <a:fillRect/>
          </a:stretch>
        </p:blipFill>
        <p:spPr>
          <a:xfrm>
            <a:off x="913795" y="1694754"/>
            <a:ext cx="4006748" cy="4893557"/>
          </a:xfrm>
        </p:spPr>
      </p:pic>
      <p:pic>
        <p:nvPicPr>
          <p:cNvPr id="7" name="Picture 6">
            <a:extLst>
              <a:ext uri="{FF2B5EF4-FFF2-40B4-BE49-F238E27FC236}">
                <a16:creationId xmlns:a16="http://schemas.microsoft.com/office/drawing/2014/main" id="{9791E720-E07F-6DC7-F98C-17AB59EB5882}"/>
              </a:ext>
            </a:extLst>
          </p:cNvPr>
          <p:cNvPicPr>
            <a:picLocks noChangeAspect="1"/>
          </p:cNvPicPr>
          <p:nvPr/>
        </p:nvPicPr>
        <p:blipFill>
          <a:blip r:embed="rId3"/>
          <a:stretch>
            <a:fillRect/>
          </a:stretch>
        </p:blipFill>
        <p:spPr>
          <a:xfrm>
            <a:off x="5522300" y="1694754"/>
            <a:ext cx="5057774" cy="1794387"/>
          </a:xfrm>
          <a:prstGeom prst="rect">
            <a:avLst/>
          </a:prstGeom>
        </p:spPr>
      </p:pic>
      <p:pic>
        <p:nvPicPr>
          <p:cNvPr id="9" name="Picture 8">
            <a:extLst>
              <a:ext uri="{FF2B5EF4-FFF2-40B4-BE49-F238E27FC236}">
                <a16:creationId xmlns:a16="http://schemas.microsoft.com/office/drawing/2014/main" id="{29F9D2B6-82FB-F84E-1649-DBF31F07107B}"/>
              </a:ext>
            </a:extLst>
          </p:cNvPr>
          <p:cNvPicPr>
            <a:picLocks noChangeAspect="1"/>
          </p:cNvPicPr>
          <p:nvPr/>
        </p:nvPicPr>
        <p:blipFill>
          <a:blip r:embed="rId4"/>
          <a:stretch>
            <a:fillRect/>
          </a:stretch>
        </p:blipFill>
        <p:spPr>
          <a:xfrm>
            <a:off x="5522300" y="3584391"/>
            <a:ext cx="5057774" cy="3003920"/>
          </a:xfrm>
          <a:prstGeom prst="rect">
            <a:avLst/>
          </a:prstGeom>
        </p:spPr>
      </p:pic>
    </p:spTree>
    <p:extLst>
      <p:ext uri="{BB962C8B-B14F-4D97-AF65-F5344CB8AC3E}">
        <p14:creationId xmlns:p14="http://schemas.microsoft.com/office/powerpoint/2010/main" val="364968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4510-B66A-9EEE-6A00-AB269C33BD06}"/>
              </a:ext>
            </a:extLst>
          </p:cNvPr>
          <p:cNvSpPr>
            <a:spLocks noGrp="1"/>
          </p:cNvSpPr>
          <p:nvPr>
            <p:ph type="title"/>
          </p:nvPr>
        </p:nvSpPr>
        <p:spPr/>
        <p:txBody>
          <a:bodyPr/>
          <a:lstStyle/>
          <a:p>
            <a:r>
              <a:rPr lang="en-IN" dirty="0"/>
              <a:t>Medication</a:t>
            </a:r>
          </a:p>
        </p:txBody>
      </p:sp>
      <p:pic>
        <p:nvPicPr>
          <p:cNvPr id="7" name="Content Placeholder 6">
            <a:extLst>
              <a:ext uri="{FF2B5EF4-FFF2-40B4-BE49-F238E27FC236}">
                <a16:creationId xmlns:a16="http://schemas.microsoft.com/office/drawing/2014/main" id="{5E2F005E-6CE1-F2CE-A93C-3738AA7F48F5}"/>
              </a:ext>
            </a:extLst>
          </p:cNvPr>
          <p:cNvPicPr>
            <a:picLocks noGrp="1" noChangeAspect="1"/>
          </p:cNvPicPr>
          <p:nvPr>
            <p:ph idx="1"/>
          </p:nvPr>
        </p:nvPicPr>
        <p:blipFill>
          <a:blip r:embed="rId2"/>
          <a:stretch>
            <a:fillRect/>
          </a:stretch>
        </p:blipFill>
        <p:spPr>
          <a:xfrm>
            <a:off x="3848099" y="1752600"/>
            <a:ext cx="4162425" cy="4381500"/>
          </a:xfrm>
        </p:spPr>
      </p:pic>
    </p:spTree>
    <p:extLst>
      <p:ext uri="{BB962C8B-B14F-4D97-AF65-F5344CB8AC3E}">
        <p14:creationId xmlns:p14="http://schemas.microsoft.com/office/powerpoint/2010/main" val="95042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5225-F6BA-6205-3E30-946554B71B4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45202D4-1225-FDEA-33D3-68EA9F468A02}"/>
              </a:ext>
            </a:extLst>
          </p:cNvPr>
          <p:cNvSpPr>
            <a:spLocks noGrp="1"/>
          </p:cNvSpPr>
          <p:nvPr>
            <p:ph idx="1"/>
          </p:nvPr>
        </p:nvSpPr>
        <p:spPr/>
        <p:txBody>
          <a:bodyPr/>
          <a:lstStyle/>
          <a:p>
            <a:r>
              <a:rPr lang="en-US" dirty="0"/>
              <a:t>Dental extractions in patients with heart conditions, including those who have undergone angioplasty, require a comprehensive and coordinated approach.</a:t>
            </a:r>
          </a:p>
          <a:p>
            <a:r>
              <a:rPr lang="en-US" dirty="0"/>
              <a:t> By carefully assessing the patient's cardiac risk, managing medications appropriately, employing atraumatic surgical techniques, and providing diligent post-operative care, dentists can minimize the risks and ensure the safety and well-being of their patients.</a:t>
            </a:r>
          </a:p>
          <a:p>
            <a:pPr marL="36900" indent="0">
              <a:buNone/>
            </a:pPr>
            <a:endParaRPr lang="en-IN" dirty="0"/>
          </a:p>
        </p:txBody>
      </p:sp>
    </p:spTree>
    <p:extLst>
      <p:ext uri="{BB962C8B-B14F-4D97-AF65-F5344CB8AC3E}">
        <p14:creationId xmlns:p14="http://schemas.microsoft.com/office/powerpoint/2010/main" val="232448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5637898"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833943" y="2943775"/>
            <a:ext cx="4538124" cy="970450"/>
          </a:xfrm>
        </p:spPr>
        <p:txBody>
          <a:bodyPr anchor="b">
            <a:normAutofit/>
          </a:bodyPr>
          <a:lstStyle/>
          <a:p>
            <a:pPr algn="l"/>
            <a:r>
              <a:rPr lang="en-US" sz="4000" dirty="0"/>
              <a:t>Thank You!</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CFC5-8B44-179A-BB1E-B2F9269B1A89}"/>
              </a:ext>
            </a:extLst>
          </p:cNvPr>
          <p:cNvSpPr>
            <a:spLocks noGrp="1"/>
          </p:cNvSpPr>
          <p:nvPr>
            <p:ph type="title"/>
          </p:nvPr>
        </p:nvSpPr>
        <p:spPr/>
        <p:txBody>
          <a:bodyPr/>
          <a:lstStyle/>
          <a:p>
            <a:r>
              <a:rPr lang="en-IN" dirty="0"/>
              <a:t>Considerations</a:t>
            </a:r>
          </a:p>
        </p:txBody>
      </p:sp>
      <p:sp>
        <p:nvSpPr>
          <p:cNvPr id="3" name="Content Placeholder 2">
            <a:extLst>
              <a:ext uri="{FF2B5EF4-FFF2-40B4-BE49-F238E27FC236}">
                <a16:creationId xmlns:a16="http://schemas.microsoft.com/office/drawing/2014/main" id="{DBEAB2DC-1C8D-2865-B7B2-839F004DE9AB}"/>
              </a:ext>
            </a:extLst>
          </p:cNvPr>
          <p:cNvSpPr>
            <a:spLocks noGrp="1"/>
          </p:cNvSpPr>
          <p:nvPr>
            <p:ph idx="1"/>
          </p:nvPr>
        </p:nvSpPr>
        <p:spPr/>
        <p:txBody>
          <a:bodyPr>
            <a:normAutofit fontScale="92500" lnSpcReduction="20000"/>
          </a:bodyPr>
          <a:lstStyle/>
          <a:p>
            <a:r>
              <a:rPr lang="en-US" dirty="0"/>
              <a:t>Patient Assessment:</a:t>
            </a:r>
          </a:p>
          <a:p>
            <a:pPr marL="36900" indent="0">
              <a:buNone/>
            </a:pPr>
            <a:r>
              <a:rPr lang="en-US" dirty="0"/>
              <a:t>A thorough medical and dental history is crucial. This includes information about the patient's heart condition (e.g., type of heart disease, history of heart attacks, angioplasty, stenting, valve issues), medications (especially anticoagulants and antiplatelet drugs), and any other relevant medical conditions. </a:t>
            </a:r>
          </a:p>
          <a:p>
            <a:pPr marL="36900" indent="0">
              <a:buNone/>
            </a:pPr>
            <a:endParaRPr lang="en-US" dirty="0"/>
          </a:p>
          <a:p>
            <a:r>
              <a:rPr lang="en-US" dirty="0"/>
              <a:t>Cardiac Risk Stratification:</a:t>
            </a:r>
          </a:p>
          <a:p>
            <a:pPr marL="36900" indent="0">
              <a:buNone/>
            </a:pPr>
            <a:r>
              <a:rPr lang="en-US" dirty="0"/>
              <a:t>Assess the patient's cardiac risk using tools like the American Heart Association/American College of Cardiology (AHA/ACC) guidelines or the American Society of Anesthesiologists (ASA) Physical Status Classification System. </a:t>
            </a:r>
          </a:p>
          <a:p>
            <a:endParaRPr lang="en-IN" dirty="0"/>
          </a:p>
        </p:txBody>
      </p:sp>
    </p:spTree>
    <p:extLst>
      <p:ext uri="{BB962C8B-B14F-4D97-AF65-F5344CB8AC3E}">
        <p14:creationId xmlns:p14="http://schemas.microsoft.com/office/powerpoint/2010/main" val="353874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6743-77C3-2CB4-20D4-92E8406890B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53A9FBA-4892-5A2E-5BC0-95855B2A6044}"/>
              </a:ext>
            </a:extLst>
          </p:cNvPr>
          <p:cNvSpPr>
            <a:spLocks noGrp="1"/>
          </p:cNvSpPr>
          <p:nvPr>
            <p:ph idx="1"/>
          </p:nvPr>
        </p:nvSpPr>
        <p:spPr>
          <a:xfrm>
            <a:off x="762000" y="1562100"/>
            <a:ext cx="10353762" cy="5181599"/>
          </a:xfrm>
        </p:spPr>
        <p:txBody>
          <a:bodyPr>
            <a:normAutofit/>
          </a:bodyPr>
          <a:lstStyle/>
          <a:p>
            <a:r>
              <a:rPr lang="en-US" dirty="0"/>
              <a:t>Dental Evaluation:</a:t>
            </a:r>
          </a:p>
          <a:p>
            <a:pPr marL="36900" indent="0">
              <a:buNone/>
            </a:pPr>
            <a:r>
              <a:rPr lang="en-US" dirty="0"/>
              <a:t>A comprehensive dental examination is necessary to assess the teeth requiring extraction, the surrounding tissues, and the overall oral health. This includes checking for any signs of infection, inflammation, or other issues that could complicate the extraction or healing process. </a:t>
            </a:r>
          </a:p>
          <a:p>
            <a:pPr marL="36900" indent="0">
              <a:buNone/>
            </a:pPr>
            <a:endParaRPr lang="en-US" dirty="0"/>
          </a:p>
          <a:p>
            <a:r>
              <a:rPr lang="en-US" dirty="0"/>
              <a:t> Multidisciplinary Approach:</a:t>
            </a:r>
          </a:p>
          <a:p>
            <a:pPr marL="36900" indent="0">
              <a:buNone/>
            </a:pPr>
            <a:r>
              <a:rPr lang="en-US" dirty="0"/>
              <a:t>Close collaboration between the dentist and cardiologist is essential. The dentist should consult with the cardiologist to discuss the patient's cardiac status, medication regimen, and any specific precautions or recommendations.</a:t>
            </a:r>
            <a:endParaRPr lang="en-IN" dirty="0"/>
          </a:p>
        </p:txBody>
      </p:sp>
    </p:spTree>
    <p:extLst>
      <p:ext uri="{BB962C8B-B14F-4D97-AF65-F5344CB8AC3E}">
        <p14:creationId xmlns:p14="http://schemas.microsoft.com/office/powerpoint/2010/main" val="50341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8253-1126-00AB-E0F2-35FD1384C1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356DA1-413E-EC48-114C-C87F61534A67}"/>
              </a:ext>
            </a:extLst>
          </p:cNvPr>
          <p:cNvSpPr>
            <a:spLocks noGrp="1"/>
          </p:cNvSpPr>
          <p:nvPr>
            <p:ph idx="1"/>
          </p:nvPr>
        </p:nvSpPr>
        <p:spPr>
          <a:xfrm>
            <a:off x="837595" y="1238250"/>
            <a:ext cx="10353762" cy="5505450"/>
          </a:xfrm>
        </p:spPr>
        <p:txBody>
          <a:bodyPr>
            <a:normAutofit/>
          </a:bodyPr>
          <a:lstStyle/>
          <a:p>
            <a:r>
              <a:rPr lang="en-US" dirty="0"/>
              <a:t>Medication Management:</a:t>
            </a:r>
          </a:p>
          <a:p>
            <a:pPr marL="36900" indent="0">
              <a:buNone/>
            </a:pPr>
            <a:r>
              <a:rPr lang="en-US" dirty="0"/>
              <a:t>Review and potentially adjust medications, especially anticoagulants and antiplatelet drugs, in consultation with the cardiologist. This may involve temporarily stopping or reducing the dosage of these medications before the extraction to minimize bleeding risks, or using local hemostatic measures to control bleeding. </a:t>
            </a:r>
          </a:p>
          <a:p>
            <a:pPr marL="36900" indent="0">
              <a:buNone/>
            </a:pPr>
            <a:endParaRPr lang="en-US" dirty="0"/>
          </a:p>
          <a:p>
            <a:r>
              <a:rPr lang="en-US" dirty="0"/>
              <a:t>Local Anesthesia:</a:t>
            </a:r>
          </a:p>
          <a:p>
            <a:pPr marL="36900" indent="0">
              <a:buNone/>
            </a:pPr>
            <a:r>
              <a:rPr lang="en-US" dirty="0"/>
              <a:t>Use appropriate local anesthesia techniques, considering the patient's cardiac status and potential drug interactions. Aspiration prior to injection is crucial to avoid intravascular injection. </a:t>
            </a:r>
          </a:p>
          <a:p>
            <a:pPr marL="36900" indent="0">
              <a:buNone/>
            </a:pPr>
            <a:endParaRPr lang="en-IN" dirty="0"/>
          </a:p>
        </p:txBody>
      </p:sp>
    </p:spTree>
    <p:extLst>
      <p:ext uri="{BB962C8B-B14F-4D97-AF65-F5344CB8AC3E}">
        <p14:creationId xmlns:p14="http://schemas.microsoft.com/office/powerpoint/2010/main" val="290408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ABA-E0AE-3312-4FD5-F69DBCE19D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E000AE-AE7A-A875-3421-4F820FEFB188}"/>
              </a:ext>
            </a:extLst>
          </p:cNvPr>
          <p:cNvSpPr>
            <a:spLocks noGrp="1"/>
          </p:cNvSpPr>
          <p:nvPr>
            <p:ph idx="1"/>
          </p:nvPr>
        </p:nvSpPr>
        <p:spPr>
          <a:xfrm>
            <a:off x="913795" y="609600"/>
            <a:ext cx="10353762" cy="6076950"/>
          </a:xfrm>
        </p:spPr>
        <p:txBody>
          <a:bodyPr>
            <a:normAutofit lnSpcReduction="10000"/>
          </a:bodyPr>
          <a:lstStyle/>
          <a:p>
            <a:r>
              <a:rPr lang="en-US" dirty="0"/>
              <a:t>Surgical Technique</a:t>
            </a:r>
          </a:p>
          <a:p>
            <a:pPr marL="36900" indent="0">
              <a:buNone/>
            </a:pPr>
            <a:r>
              <a:rPr lang="en-US" dirty="0"/>
              <a:t>Employ atraumatic extraction techniques to minimize tissue trauma and bleeding. Debridement of the extraction socket and careful suturing (if needed) may be necessary to promote proper clot formation and healing. </a:t>
            </a:r>
          </a:p>
          <a:p>
            <a:pPr marL="36900" indent="0">
              <a:buNone/>
            </a:pPr>
            <a:endParaRPr lang="en-US" dirty="0"/>
          </a:p>
          <a:p>
            <a:r>
              <a:rPr lang="en-US" dirty="0"/>
              <a:t>Post-Extraction Care</a:t>
            </a:r>
          </a:p>
          <a:p>
            <a:pPr marL="36900" indent="0">
              <a:buNone/>
            </a:pPr>
            <a:r>
              <a:rPr lang="en-US" dirty="0"/>
              <a:t>Provide detailed post-extraction instructions to the patient, including measures to minimize bleeding (e.g., avoiding strenuous activity, eating soft foods, not rinsing vigorously). </a:t>
            </a:r>
          </a:p>
          <a:p>
            <a:pPr marL="36900" indent="0">
              <a:buNone/>
            </a:pPr>
            <a:endParaRPr lang="en-US" dirty="0"/>
          </a:p>
          <a:p>
            <a:r>
              <a:rPr lang="en-US" dirty="0"/>
              <a:t>Monitoring</a:t>
            </a:r>
          </a:p>
          <a:p>
            <a:pPr marL="36900" indent="0">
              <a:buNone/>
            </a:pPr>
            <a:r>
              <a:rPr lang="en-US" dirty="0"/>
              <a:t>Closely monitor the patient for any signs of complications, such as excessive bleeding, infection, or adverse cardiac events. </a:t>
            </a:r>
          </a:p>
          <a:p>
            <a:endParaRPr lang="en-IN" dirty="0"/>
          </a:p>
        </p:txBody>
      </p:sp>
    </p:spTree>
    <p:extLst>
      <p:ext uri="{BB962C8B-B14F-4D97-AF65-F5344CB8AC3E}">
        <p14:creationId xmlns:p14="http://schemas.microsoft.com/office/powerpoint/2010/main" val="242718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721F-2D59-CF29-FB2A-011E26000999}"/>
              </a:ext>
            </a:extLst>
          </p:cNvPr>
          <p:cNvSpPr>
            <a:spLocks noGrp="1"/>
          </p:cNvSpPr>
          <p:nvPr>
            <p:ph type="title"/>
          </p:nvPr>
        </p:nvSpPr>
        <p:spPr/>
        <p:txBody>
          <a:bodyPr>
            <a:normAutofit fontScale="90000"/>
          </a:bodyPr>
          <a:lstStyle/>
          <a:p>
            <a:r>
              <a:rPr lang="en-US" dirty="0"/>
              <a:t>Specific Considerations for Angioplasty Patients</a:t>
            </a:r>
            <a:endParaRPr lang="en-IN" dirty="0"/>
          </a:p>
        </p:txBody>
      </p:sp>
      <p:sp>
        <p:nvSpPr>
          <p:cNvPr id="3" name="Content Placeholder 2">
            <a:extLst>
              <a:ext uri="{FF2B5EF4-FFF2-40B4-BE49-F238E27FC236}">
                <a16:creationId xmlns:a16="http://schemas.microsoft.com/office/drawing/2014/main" id="{40DC9E7E-E6C1-69FA-4A8C-99258B9DAF77}"/>
              </a:ext>
            </a:extLst>
          </p:cNvPr>
          <p:cNvSpPr>
            <a:spLocks noGrp="1"/>
          </p:cNvSpPr>
          <p:nvPr>
            <p:ph idx="1"/>
          </p:nvPr>
        </p:nvSpPr>
        <p:spPr/>
        <p:txBody>
          <a:bodyPr>
            <a:normAutofit lnSpcReduction="10000"/>
          </a:bodyPr>
          <a:lstStyle/>
          <a:p>
            <a:r>
              <a:rPr lang="en-US" dirty="0"/>
              <a:t>Timing of Extraction:</a:t>
            </a:r>
          </a:p>
          <a:p>
            <a:pPr marL="36900" indent="0">
              <a:buNone/>
            </a:pPr>
            <a:r>
              <a:rPr lang="en-US" dirty="0"/>
              <a:t>In general, elective dental extractions should be delayed for at least six months after a heart attack or stent placement to allow for cardiac stabilization. </a:t>
            </a:r>
          </a:p>
          <a:p>
            <a:pPr marL="36900" indent="0">
              <a:buNone/>
            </a:pPr>
            <a:endParaRPr lang="en-US" dirty="0"/>
          </a:p>
          <a:p>
            <a:r>
              <a:rPr lang="en-US" dirty="0"/>
              <a:t>Anticoagulation:</a:t>
            </a:r>
          </a:p>
          <a:p>
            <a:pPr marL="36900" indent="0">
              <a:buNone/>
            </a:pPr>
            <a:r>
              <a:rPr lang="en-US" dirty="0"/>
              <a:t>Patients on anticoagulants (e.g., warfarin) require careful management. The INR should be checked within 72 hours of the procedure. For patients on novel oral anticoagulants (NOACs), local hemostatic measures are crucial. </a:t>
            </a:r>
          </a:p>
          <a:p>
            <a:endParaRPr lang="en-IN" dirty="0"/>
          </a:p>
        </p:txBody>
      </p:sp>
    </p:spTree>
    <p:extLst>
      <p:ext uri="{BB962C8B-B14F-4D97-AF65-F5344CB8AC3E}">
        <p14:creationId xmlns:p14="http://schemas.microsoft.com/office/powerpoint/2010/main" val="283104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59EC-AD2A-643A-C204-E95AE82F65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6A7EA5-FDD2-6345-1FA6-E6619D7D3E84}"/>
              </a:ext>
            </a:extLst>
          </p:cNvPr>
          <p:cNvSpPr>
            <a:spLocks noGrp="1"/>
          </p:cNvSpPr>
          <p:nvPr>
            <p:ph idx="1"/>
          </p:nvPr>
        </p:nvSpPr>
        <p:spPr>
          <a:xfrm>
            <a:off x="913795" y="1238250"/>
            <a:ext cx="10353762" cy="5448300"/>
          </a:xfrm>
        </p:spPr>
        <p:txBody>
          <a:bodyPr/>
          <a:lstStyle/>
          <a:p>
            <a:r>
              <a:rPr lang="en-US" dirty="0"/>
              <a:t>Infection Control:</a:t>
            </a:r>
          </a:p>
          <a:p>
            <a:pPr marL="36900" indent="0">
              <a:buNone/>
            </a:pPr>
            <a:r>
              <a:rPr lang="en-US" dirty="0"/>
              <a:t>Infections can pose a significant risk for heart patients. Therefore, meticulous attention to infection control measures is vital during and after the extraction. </a:t>
            </a:r>
          </a:p>
          <a:p>
            <a:pPr marL="36900" indent="0">
              <a:buNone/>
            </a:pPr>
            <a:endParaRPr lang="en-US" dirty="0"/>
          </a:p>
          <a:p>
            <a:r>
              <a:rPr lang="en-US" dirty="0"/>
              <a:t>Bleeding </a:t>
            </a:r>
          </a:p>
          <a:p>
            <a:pPr marL="36900" indent="0">
              <a:buNone/>
            </a:pPr>
            <a:r>
              <a:rPr lang="en-US" dirty="0"/>
              <a:t>While most dental extractions in patients with coronary stents can be performed safely without stopping antiplatelet agents, local hemostatic measures are essential to minimize bleeding risks. </a:t>
            </a:r>
          </a:p>
          <a:p>
            <a:endParaRPr lang="en-IN" dirty="0"/>
          </a:p>
        </p:txBody>
      </p:sp>
    </p:spTree>
    <p:extLst>
      <p:ext uri="{BB962C8B-B14F-4D97-AF65-F5344CB8AC3E}">
        <p14:creationId xmlns:p14="http://schemas.microsoft.com/office/powerpoint/2010/main" val="30641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0ED1-80BA-73F3-E4D1-DD2BAD83909D}"/>
              </a:ext>
            </a:extLst>
          </p:cNvPr>
          <p:cNvSpPr>
            <a:spLocks noGrp="1"/>
          </p:cNvSpPr>
          <p:nvPr>
            <p:ph type="title"/>
          </p:nvPr>
        </p:nvSpPr>
        <p:spPr/>
        <p:txBody>
          <a:bodyPr/>
          <a:lstStyle/>
          <a:p>
            <a:r>
              <a:rPr lang="en-IN" dirty="0"/>
              <a:t>Potential Complications</a:t>
            </a:r>
          </a:p>
        </p:txBody>
      </p:sp>
      <p:sp>
        <p:nvSpPr>
          <p:cNvPr id="3" name="Content Placeholder 2">
            <a:extLst>
              <a:ext uri="{FF2B5EF4-FFF2-40B4-BE49-F238E27FC236}">
                <a16:creationId xmlns:a16="http://schemas.microsoft.com/office/drawing/2014/main" id="{F9F3AAA8-99DE-4452-736C-404A8E0D7D45}"/>
              </a:ext>
            </a:extLst>
          </p:cNvPr>
          <p:cNvSpPr>
            <a:spLocks noGrp="1"/>
          </p:cNvSpPr>
          <p:nvPr>
            <p:ph idx="1"/>
          </p:nvPr>
        </p:nvSpPr>
        <p:spPr/>
        <p:txBody>
          <a:bodyPr/>
          <a:lstStyle/>
          <a:p>
            <a:r>
              <a:rPr lang="en-US" dirty="0"/>
              <a:t>Bleeding</a:t>
            </a:r>
          </a:p>
          <a:p>
            <a:pPr marL="36900" indent="0">
              <a:buNone/>
            </a:pPr>
            <a:r>
              <a:rPr lang="en-US" dirty="0"/>
              <a:t>Excessive bleeding can be a concern, especially for patients on anticoagulants. </a:t>
            </a:r>
          </a:p>
          <a:p>
            <a:pPr marL="36900" indent="0">
              <a:buNone/>
            </a:pPr>
            <a:endParaRPr lang="en-US" dirty="0"/>
          </a:p>
          <a:p>
            <a:r>
              <a:rPr lang="en-US" dirty="0"/>
              <a:t>Infection</a:t>
            </a:r>
          </a:p>
          <a:p>
            <a:pPr marL="36900" indent="0">
              <a:buNone/>
            </a:pPr>
            <a:r>
              <a:rPr lang="en-US" dirty="0"/>
              <a:t>Infections can lead to endocarditis or other complications, particularly in patients with valve problems. </a:t>
            </a:r>
          </a:p>
          <a:p>
            <a:endParaRPr lang="en-IN" dirty="0"/>
          </a:p>
        </p:txBody>
      </p:sp>
    </p:spTree>
    <p:extLst>
      <p:ext uri="{BB962C8B-B14F-4D97-AF65-F5344CB8AC3E}">
        <p14:creationId xmlns:p14="http://schemas.microsoft.com/office/powerpoint/2010/main" val="193062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4EA7-8163-7BE3-C3F1-72ED3398A4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2FA89F-30B8-6D37-EA1E-1B9CBD9E4C17}"/>
              </a:ext>
            </a:extLst>
          </p:cNvPr>
          <p:cNvSpPr>
            <a:spLocks noGrp="1"/>
          </p:cNvSpPr>
          <p:nvPr>
            <p:ph idx="1"/>
          </p:nvPr>
        </p:nvSpPr>
        <p:spPr>
          <a:xfrm>
            <a:off x="924443" y="1466850"/>
            <a:ext cx="10353762" cy="5181599"/>
          </a:xfrm>
        </p:spPr>
        <p:txBody>
          <a:bodyPr/>
          <a:lstStyle/>
          <a:p>
            <a:r>
              <a:rPr lang="en-US" dirty="0"/>
              <a:t>Cardiac Events</a:t>
            </a:r>
          </a:p>
          <a:p>
            <a:pPr marL="36900" indent="0">
              <a:buNone/>
            </a:pPr>
            <a:r>
              <a:rPr lang="en-US" dirty="0"/>
              <a:t>Stress from the procedure can potentially trigger a cardiac event in susceptible individuals. </a:t>
            </a:r>
          </a:p>
          <a:p>
            <a:pPr marL="36900" indent="0">
              <a:buNone/>
            </a:pPr>
            <a:endParaRPr lang="en-US" dirty="0"/>
          </a:p>
          <a:p>
            <a:r>
              <a:rPr lang="en-US" dirty="0"/>
              <a:t>Dry Socket</a:t>
            </a:r>
          </a:p>
          <a:p>
            <a:pPr marL="36900" indent="0">
              <a:buNone/>
            </a:pPr>
            <a:r>
              <a:rPr lang="en-US" dirty="0"/>
              <a:t>This painful condition can occur after tooth extractions and may be more problematic for patients with heart conditions. </a:t>
            </a:r>
          </a:p>
          <a:p>
            <a:endParaRPr lang="en-IN" dirty="0"/>
          </a:p>
        </p:txBody>
      </p:sp>
    </p:spTree>
    <p:extLst>
      <p:ext uri="{BB962C8B-B14F-4D97-AF65-F5344CB8AC3E}">
        <p14:creationId xmlns:p14="http://schemas.microsoft.com/office/powerpoint/2010/main" val="3805259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{AF5FEA52-D036-4055-A412-3F13CC63A2D3}tf55705232_win32</Template>
  <TotalTime>138</TotalTime>
  <Words>656</Words>
  <Application>Microsoft Office PowerPoint</Application>
  <PresentationFormat>Widescreen</PresentationFormat>
  <Paragraphs>56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Goudy Old Style</vt:lpstr>
      <vt:lpstr>Wingdings 2</vt:lpstr>
      <vt:lpstr>SlateVTI</vt:lpstr>
      <vt:lpstr>Dental extraction in a patient with history of angioplasty</vt:lpstr>
      <vt:lpstr>Considerations</vt:lpstr>
      <vt:lpstr>PowerPoint Presentation</vt:lpstr>
      <vt:lpstr>PowerPoint Presentation</vt:lpstr>
      <vt:lpstr>PowerPoint Presentation</vt:lpstr>
      <vt:lpstr>Specific Considerations for Angioplasty Patients</vt:lpstr>
      <vt:lpstr>PowerPoint Presentation</vt:lpstr>
      <vt:lpstr>Potential Complications</vt:lpstr>
      <vt:lpstr>PowerPoint Presentation</vt:lpstr>
      <vt:lpstr>Pre operative radiography &amp; Physician Concent</vt:lpstr>
      <vt:lpstr>Extracted Teeth &amp; Socket after Extraction</vt:lpstr>
      <vt:lpstr>Medication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patil</dc:creator>
  <cp:lastModifiedBy>vishal patil</cp:lastModifiedBy>
  <cp:revision>7</cp:revision>
  <dcterms:created xsi:type="dcterms:W3CDTF">2025-07-06T11:42:38Z</dcterms:created>
  <dcterms:modified xsi:type="dcterms:W3CDTF">2025-07-07T13:04:52Z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