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3"/>
  </p:notesMasterIdLst>
  <p:handoutMasterIdLst>
    <p:handoutMasterId r:id="rId14"/>
  </p:handoutMasterIdLst>
  <p:sldIdLst>
    <p:sldId id="258" r:id="rId2"/>
    <p:sldId id="259" r:id="rId3"/>
    <p:sldId id="260" r:id="rId4"/>
    <p:sldId id="261" r:id="rId5"/>
    <p:sldId id="262" r:id="rId6"/>
    <p:sldId id="263" r:id="rId7"/>
    <p:sldId id="264" r:id="rId8"/>
    <p:sldId id="265" r:id="rId9"/>
    <p:sldId id="266" r:id="rId10"/>
    <p:sldId id="267" r:id="rId11"/>
    <p:sldId id="268" r:id="rId1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45">
          <p15:clr>
            <a:srgbClr val="A4A3A4"/>
          </p15:clr>
        </p15:guide>
        <p15:guide id="3" orient="horz" pos="3888">
          <p15:clr>
            <a:srgbClr val="A4A3A4"/>
          </p15:clr>
        </p15:guide>
        <p15:guide id="4" orient="horz" pos="192">
          <p15:clr>
            <a:srgbClr val="A4A3A4"/>
          </p15:clr>
        </p15:guide>
        <p15:guide id="5" orient="horz" pos="1072">
          <p15:clr>
            <a:srgbClr val="A4A3A4"/>
          </p15:clr>
        </p15:guide>
        <p15:guide id="6" pos="3839">
          <p15:clr>
            <a:srgbClr val="A4A3A4"/>
          </p15:clr>
        </p15:guide>
        <p15:guide id="7" pos="704">
          <p15:clr>
            <a:srgbClr val="A4A3A4"/>
          </p15:clr>
        </p15:guide>
        <p15:guide id="8" pos="71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182" autoAdjust="0"/>
  </p:normalViewPr>
  <p:slideViewPr>
    <p:cSldViewPr showGuides="1">
      <p:cViewPr varScale="1">
        <p:scale>
          <a:sx n="78" d="100"/>
          <a:sy n="78" d="100"/>
        </p:scale>
        <p:origin x="878" y="58"/>
      </p:cViewPr>
      <p:guideLst>
        <p:guide orient="horz" pos="2160"/>
        <p:guide orient="horz" pos="945"/>
        <p:guide orient="horz" pos="3888"/>
        <p:guide orient="horz" pos="192"/>
        <p:guide orient="horz" pos="1072"/>
        <p:guide pos="3839"/>
        <p:guide pos="704"/>
        <p:guide pos="7102"/>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319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1/10/2022</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1/10/2022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BF81A0-ADA6-4623-BE4F-40CFB8BBCB3D}" type="slidenum">
              <a:rPr lang="en-US" smtClean="0"/>
              <a:t>1</a:t>
            </a:fld>
            <a:endParaRPr lang="en-US"/>
          </a:p>
        </p:txBody>
      </p:sp>
    </p:spTree>
    <p:extLst>
      <p:ext uri="{BB962C8B-B14F-4D97-AF65-F5344CB8AC3E}">
        <p14:creationId xmlns:p14="http://schemas.microsoft.com/office/powerpoint/2010/main" val="2855903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descr="Stack of books"/>
          <p:cNvGrpSpPr/>
          <p:nvPr userDrawn="1"/>
        </p:nvGrpSpPr>
        <p:grpSpPr>
          <a:xfrm>
            <a:off x="0" y="0"/>
            <a:ext cx="12190572"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nvGrpSpPr>
            <p:cNvPr id="12" name="Group 11"/>
            <p:cNvGrpSpPr/>
            <p:nvPr/>
          </p:nvGrpSpPr>
          <p:grpSpPr>
            <a:xfrm>
              <a:off x="0" y="0"/>
              <a:ext cx="4726044" cy="6858000"/>
              <a:chOff x="0" y="0"/>
              <a:chExt cx="4726044" cy="6858000"/>
            </a:xfrm>
          </p:grpSpPr>
          <p:pic>
            <p:nvPicPr>
              <p:cNvPr id="9" name="Picture 8"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588884"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ctrTitle"/>
          </p:nvPr>
        </p:nvSpPr>
        <p:spPr>
          <a:xfrm>
            <a:off x="4879346"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3" name="Subtitle 2"/>
          <p:cNvSpPr>
            <a:spLocks noGrp="1"/>
          </p:cNvSpPr>
          <p:nvPr>
            <p:ph type="subTitle" idx="1"/>
          </p:nvPr>
        </p:nvSpPr>
        <p:spPr>
          <a:xfrm>
            <a:off x="4879346"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Date Placeholder 4"/>
          <p:cNvSpPr>
            <a:spLocks noGrp="1"/>
          </p:cNvSpPr>
          <p:nvPr>
            <p:ph type="dt" sz="half" idx="10"/>
          </p:nvPr>
        </p:nvSpPr>
        <p:spPr/>
        <p:txBody>
          <a:bodyPr/>
          <a:lstStyle/>
          <a:p>
            <a:fld id="{42E3C847-D284-421D-B330-2D43513B0F9C}" type="datetime1">
              <a:rPr lang="en-US" smtClean="0"/>
              <a:t>1/10/2022</a:t>
            </a:fld>
            <a:endParaRPr lang="en-US"/>
          </a:p>
        </p:txBody>
      </p:sp>
      <p:sp>
        <p:nvSpPr>
          <p:cNvPr id="7" name="Footer Placeholder 6"/>
          <p:cNvSpPr>
            <a:spLocks noGrp="1"/>
          </p:cNvSpPr>
          <p:nvPr>
            <p:ph type="ftr" sz="quarter" idx="11"/>
          </p:nvPr>
        </p:nvSpPr>
        <p:spPr/>
        <p:txBody>
          <a:bodyPr/>
          <a:lstStyle/>
          <a:p>
            <a:r>
              <a:rPr lang="en-US" dirty="0"/>
              <a:t>Add a footer</a:t>
            </a:r>
          </a:p>
        </p:txBody>
      </p:sp>
      <p:sp>
        <p:nvSpPr>
          <p:cNvPr id="11" name="Slide Number Placeholder 10"/>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4405174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F6987518-40ED-4895-8580-DE2A722FC423}" type="datetime1">
              <a:rPr lang="en-US" smtClean="0"/>
              <a:t>1/10/2022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96022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A8D9F34-BDBC-4273-B9BC-22458F940BE7}" type="datetime1">
              <a:rPr lang="en-US" smtClean="0"/>
              <a:t>1/10/2022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3982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E5785147-19A6-4970-A04E-ED9B1D83C0F1}" type="datetime1">
              <a:rPr lang="en-US" smtClean="0"/>
              <a:t>1/10/2022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235897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88952"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tx2"/>
                </a:solidFill>
              </a:endParaRPr>
            </a:p>
          </p:txBody>
        </p:sp>
      </p:grpSp>
      <p:pic>
        <p:nvPicPr>
          <p:cNvPr id="5" name="Picture 4"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7" name="Title 1"/>
          <p:cNvSpPr>
            <a:spLocks noGrp="1"/>
          </p:cNvSpPr>
          <p:nvPr>
            <p:ph type="ctrTitle"/>
          </p:nvPr>
        </p:nvSpPr>
        <p:spPr>
          <a:xfrm>
            <a:off x="237149"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8" name="Subtitle 2"/>
          <p:cNvSpPr>
            <a:spLocks noGrp="1"/>
          </p:cNvSpPr>
          <p:nvPr>
            <p:ph type="subTitle" idx="1"/>
          </p:nvPr>
        </p:nvSpPr>
        <p:spPr>
          <a:xfrm>
            <a:off x="237149"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2" name="Date Placeholder 1"/>
          <p:cNvSpPr>
            <a:spLocks noGrp="1"/>
          </p:cNvSpPr>
          <p:nvPr>
            <p:ph type="dt" sz="half" idx="10"/>
          </p:nvPr>
        </p:nvSpPr>
        <p:spPr/>
        <p:txBody>
          <a:bodyPr/>
          <a:lstStyle/>
          <a:p>
            <a:fld id="{E8F41008-E89D-49CD-9BF4-E6F3FE09F7AC}" type="datetime1">
              <a:rPr lang="en-US" smtClean="0"/>
              <a:t>1/10/2022</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7272354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6C9E199F-4583-41EB-929F-5865E95EECAA}" type="datetime1">
              <a:rPr lang="en-US" smtClean="0"/>
              <a:t>1/10/2022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70174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ADE652EB-356C-4482-B27C-7C8E08F5D88F}" type="datetime1">
              <a:rPr lang="en-US" smtClean="0"/>
              <a:t>1/10/2022</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4746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1B0895E-43C3-4560-B59A-90049317E860}" type="datetime1">
              <a:rPr lang="en-US" smtClean="0"/>
              <a:t>1/10/2022</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81024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78C32-B81D-4A68-A851-5185C690F024}" type="datetime1">
              <a:rPr lang="en-US" smtClean="0"/>
              <a:t>1/10/2022</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66448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455612" y="1701800"/>
            <a:ext cx="3351927" cy="2844800"/>
          </a:xfrm>
        </p:spPr>
        <p:txBody>
          <a:bodyPr anchor="b">
            <a:normAutofit/>
          </a:bodyPr>
          <a:lstStyle>
            <a:lvl1pPr algn="l">
              <a:defRPr sz="2000" b="1">
                <a:effectLst/>
              </a:defRPr>
            </a:lvl1pPr>
          </a:lstStyle>
          <a:p>
            <a:r>
              <a:rPr lang="en-US"/>
              <a:t>Click to edit Master title style</a:t>
            </a:r>
            <a:endParaRPr dirty="0"/>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455612"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1765D79-EF31-4E8F-A1BE-AF31805C2859}" type="datetime1">
              <a:rPr lang="en-US" smtClean="0"/>
              <a:t>1/10/2022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28012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effectLst/>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932FBA3B-941F-4778-A0CB-865223FDAE69}" type="datetime1">
              <a:rPr lang="en-US" smtClean="0"/>
              <a:t>1/10/2022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1478196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88952"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72EBFD46-0FD3-4428-ADEC-1DFD6489930D}" type="datetime1">
              <a:rPr lang="en-US" smtClean="0"/>
              <a:t>1/10/2022</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dirty="0"/>
              <a:t>Add a footer</a:t>
            </a:r>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414278595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lnSpc>
          <a:spcPct val="85000"/>
        </a:lnSpc>
        <a:spcBef>
          <a:spcPct val="0"/>
        </a:spcBef>
        <a:buNone/>
        <a:tabLst/>
        <a:defRPr sz="4400" b="0" kern="1200" cap="none" baseline="0">
          <a:solidFill>
            <a:schemeClr val="accent2">
              <a:lumMod val="50000"/>
            </a:schemeClr>
          </a:solidFill>
          <a:effectLst/>
          <a:latin typeface="+mj-lt"/>
          <a:ea typeface="+mj-ea"/>
          <a:cs typeface="+mj-cs"/>
        </a:defRPr>
      </a:lvl1pPr>
    </p:titleStyle>
    <p:bodyStyle>
      <a:lvl1pPr marL="304747" indent="-304747" algn="l" defTabSz="1218987" rtl="0" eaLnBrk="1" latinLnBrk="0" hangingPunct="1">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6pPr>
      <a:lvl7pPr marL="2864619"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7pPr>
      <a:lvl8pPr marL="3291264"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8pPr>
      <a:lvl9pPr marL="3474112" indent="0" algn="l" defTabSz="1218987" rtl="0" eaLnBrk="1" latinLnBrk="0" hangingPunct="1">
        <a:lnSpc>
          <a:spcPct val="95000"/>
        </a:lnSpc>
        <a:spcBef>
          <a:spcPts val="1066"/>
        </a:spcBef>
        <a:buClr>
          <a:schemeClr val="accent6">
            <a:lumMod val="50000"/>
          </a:schemeClr>
        </a:buClr>
        <a:buSzPct val="90000"/>
        <a:buFont typeface="Century Gothic" pitchFamily="34" charset="0"/>
        <a:buNone/>
        <a:defRPr sz="1800" kern="1200">
          <a:solidFill>
            <a:schemeClr val="tx2">
              <a:lumMod val="50000"/>
            </a:schemeClr>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Information_Ag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9346" y="1484784"/>
            <a:ext cx="7008574" cy="2434455"/>
          </a:xfrm>
        </p:spPr>
        <p:txBody>
          <a:bodyPr/>
          <a:lstStyle/>
          <a:p>
            <a:r>
              <a:rPr lang="en-US" b="1" dirty="0">
                <a:effectLst>
                  <a:outerShdw blurRad="38100" dist="38100" dir="2700000" algn="tl">
                    <a:srgbClr val="000000">
                      <a:alpha val="43137"/>
                    </a:srgbClr>
                  </a:outerShdw>
                </a:effectLst>
                <a:latin typeface="Algerian" panose="04020705040A02060702" pitchFamily="82" charset="0"/>
              </a:rPr>
              <a:t>WELCOME  TO  OUR MINI PROJECT</a:t>
            </a:r>
          </a:p>
        </p:txBody>
      </p:sp>
      <p:sp>
        <p:nvSpPr>
          <p:cNvPr id="3" name="Subtitle 2"/>
          <p:cNvSpPr>
            <a:spLocks noGrp="1"/>
          </p:cNvSpPr>
          <p:nvPr>
            <p:ph type="subTitle" idx="1"/>
          </p:nvPr>
        </p:nvSpPr>
        <p:spPr>
          <a:xfrm>
            <a:off x="4879346" y="4005064"/>
            <a:ext cx="7008574" cy="2167136"/>
          </a:xfrm>
        </p:spPr>
        <p:txBody>
          <a:bodyPr>
            <a:normAutofit/>
          </a:bodyPr>
          <a:lstStyle/>
          <a:p>
            <a:r>
              <a:rPr lang="en-IN"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OUR  TEAM : 1) SHUBHAM  SAGAR</a:t>
            </a:r>
          </a:p>
          <a:p>
            <a:r>
              <a:rPr lang="en-IN"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2) TUKARAM  BHALERAO</a:t>
            </a:r>
          </a:p>
          <a:p>
            <a:r>
              <a:rPr lang="en-IN"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3) SIDDESHWAR HOTGE</a:t>
            </a:r>
          </a:p>
          <a:p>
            <a:r>
              <a:rPr lang="en-IN"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a:t>
            </a:r>
            <a:r>
              <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4) </a:t>
            </a:r>
            <a:r>
              <a:rPr lang="en-IN"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MAYUR  PATIL</a:t>
            </a:r>
          </a:p>
          <a:p>
            <a:r>
              <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5)  VIRESH JAMMA</a:t>
            </a:r>
          </a:p>
        </p:txBody>
      </p:sp>
      <p:pic>
        <p:nvPicPr>
          <p:cNvPr id="5" name="Picture 4">
            <a:extLst>
              <a:ext uri="{FF2B5EF4-FFF2-40B4-BE49-F238E27FC236}">
                <a16:creationId xmlns:a16="http://schemas.microsoft.com/office/drawing/2014/main" id="{79922DCF-C3A0-4DF1-BFC8-5B9464D185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726259" cy="6849979"/>
          </a:xfrm>
          <a:prstGeom prst="rect">
            <a:avLst/>
          </a:prstGeom>
        </p:spPr>
      </p:pic>
    </p:spTree>
    <p:extLst>
      <p:ext uri="{BB962C8B-B14F-4D97-AF65-F5344CB8AC3E}">
        <p14:creationId xmlns:p14="http://schemas.microsoft.com/office/powerpoint/2010/main" val="1736685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Rockwell Extra Bold" panose="02060903040505020403" pitchFamily="18" charset="0"/>
              </a:rPr>
              <a:t>ADVANTAGES OF EBS</a:t>
            </a:r>
            <a:endParaRPr lang="en-US" b="1" dirty="0">
              <a:effectLst>
                <a:outerShdw blurRad="38100" dist="38100" dir="2700000" algn="tl">
                  <a:srgbClr val="000000">
                    <a:alpha val="43137"/>
                  </a:srgbClr>
                </a:outerShdw>
              </a:effectLst>
              <a:latin typeface="Rockwell Extra Bold" panose="02060903040505020403"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sz="3200" b="1" i="0" dirty="0">
                <a:solidFill>
                  <a:srgbClr val="313131"/>
                </a:solidFill>
                <a:effectLst>
                  <a:outerShdw blurRad="38100" dist="38100" dir="2700000" algn="tl">
                    <a:srgbClr val="000000">
                      <a:alpha val="43137"/>
                    </a:srgbClr>
                  </a:outerShdw>
                </a:effectLst>
                <a:latin typeface="Geometr706 BlkCn BT" panose="020B0706030503030204" pitchFamily="34" charset="0"/>
              </a:rPr>
              <a:t>Saving time &amp; cost</a:t>
            </a:r>
            <a:endParaRPr lang="en-US" sz="3200" b="0" i="0" dirty="0">
              <a:solidFill>
                <a:srgbClr val="313131"/>
              </a:solidFill>
              <a:effectLst>
                <a:outerShdw blurRad="38100" dist="38100" dir="2700000" algn="tl">
                  <a:srgbClr val="000000">
                    <a:alpha val="43137"/>
                  </a:srgbClr>
                </a:outerShdw>
              </a:effectLst>
              <a:latin typeface="Geometr706 BlkCn BT" panose="020B0706030503030204" pitchFamily="34" charset="0"/>
            </a:endParaRPr>
          </a:p>
          <a:p>
            <a:pPr>
              <a:buFont typeface="Wingdings" panose="05000000000000000000" pitchFamily="2" charset="2"/>
              <a:buChar char="ü"/>
            </a:pPr>
            <a:r>
              <a:rPr lang="en-US" sz="3200" b="1" i="0" dirty="0">
                <a:solidFill>
                  <a:srgbClr val="313131"/>
                </a:solidFill>
                <a:effectLst>
                  <a:outerShdw blurRad="38100" dist="38100" dir="2700000" algn="tl">
                    <a:srgbClr val="000000">
                      <a:alpha val="43137"/>
                    </a:srgbClr>
                  </a:outerShdw>
                </a:effectLst>
                <a:latin typeface="Geometr706 BlkCn BT" panose="020B0706030503030204" pitchFamily="34" charset="0"/>
              </a:rPr>
              <a:t>Easy access to information</a:t>
            </a:r>
            <a:endParaRPr lang="en-US" sz="3200" b="0" i="0" dirty="0">
              <a:solidFill>
                <a:srgbClr val="313131"/>
              </a:solidFill>
              <a:effectLst>
                <a:outerShdw blurRad="38100" dist="38100" dir="2700000" algn="tl">
                  <a:srgbClr val="000000">
                    <a:alpha val="43137"/>
                  </a:srgbClr>
                </a:outerShdw>
              </a:effectLst>
              <a:latin typeface="Geometr706 BlkCn BT" panose="020B0706030503030204" pitchFamily="34" charset="0"/>
            </a:endParaRPr>
          </a:p>
          <a:p>
            <a:pPr>
              <a:buFont typeface="Wingdings" panose="05000000000000000000" pitchFamily="2" charset="2"/>
              <a:buChar char="ü"/>
            </a:pPr>
            <a:r>
              <a:rPr lang="en-US" sz="3200" b="1" i="0" dirty="0">
                <a:solidFill>
                  <a:srgbClr val="313131"/>
                </a:solidFill>
                <a:effectLst>
                  <a:outerShdw blurRad="38100" dist="38100" dir="2700000" algn="tl">
                    <a:srgbClr val="000000">
                      <a:alpha val="43137"/>
                    </a:srgbClr>
                  </a:outerShdw>
                </a:effectLst>
                <a:latin typeface="Geometr706 BlkCn BT" panose="020B0706030503030204" pitchFamily="34" charset="0"/>
              </a:rPr>
              <a:t>Integration of different aspects</a:t>
            </a:r>
            <a:endParaRPr lang="en-US" sz="3200" b="0" i="0" dirty="0">
              <a:solidFill>
                <a:srgbClr val="313131"/>
              </a:solidFill>
              <a:effectLst>
                <a:outerShdw blurRad="38100" dist="38100" dir="2700000" algn="tl">
                  <a:srgbClr val="000000">
                    <a:alpha val="43137"/>
                  </a:srgbClr>
                </a:outerShdw>
              </a:effectLst>
              <a:latin typeface="Geometr706 BlkCn BT" panose="020B0706030503030204" pitchFamily="34" charset="0"/>
            </a:endParaRPr>
          </a:p>
          <a:p>
            <a:pPr>
              <a:buFont typeface="Wingdings" panose="05000000000000000000" pitchFamily="2" charset="2"/>
              <a:buChar char="ü"/>
            </a:pPr>
            <a:r>
              <a:rPr lang="en-US" sz="3200" b="1" i="0" dirty="0">
                <a:solidFill>
                  <a:srgbClr val="313131"/>
                </a:solidFill>
                <a:effectLst>
                  <a:outerShdw blurRad="38100" dist="38100" dir="2700000" algn="tl">
                    <a:srgbClr val="000000">
                      <a:alpha val="43137"/>
                    </a:srgbClr>
                  </a:outerShdw>
                </a:effectLst>
                <a:latin typeface="Geometr706 BlkCn BT" panose="020B0706030503030204" pitchFamily="34" charset="0"/>
              </a:rPr>
              <a:t>Organized processes</a:t>
            </a:r>
            <a:endParaRPr lang="en-US" sz="3200" b="0" i="0" dirty="0">
              <a:solidFill>
                <a:srgbClr val="313131"/>
              </a:solidFill>
              <a:effectLst>
                <a:outerShdw blurRad="38100" dist="38100" dir="2700000" algn="tl">
                  <a:srgbClr val="000000">
                    <a:alpha val="43137"/>
                  </a:srgbClr>
                </a:outerShdw>
              </a:effectLst>
              <a:latin typeface="Geometr706 BlkCn BT" panose="020B0706030503030204" pitchFamily="34" charset="0"/>
            </a:endParaRPr>
          </a:p>
          <a:p>
            <a:pPr>
              <a:buFont typeface="Wingdings" panose="05000000000000000000" pitchFamily="2" charset="2"/>
              <a:buChar char="ü"/>
            </a:pPr>
            <a:r>
              <a:rPr lang="en-US" sz="3200" b="1" i="0" dirty="0">
                <a:solidFill>
                  <a:srgbClr val="313131"/>
                </a:solidFill>
                <a:effectLst>
                  <a:outerShdw blurRad="38100" dist="38100" dir="2700000" algn="tl">
                    <a:srgbClr val="000000">
                      <a:alpha val="43137"/>
                    </a:srgbClr>
                  </a:outerShdw>
                </a:effectLst>
                <a:latin typeface="Geometr706 BlkCn BT" panose="020B0706030503030204" pitchFamily="34" charset="0"/>
              </a:rPr>
              <a:t>Overall customization</a:t>
            </a:r>
            <a:endParaRPr lang="en-US" sz="3200" b="0" i="0" dirty="0">
              <a:solidFill>
                <a:srgbClr val="313131"/>
              </a:solidFill>
              <a:effectLst>
                <a:outerShdw blurRad="38100" dist="38100" dir="2700000" algn="tl">
                  <a:srgbClr val="000000">
                    <a:alpha val="43137"/>
                  </a:srgbClr>
                </a:outerShdw>
              </a:effectLst>
              <a:latin typeface="Geometr706 BlkCn BT" panose="020B0706030503030204" pitchFamily="34" charset="0"/>
            </a:endParaRPr>
          </a:p>
          <a:p>
            <a:pPr>
              <a:buFont typeface="Wingdings" panose="05000000000000000000" pitchFamily="2" charset="2"/>
              <a:buChar char="ü"/>
            </a:pPr>
            <a:r>
              <a:rPr lang="en-US" sz="3200" b="1" i="0" dirty="0">
                <a:solidFill>
                  <a:srgbClr val="313131"/>
                </a:solidFill>
                <a:effectLst>
                  <a:outerShdw blurRad="38100" dist="38100" dir="2700000" algn="tl">
                    <a:srgbClr val="000000">
                      <a:alpha val="43137"/>
                    </a:srgbClr>
                  </a:outerShdw>
                </a:effectLst>
                <a:latin typeface="Geometr706 BlkCn BT" panose="020B0706030503030204" pitchFamily="34" charset="0"/>
              </a:rPr>
              <a:t>Remembers to remind you</a:t>
            </a:r>
            <a:endParaRPr lang="en-US" sz="3200" b="0" i="0" dirty="0">
              <a:solidFill>
                <a:srgbClr val="313131"/>
              </a:solidFill>
              <a:effectLst>
                <a:outerShdw blurRad="38100" dist="38100" dir="2700000" algn="tl">
                  <a:srgbClr val="000000">
                    <a:alpha val="43137"/>
                  </a:srgbClr>
                </a:outerShdw>
              </a:effectLst>
              <a:latin typeface="Geometr706 BlkCn BT" panose="020B0706030503030204" pitchFamily="34" charset="0"/>
            </a:endParaRPr>
          </a:p>
          <a:p>
            <a:pPr marL="0" indent="0">
              <a:buNone/>
            </a:pPr>
            <a:endParaRPr lang="en-US" dirty="0"/>
          </a:p>
        </p:txBody>
      </p:sp>
    </p:spTree>
    <p:extLst>
      <p:ext uri="{BB962C8B-B14F-4D97-AF65-F5344CB8AC3E}">
        <p14:creationId xmlns:p14="http://schemas.microsoft.com/office/powerpoint/2010/main" val="148406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D5AB9-EADA-4E60-B55D-5CA95C5BB745}"/>
              </a:ext>
            </a:extLst>
          </p:cNvPr>
          <p:cNvSpPr>
            <a:spLocks noGrp="1"/>
          </p:cNvSpPr>
          <p:nvPr>
            <p:ph type="title"/>
          </p:nvPr>
        </p:nvSpPr>
        <p:spPr/>
        <p:txBody>
          <a:bodyPr>
            <a:normAutofit/>
          </a:bodyPr>
          <a:lstStyle/>
          <a:p>
            <a:pPr algn="ctr"/>
            <a:r>
              <a:rPr lang="en-IN" sz="6000" b="1" dirty="0">
                <a:effectLst>
                  <a:outerShdw blurRad="38100" dist="38100" dir="2700000" algn="tl">
                    <a:srgbClr val="000000">
                      <a:alpha val="43137"/>
                    </a:srgbClr>
                  </a:outerShdw>
                </a:effectLst>
                <a:latin typeface="Wide Latin" panose="020A0A07050505020404" pitchFamily="18" charset="0"/>
              </a:rPr>
              <a:t>CONCLUSION</a:t>
            </a:r>
            <a:endParaRPr lang="en-US" sz="6000" b="1" dirty="0">
              <a:effectLst>
                <a:outerShdw blurRad="38100" dist="38100" dir="2700000" algn="tl">
                  <a:srgbClr val="000000">
                    <a:alpha val="43137"/>
                  </a:srgbClr>
                </a:outerShdw>
              </a:effectLst>
              <a:latin typeface="Wide Latin" panose="020A0A07050505020404" pitchFamily="18" charset="0"/>
            </a:endParaRPr>
          </a:p>
        </p:txBody>
      </p:sp>
      <p:sp>
        <p:nvSpPr>
          <p:cNvPr id="3" name="Content Placeholder 2">
            <a:extLst>
              <a:ext uri="{FF2B5EF4-FFF2-40B4-BE49-F238E27FC236}">
                <a16:creationId xmlns:a16="http://schemas.microsoft.com/office/drawing/2014/main" id="{B2BDCDAA-D629-438F-8D21-119AA350654A}"/>
              </a:ext>
            </a:extLst>
          </p:cNvPr>
          <p:cNvSpPr>
            <a:spLocks noGrp="1"/>
          </p:cNvSpPr>
          <p:nvPr>
            <p:ph idx="1"/>
          </p:nvPr>
        </p:nvSpPr>
        <p:spPr/>
        <p:txBody>
          <a:bodyPr>
            <a:normAutofit fontScale="62500" lnSpcReduction="20000"/>
          </a:bodyPr>
          <a:lstStyle/>
          <a:p>
            <a:pPr algn="l"/>
            <a:r>
              <a:rPr lang="en-US" sz="2600" b="0" i="0" dirty="0">
                <a:solidFill>
                  <a:srgbClr val="24292E"/>
                </a:solidFill>
                <a:effectLst>
                  <a:outerShdw blurRad="38100" dist="38100" dir="2700000" algn="tl">
                    <a:srgbClr val="000000">
                      <a:alpha val="43137"/>
                    </a:srgbClr>
                  </a:outerShdw>
                </a:effectLst>
                <a:latin typeface="Corbel" panose="020B0503020204020204" pitchFamily="34" charset="0"/>
              </a:rPr>
              <a:t>This coursework has helped me to explore more in python programming language. I learnt that python programming is a great degree valuable apparatuses to manufacture and create many projects and programming. The stock administration framework is valuable as it keeps the record of the item in the electronic store and in addition it causes client to screen their buy.</a:t>
            </a:r>
          </a:p>
          <a:p>
            <a:pPr algn="l"/>
            <a:r>
              <a:rPr lang="en-US" sz="2600" b="0" i="0" dirty="0">
                <a:solidFill>
                  <a:srgbClr val="24292E"/>
                </a:solidFill>
                <a:effectLst>
                  <a:outerShdw blurRad="38100" dist="38100" dir="2700000" algn="tl">
                    <a:srgbClr val="000000">
                      <a:alpha val="43137"/>
                    </a:srgbClr>
                  </a:outerShdw>
                </a:effectLst>
                <a:latin typeface="Corbel" panose="020B0503020204020204" pitchFamily="34" charset="0"/>
              </a:rPr>
              <a:t>Similarly, it has helped me to achieve the new level of the imagination and have given me the certainty to grow more projects and to improve my programming abilities and skills as well as to improve my programming understanding level. After a great deal of diligent work and research, at long last calculation and flowchart were made which would give the peruse a basic perception of the program, clear comprehension of the code and how the program is running. After the consummation of the coursework it was important to guarantee that it was bug and mistake free, such a significant number of test were done which affirmed that the projects were prepared to use in the genuine situation and can be refreshed if necessary in future.</a:t>
            </a:r>
          </a:p>
          <a:p>
            <a:pPr algn="l"/>
            <a:r>
              <a:rPr lang="en-US" sz="2600" b="0" i="0" dirty="0">
                <a:solidFill>
                  <a:srgbClr val="24292E"/>
                </a:solidFill>
                <a:effectLst>
                  <a:outerShdw blurRad="38100" dist="38100" dir="2700000" algn="tl">
                    <a:srgbClr val="000000">
                      <a:alpha val="43137"/>
                    </a:srgbClr>
                  </a:outerShdw>
                </a:effectLst>
                <a:latin typeface="Corbel" panose="020B0503020204020204" pitchFamily="34" charset="0"/>
              </a:rPr>
              <a:t>From the overall coursework, it gives me a knowledge about not only python programming language, flowchart and pseudocode also helps to Java programming language as well. This coursework is quite tough then I expect, In the first week of this coursework I feel it is easy to create a program as a requirement. But , this is hard to finish. Finally, it happens good and program is also done with the help of teachers as well as senior friends.</a:t>
            </a:r>
          </a:p>
          <a:p>
            <a:pPr algn="l"/>
            <a:r>
              <a:rPr lang="en-US" sz="2600" b="0" i="0" dirty="0">
                <a:solidFill>
                  <a:srgbClr val="24292E"/>
                </a:solidFill>
                <a:effectLst>
                  <a:outerShdw blurRad="38100" dist="38100" dir="2700000" algn="tl">
                    <a:srgbClr val="000000">
                      <a:alpha val="43137"/>
                    </a:srgbClr>
                  </a:outerShdw>
                </a:effectLst>
                <a:latin typeface="Corbel" panose="020B0503020204020204" pitchFamily="34" charset="0"/>
              </a:rPr>
              <a:t>Hence indisputably, the coursework has been an amazing help to learn and get the more information about the python programming language. Moreover, it has helped me in additionally creating distinctive different ability and educated numerous things which will help in my profession life in future. This undertaking has still got spaces for the change. At long last, I foresee accomplishing more undertakings in coming future</a:t>
            </a:r>
          </a:p>
          <a:p>
            <a:endParaRPr lang="en-US" dirty="0"/>
          </a:p>
        </p:txBody>
      </p:sp>
    </p:spTree>
    <p:extLst>
      <p:ext uri="{BB962C8B-B14F-4D97-AF65-F5344CB8AC3E}">
        <p14:creationId xmlns:p14="http://schemas.microsoft.com/office/powerpoint/2010/main" val="1040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Agenda/Topics to Be Covered</a:t>
            </a:r>
          </a:p>
        </p:txBody>
      </p:sp>
      <p:sp>
        <p:nvSpPr>
          <p:cNvPr id="3" name="Content Placeholder 2"/>
          <p:cNvSpPr>
            <a:spLocks noGrp="1"/>
          </p:cNvSpPr>
          <p:nvPr>
            <p:ph idx="1"/>
          </p:nvPr>
        </p:nvSpPr>
        <p:spPr/>
        <p:txBody>
          <a:bodyPr/>
          <a:lstStyle/>
          <a:p>
            <a:r>
              <a:rPr lang="en-US" dirty="0"/>
              <a:t>Introduction</a:t>
            </a:r>
          </a:p>
          <a:p>
            <a:r>
              <a:rPr lang="en-US" dirty="0"/>
              <a:t>Types of EBS and Parties involved in it</a:t>
            </a:r>
          </a:p>
          <a:p>
            <a:r>
              <a:rPr lang="en-US" dirty="0"/>
              <a:t> DFD for EBS</a:t>
            </a:r>
          </a:p>
          <a:p>
            <a:r>
              <a:rPr lang="en-US" dirty="0"/>
              <a:t>ER Diagram for EBS</a:t>
            </a:r>
          </a:p>
          <a:p>
            <a:r>
              <a:rPr lang="en-US" dirty="0"/>
              <a:t>Why to use EBS?</a:t>
            </a:r>
          </a:p>
          <a:p>
            <a:r>
              <a:rPr lang="en-US" dirty="0"/>
              <a:t>Advantages/Applications of EBS</a:t>
            </a:r>
          </a:p>
          <a:p>
            <a:r>
              <a:rPr lang="en-US" dirty="0"/>
              <a:t>Conclusion</a:t>
            </a:r>
          </a:p>
        </p:txBody>
      </p:sp>
    </p:spTree>
    <p:extLst>
      <p:ext uri="{BB962C8B-B14F-4D97-AF65-F5344CB8AC3E}">
        <p14:creationId xmlns:p14="http://schemas.microsoft.com/office/powerpoint/2010/main" val="115307478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8000" b="1" dirty="0">
                <a:effectLst>
                  <a:outerShdw blurRad="38100" dist="38100" dir="2700000" algn="tl">
                    <a:srgbClr val="000000">
                      <a:alpha val="43137"/>
                    </a:srgbClr>
                  </a:outerShdw>
                </a:effectLst>
                <a:latin typeface="Bodoni MT Black" panose="02070A03080606020203" pitchFamily="18" charset="0"/>
              </a:rPr>
              <a:t>INTRODUCTION</a:t>
            </a:r>
            <a:endParaRPr lang="en-US" sz="8000" b="1" dirty="0">
              <a:effectLst>
                <a:outerShdw blurRad="38100" dist="38100" dir="2700000" algn="tl">
                  <a:srgbClr val="000000">
                    <a:alpha val="43137"/>
                  </a:srgbClr>
                </a:outerShdw>
              </a:effectLst>
              <a:latin typeface="Bodoni MT Black" panose="02070A03080606020203" pitchFamily="18" charset="0"/>
            </a:endParaRPr>
          </a:p>
        </p:txBody>
      </p:sp>
      <p:sp>
        <p:nvSpPr>
          <p:cNvPr id="3" name="Content Placeholder 2"/>
          <p:cNvSpPr>
            <a:spLocks noGrp="1"/>
          </p:cNvSpPr>
          <p:nvPr>
            <p:ph idx="1"/>
          </p:nvPr>
        </p:nvSpPr>
        <p:spPr>
          <a:xfrm>
            <a:off x="1117309" y="1473200"/>
            <a:ext cx="10157354" cy="5196160"/>
          </a:xfrm>
        </p:spPr>
        <p:txBody>
          <a:bodyPr>
            <a:normAutofit fontScale="70000" lnSpcReduction="20000"/>
          </a:bodyPr>
          <a:lstStyle/>
          <a:p>
            <a:pPr algn="l"/>
            <a:r>
              <a:rPr lang="en-US" sz="2600" b="1" i="0"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Electronic billing</a:t>
            </a:r>
            <a:r>
              <a:rPr lang="en-US" sz="2600" b="0" i="0"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 or </a:t>
            </a:r>
            <a:r>
              <a:rPr lang="en-US" sz="2600" b="1" i="0"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electronic bill payment and presentment</a:t>
            </a:r>
            <a:r>
              <a:rPr lang="en-US" sz="2600" b="0" i="0"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 is when a </a:t>
            </a:r>
            <a:r>
              <a:rPr lang="en-US" sz="2600" b="0" i="0" strike="noStrike"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seller</a:t>
            </a:r>
            <a:r>
              <a:rPr lang="en-US" sz="2600" b="0" i="0"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 such as company, organization, or group sends its bills or </a:t>
            </a:r>
            <a:r>
              <a:rPr lang="en-US" sz="2600" b="0" i="0" strike="noStrike"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invoices</a:t>
            </a:r>
            <a:r>
              <a:rPr lang="en-US" sz="2600" b="0" i="0"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 over the </a:t>
            </a:r>
            <a:r>
              <a:rPr lang="en-US" sz="2600" b="0" i="0" strike="noStrike"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internet</a:t>
            </a:r>
            <a:r>
              <a:rPr lang="en-US" sz="2600" b="0" i="0"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 and customers </a:t>
            </a:r>
            <a:r>
              <a:rPr lang="en-US" sz="2600" b="0" i="0" strike="noStrike"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pay</a:t>
            </a:r>
            <a:r>
              <a:rPr lang="en-US" sz="2600"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 </a:t>
            </a:r>
            <a:r>
              <a:rPr lang="en-US" sz="2600" b="0" i="0" strike="noStrike"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the</a:t>
            </a:r>
            <a:r>
              <a:rPr lang="en-US" sz="2600"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 </a:t>
            </a:r>
            <a:r>
              <a:rPr lang="en-US" sz="2600" b="0" i="0" strike="noStrike"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bills electronically</a:t>
            </a:r>
            <a:r>
              <a:rPr lang="en-US" sz="2600" b="0" i="0"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 This replaces the traditional method where invoices were sent in paper form and payments were done by manual means such as sending </a:t>
            </a:r>
            <a:r>
              <a:rPr lang="en-US" sz="2600" b="0" i="0" strike="noStrike"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cheques</a:t>
            </a:r>
            <a:r>
              <a:rPr lang="en-US" sz="2600" b="0" i="0"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a:t>
            </a:r>
          </a:p>
          <a:p>
            <a:pPr algn="l"/>
            <a:r>
              <a:rPr lang="en-US" sz="2600" b="0" i="0"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The development of electronic billing and payments started in the late 20th century, and whilst its exact origins are unclear, it is generally agreed that development of electronic billing coincided with the rise of the </a:t>
            </a:r>
            <a:r>
              <a:rPr lang="en-US" sz="2600" b="0" i="0" strike="noStrike"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Information</a:t>
            </a:r>
            <a:r>
              <a:rPr lang="en-US" sz="2600" b="0" i="0" strike="noStrike"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hlinkClick r:id="rId2" tooltip="Information Age">
                  <a:extLst>
                    <a:ext uri="{A12FA001-AC4F-418D-AE19-62706E023703}">
                      <ahyp:hlinkClr xmlns:ahyp="http://schemas.microsoft.com/office/drawing/2018/hyperlinkcolor" val="tx"/>
                    </a:ext>
                  </a:extLst>
                </a:hlinkClick>
              </a:rPr>
              <a:t> </a:t>
            </a:r>
            <a:r>
              <a:rPr lang="en-US" sz="2600" b="0" i="0" strike="noStrike"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Age</a:t>
            </a:r>
            <a:r>
              <a:rPr lang="en-US" sz="2600" b="0" i="0"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 It went hand in hand with the development of </a:t>
            </a:r>
            <a:r>
              <a:rPr lang="en-US" sz="2600" b="0" i="0" strike="noStrike"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internet</a:t>
            </a:r>
            <a:r>
              <a:rPr lang="en-US" sz="2600"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 </a:t>
            </a:r>
            <a:r>
              <a:rPr lang="en-US" sz="2600" b="0" i="0" strike="noStrike"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banking</a:t>
            </a:r>
            <a:r>
              <a:rPr lang="en-US" sz="2600" b="0" i="0"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 introduction of </a:t>
            </a:r>
            <a:r>
              <a:rPr lang="en-US" sz="2600" b="0" i="0" strike="noStrike"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accounting</a:t>
            </a:r>
            <a:r>
              <a:rPr lang="en-US" sz="2600"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 </a:t>
            </a:r>
            <a:r>
              <a:rPr lang="en-US" sz="2600" b="0" i="0" strike="noStrike"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software</a:t>
            </a:r>
            <a:r>
              <a:rPr lang="en-US" sz="2600" b="0" i="0"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 and widespread use of </a:t>
            </a:r>
            <a:r>
              <a:rPr lang="en-US" sz="2600" b="0" i="0" strike="noStrike"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email</a:t>
            </a:r>
            <a:r>
              <a:rPr lang="en-US" sz="2600" b="0" i="0"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a:t>
            </a:r>
          </a:p>
          <a:p>
            <a:pPr algn="l"/>
            <a:r>
              <a:rPr lang="en-US" sz="2600" b="0" i="0"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In the United States, the Council for Electronic Billing and Payment of the </a:t>
            </a:r>
            <a:r>
              <a:rPr lang="en-US" sz="2600" b="0" i="0" strike="noStrike"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National</a:t>
            </a:r>
            <a:r>
              <a:rPr lang="en-US" sz="2600"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 </a:t>
            </a:r>
            <a:r>
              <a:rPr lang="en-US" sz="2600" b="0" i="0" strike="noStrike"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Automated</a:t>
            </a:r>
            <a:r>
              <a:rPr lang="en-US" sz="2600"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 </a:t>
            </a:r>
            <a:r>
              <a:rPr lang="en-US" sz="2600" b="0" i="0" strike="noStrike"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Clearing</a:t>
            </a:r>
            <a:r>
              <a:rPr lang="en-US" sz="2600"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 </a:t>
            </a:r>
            <a:r>
              <a:rPr lang="en-US" sz="2600" b="0" i="0" strike="noStrike"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House</a:t>
            </a:r>
            <a:r>
              <a:rPr lang="en-US" sz="2600"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 </a:t>
            </a:r>
            <a:r>
              <a:rPr lang="en-US" sz="2600" b="0" i="0" strike="noStrike"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Association</a:t>
            </a:r>
            <a:r>
              <a:rPr lang="en-US" sz="2600" b="0" i="0"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 (NACHA) is credited with broadly promoting and communicating various forms of electronic billing in the early 2000s. NACHA promoted activities and initiatives that facilitated the adoption of electronic payments in the areas of Internet commerce, electronic bill payment and presentment, financial </a:t>
            </a:r>
            <a:r>
              <a:rPr lang="en-US" sz="2600" b="0" i="0" strike="noStrike"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electronic data interchange</a:t>
            </a:r>
            <a:r>
              <a:rPr lang="en-US" sz="2600" b="0" i="0"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 (EDI), international payments, electronic checks, </a:t>
            </a:r>
            <a:r>
              <a:rPr lang="en-US" sz="2600" b="0" i="0" strike="noStrike"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electronic benefits transfer</a:t>
            </a:r>
            <a:r>
              <a:rPr lang="en-US" sz="2600" b="0" i="0" dirty="0">
                <a:effectLst>
                  <a:outerShdw blurRad="38100" dist="38100" dir="2700000" algn="tl">
                    <a:srgbClr val="000000">
                      <a:alpha val="43137"/>
                    </a:srgbClr>
                  </a:outerShdw>
                </a:effectLst>
                <a:latin typeface="Cascadia Mono SemiBold" panose="020B0609020000020004" pitchFamily="49" charset="0"/>
                <a:ea typeface="Cascadia Mono SemiBold" panose="020B0609020000020004" pitchFamily="49" charset="0"/>
                <a:cs typeface="Cascadia Mono SemiBold" panose="020B0609020000020004" pitchFamily="49" charset="0"/>
              </a:rPr>
              <a:t> (EBT) and student lending. Certain electronic billing applications also provide the ability to electronically settle payment for goods or services.</a:t>
            </a:r>
          </a:p>
          <a:p>
            <a:pPr marL="0" indent="0">
              <a:buNone/>
            </a:pPr>
            <a:endParaRPr lang="en-US" dirty="0"/>
          </a:p>
        </p:txBody>
      </p:sp>
    </p:spTree>
    <p:extLst>
      <p:ext uri="{BB962C8B-B14F-4D97-AF65-F5344CB8AC3E}">
        <p14:creationId xmlns:p14="http://schemas.microsoft.com/office/powerpoint/2010/main" val="84037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788" y="76200"/>
            <a:ext cx="10796875" cy="1192560"/>
          </a:xfrm>
        </p:spPr>
        <p:txBody>
          <a:bodyPr>
            <a:normAutofit fontScale="90000"/>
          </a:bodyPr>
          <a:lstStyle/>
          <a:p>
            <a:r>
              <a:rPr lang="en-IN" dirty="0">
                <a:latin typeface="Broadway" panose="04040905080B02020502" pitchFamily="82" charset="0"/>
              </a:rPr>
              <a:t>T</a:t>
            </a:r>
            <a:r>
              <a:rPr lang="en-US" dirty="0">
                <a:latin typeface="Broadway" panose="04040905080B02020502" pitchFamily="82" charset="0"/>
              </a:rPr>
              <a:t>YPES  OF EBS AND PARTIES INVOLVED IN IT</a:t>
            </a:r>
          </a:p>
        </p:txBody>
      </p:sp>
      <p:sp>
        <p:nvSpPr>
          <p:cNvPr id="3" name="Content Placeholder 2"/>
          <p:cNvSpPr>
            <a:spLocks noGrp="1"/>
          </p:cNvSpPr>
          <p:nvPr>
            <p:ph idx="1"/>
          </p:nvPr>
        </p:nvSpPr>
        <p:spPr>
          <a:xfrm>
            <a:off x="477788" y="1268760"/>
            <a:ext cx="10796875" cy="5400600"/>
          </a:xfrm>
        </p:spPr>
        <p:txBody>
          <a:bodyPr>
            <a:normAutofit/>
          </a:bodyPr>
          <a:lstStyle/>
          <a:p>
            <a:pPr algn="l">
              <a:buFont typeface="Wingdings" panose="05000000000000000000" pitchFamily="2" charset="2"/>
              <a:buChar char="Ø"/>
            </a:pPr>
            <a:r>
              <a:rPr lang="en-US" sz="1400" b="1" i="0" u="sng" dirty="0">
                <a:effectLst>
                  <a:outerShdw blurRad="38100" dist="38100" dir="2700000" algn="tl">
                    <a:srgbClr val="000000">
                      <a:alpha val="43137"/>
                    </a:srgbClr>
                  </a:outerShdw>
                </a:effectLst>
                <a:latin typeface="Eras Demi ITC" panose="020B0805030504020804" pitchFamily="34" charset="0"/>
              </a:rPr>
              <a:t>Biller-direct</a:t>
            </a:r>
            <a:r>
              <a:rPr lang="en-US" sz="1400" b="0" i="0" dirty="0">
                <a:effectLst/>
                <a:latin typeface="Arial" panose="020B0604020202020204" pitchFamily="34" charset="0"/>
              </a:rPr>
              <a:t> – </a:t>
            </a:r>
            <a:r>
              <a:rPr lang="en-US" sz="1400" b="0" i="0" dirty="0">
                <a:effectLst>
                  <a:outerShdw blurRad="38100" dist="38100" dir="2700000" algn="tl">
                    <a:srgbClr val="000000">
                      <a:alpha val="43137"/>
                    </a:srgbClr>
                  </a:outerShdw>
                </a:effectLst>
                <a:latin typeface="Bodoni MT" panose="02070603080606020203" pitchFamily="18" charset="0"/>
              </a:rPr>
              <a:t>where consumers make payments directly to one biller that issues bills that they receive at the website of the firm that issued the bill. An example would be of a </a:t>
            </a:r>
            <a:r>
              <a:rPr lang="en-US" sz="1400" b="0" i="0" u="none" strike="noStrike" dirty="0">
                <a:effectLst>
                  <a:outerShdw blurRad="38100" dist="38100" dir="2700000" algn="tl">
                    <a:srgbClr val="000000">
                      <a:alpha val="43137"/>
                    </a:srgbClr>
                  </a:outerShdw>
                </a:effectLst>
                <a:latin typeface="Bodoni MT" panose="02070603080606020203" pitchFamily="18" charset="0"/>
              </a:rPr>
              <a:t>public utility</a:t>
            </a:r>
            <a:r>
              <a:rPr lang="en-US" sz="1400" b="0" i="0" dirty="0">
                <a:effectLst>
                  <a:outerShdw blurRad="38100" dist="38100" dir="2700000" algn="tl">
                    <a:srgbClr val="000000">
                      <a:alpha val="43137"/>
                    </a:srgbClr>
                  </a:outerShdw>
                </a:effectLst>
                <a:latin typeface="Bodoni MT" panose="02070603080606020203" pitchFamily="18" charset="0"/>
              </a:rPr>
              <a:t> company offering this payment service to its consumers. A market has emerged for outsourced billing providers who specialize in electronic billing processes and technology for companies that need to send bills directly to their customers.</a:t>
            </a:r>
          </a:p>
          <a:p>
            <a:pPr algn="l">
              <a:buFont typeface="Wingdings" panose="05000000000000000000" pitchFamily="2" charset="2"/>
              <a:buChar char="Ø"/>
            </a:pPr>
            <a:r>
              <a:rPr lang="en-US" sz="1400" b="1" i="0" u="sng" dirty="0">
                <a:effectLst>
                  <a:outerShdw blurRad="38100" dist="38100" dir="2700000" algn="tl">
                    <a:srgbClr val="000000">
                      <a:alpha val="43137"/>
                    </a:srgbClr>
                  </a:outerShdw>
                </a:effectLst>
                <a:latin typeface="Eras Demi ITC" panose="020B0805030504020804" pitchFamily="34" charset="0"/>
              </a:rPr>
              <a:t>Bank-aggregator</a:t>
            </a:r>
            <a:r>
              <a:rPr lang="en-US" sz="1400" b="0" i="0" dirty="0">
                <a:effectLst/>
                <a:latin typeface="Eras Demi ITC" panose="020B0805030504020804" pitchFamily="34" charset="0"/>
              </a:rPr>
              <a:t> </a:t>
            </a:r>
            <a:r>
              <a:rPr lang="en-US" sz="1400" b="0" i="0" dirty="0">
                <a:effectLst/>
                <a:latin typeface="Arial" panose="020B0604020202020204" pitchFamily="34" charset="0"/>
              </a:rPr>
              <a:t>– </a:t>
            </a:r>
            <a:r>
              <a:rPr lang="en-US" sz="1400" b="0" i="0" dirty="0">
                <a:effectLst>
                  <a:outerShdw blurRad="38100" dist="38100" dir="2700000" algn="tl">
                    <a:srgbClr val="000000">
                      <a:alpha val="43137"/>
                    </a:srgbClr>
                  </a:outerShdw>
                </a:effectLst>
                <a:latin typeface="Bodoni MT" panose="02070603080606020203" pitchFamily="18" charset="0"/>
              </a:rPr>
              <a:t>where a payment is made at an aggregator or consolidator site, usually from a consumer's </a:t>
            </a:r>
            <a:r>
              <a:rPr lang="en-US" sz="1400" b="0" i="0" u="none" strike="noStrike" dirty="0">
                <a:effectLst>
                  <a:outerShdw blurRad="38100" dist="38100" dir="2700000" algn="tl">
                    <a:srgbClr val="000000">
                      <a:alpha val="43137"/>
                    </a:srgbClr>
                  </a:outerShdw>
                </a:effectLst>
                <a:latin typeface="Bodoni MT" panose="02070603080606020203" pitchFamily="18" charset="0"/>
              </a:rPr>
              <a:t>bank's website</a:t>
            </a:r>
            <a:r>
              <a:rPr lang="en-US" sz="1400" b="0" i="0" dirty="0">
                <a:effectLst>
                  <a:outerShdw blurRad="38100" dist="38100" dir="2700000" algn="tl">
                    <a:srgbClr val="000000">
                      <a:alpha val="43137"/>
                    </a:srgbClr>
                  </a:outerShdw>
                </a:effectLst>
                <a:latin typeface="Bodoni MT" panose="02070603080606020203" pitchFamily="18" charset="0"/>
              </a:rPr>
              <a:t>. This model allows the consumer to make payments to multiple billers that are pre-registered to receive payments. Examples are One-Vu in the UK and e-Bill in Switzerland</a:t>
            </a:r>
            <a:r>
              <a:rPr lang="en-US" sz="1400" b="0" i="0" dirty="0">
                <a:effectLst/>
                <a:latin typeface="Arial" panose="020B0604020202020204" pitchFamily="34" charset="0"/>
              </a:rPr>
              <a:t>.</a:t>
            </a:r>
          </a:p>
          <a:p>
            <a:pPr algn="l">
              <a:buFont typeface="Wingdings" panose="05000000000000000000" pitchFamily="2" charset="2"/>
              <a:buChar char="q"/>
            </a:pPr>
            <a:r>
              <a:rPr lang="en-US" sz="1400" b="0" i="0" dirty="0">
                <a:solidFill>
                  <a:srgbClr val="202122"/>
                </a:solidFill>
                <a:effectLst>
                  <a:outerShdw blurRad="38100" dist="38100" dir="2700000" algn="tl">
                    <a:srgbClr val="000000">
                      <a:alpha val="43137"/>
                    </a:srgbClr>
                  </a:outerShdw>
                </a:effectLst>
                <a:latin typeface="Bodoni MT" panose="02070603080606020203" pitchFamily="18" charset="0"/>
              </a:rPr>
              <a:t>Billers, bankers, aggregators and consolidators can play various roles in the overall process. Once roles are defined, it is easier to identify which model is most appropriate for the client's strategy. Billers may also implement more than one model in order to best serve their clients. Because the industry is continuously changing and redefining, the options and opportunities will continue to expand.</a:t>
            </a:r>
          </a:p>
          <a:p>
            <a:pPr algn="l">
              <a:lnSpc>
                <a:spcPct val="100000"/>
              </a:lnSpc>
              <a:buFont typeface="Wingdings" panose="05000000000000000000" pitchFamily="2" charset="2"/>
              <a:buChar char="§"/>
            </a:pPr>
            <a:r>
              <a:rPr lang="en-US" sz="1400" b="1" i="0" u="sng" dirty="0">
                <a:solidFill>
                  <a:srgbClr val="202122"/>
                </a:solidFill>
                <a:effectLst>
                  <a:outerShdw blurRad="38100" dist="38100" dir="2700000" algn="tl">
                    <a:srgbClr val="000000">
                      <a:alpha val="43137"/>
                    </a:srgbClr>
                  </a:outerShdw>
                </a:effectLst>
                <a:latin typeface="Eras Demi ITC" panose="020B0805030504020804" pitchFamily="34" charset="0"/>
              </a:rPr>
              <a:t>Biller payment provider (BPP) </a:t>
            </a:r>
            <a:r>
              <a:rPr lang="en-US" sz="1400" b="0" i="0" dirty="0">
                <a:solidFill>
                  <a:srgbClr val="202122"/>
                </a:solidFill>
                <a:effectLst>
                  <a:outerShdw blurRad="38100" dist="38100" dir="2700000" algn="tl">
                    <a:srgbClr val="000000">
                      <a:alpha val="43137"/>
                    </a:srgbClr>
                  </a:outerShdw>
                </a:effectLst>
                <a:latin typeface="Bodoni MT" panose="02070603080606020203" pitchFamily="18" charset="0"/>
              </a:rPr>
              <a:t>– An agent of the biller that accepts remittance information on behalf of the Biller.</a:t>
            </a:r>
          </a:p>
          <a:p>
            <a:pPr algn="l">
              <a:lnSpc>
                <a:spcPct val="100000"/>
              </a:lnSpc>
              <a:buFont typeface="Wingdings" panose="05000000000000000000" pitchFamily="2" charset="2"/>
              <a:buChar char="§"/>
            </a:pPr>
            <a:r>
              <a:rPr lang="en-US" sz="1400" b="1" i="0" u="sng" dirty="0">
                <a:solidFill>
                  <a:srgbClr val="202122"/>
                </a:solidFill>
                <a:effectLst>
                  <a:outerShdw blurRad="38100" dist="38100" dir="2700000" algn="tl">
                    <a:srgbClr val="000000">
                      <a:alpha val="43137"/>
                    </a:srgbClr>
                  </a:outerShdw>
                </a:effectLst>
                <a:latin typeface="Eras Demi ITC" panose="020B0805030504020804" pitchFamily="34" charset="0"/>
              </a:rPr>
              <a:t>Biller service provider (BSP) </a:t>
            </a:r>
            <a:r>
              <a:rPr lang="en-US" sz="1400" b="0" i="0" dirty="0">
                <a:solidFill>
                  <a:srgbClr val="202122"/>
                </a:solidFill>
                <a:effectLst>
                  <a:outerShdw blurRad="38100" dist="38100" dir="2700000" algn="tl">
                    <a:srgbClr val="000000">
                      <a:alpha val="43137"/>
                    </a:srgbClr>
                  </a:outerShdw>
                </a:effectLst>
                <a:latin typeface="Bodoni MT" panose="02070603080606020203" pitchFamily="18" charset="0"/>
              </a:rPr>
              <a:t>– An agent of the biller that provides the service for the Biller.</a:t>
            </a:r>
          </a:p>
          <a:p>
            <a:pPr algn="l">
              <a:lnSpc>
                <a:spcPct val="100000"/>
              </a:lnSpc>
              <a:buFont typeface="Wingdings" panose="05000000000000000000" pitchFamily="2" charset="2"/>
              <a:buChar char="§"/>
            </a:pPr>
            <a:r>
              <a:rPr lang="en-US" sz="1400" b="1" i="0" u="sng" dirty="0">
                <a:solidFill>
                  <a:srgbClr val="202122"/>
                </a:solidFill>
                <a:effectLst>
                  <a:outerShdw blurRad="38100" dist="38100" dir="2700000" algn="tl">
                    <a:srgbClr val="000000">
                      <a:alpha val="43137"/>
                    </a:srgbClr>
                  </a:outerShdw>
                </a:effectLst>
                <a:latin typeface="Eras Demi ITC" panose="020B0805030504020804" pitchFamily="34" charset="0"/>
              </a:rPr>
              <a:t>Consolidator</a:t>
            </a:r>
            <a:r>
              <a:rPr lang="en-US" sz="1400" b="0" i="0" dirty="0">
                <a:solidFill>
                  <a:srgbClr val="202122"/>
                </a:solidFill>
                <a:effectLst>
                  <a:outerShdw blurRad="38100" dist="38100" dir="2700000" algn="tl">
                    <a:srgbClr val="000000">
                      <a:alpha val="43137"/>
                    </a:srgbClr>
                  </a:outerShdw>
                </a:effectLst>
                <a:latin typeface="Bodoni MT" panose="02070603080606020203" pitchFamily="18" charset="0"/>
              </a:rPr>
              <a:t> – A biller service provider that consolidates bills from multiple Billers or other bill service providers (BSPs) and delivers them for presentment to the customer service provider (CSP).</a:t>
            </a:r>
          </a:p>
          <a:p>
            <a:pPr algn="l">
              <a:lnSpc>
                <a:spcPct val="100000"/>
              </a:lnSpc>
              <a:buFont typeface="Wingdings" panose="05000000000000000000" pitchFamily="2" charset="2"/>
              <a:buChar char="§"/>
            </a:pPr>
            <a:r>
              <a:rPr lang="en-US" sz="1400" b="1" i="0" u="sng" dirty="0">
                <a:solidFill>
                  <a:srgbClr val="202122"/>
                </a:solidFill>
                <a:effectLst>
                  <a:outerShdw blurRad="38100" dist="38100" dir="2700000" algn="tl">
                    <a:srgbClr val="000000">
                      <a:alpha val="43137"/>
                    </a:srgbClr>
                  </a:outerShdw>
                </a:effectLst>
                <a:latin typeface="Eras Demi ITC" panose="020B0805030504020804" pitchFamily="34" charset="0"/>
              </a:rPr>
              <a:t>Customer service provider (CSP) </a:t>
            </a:r>
            <a:r>
              <a:rPr lang="en-US" sz="1400" b="0" i="0" dirty="0">
                <a:solidFill>
                  <a:srgbClr val="202122"/>
                </a:solidFill>
                <a:effectLst>
                  <a:outerShdw blurRad="38100" dist="38100" dir="2700000" algn="tl">
                    <a:srgbClr val="000000">
                      <a:alpha val="43137"/>
                    </a:srgbClr>
                  </a:outerShdw>
                </a:effectLst>
                <a:latin typeface="Bodoni MT" panose="02070603080606020203" pitchFamily="18" charset="0"/>
              </a:rPr>
              <a:t>– An agent of the customer that provides an interface directly to customers, businesses or others for bill presentment. CSP enrolls customers, enables presentment and provides customer care, among other functions</a:t>
            </a:r>
          </a:p>
        </p:txBody>
      </p:sp>
    </p:spTree>
    <p:extLst>
      <p:ext uri="{BB962C8B-B14F-4D97-AF65-F5344CB8AC3E}">
        <p14:creationId xmlns:p14="http://schemas.microsoft.com/office/powerpoint/2010/main" val="310570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Castellar" panose="020A0402060406010301" pitchFamily="18" charset="0"/>
              </a:rPr>
              <a:t>D</a:t>
            </a:r>
            <a:r>
              <a:rPr lang="en-US" b="1" dirty="0">
                <a:effectLst>
                  <a:outerShdw blurRad="38100" dist="38100" dir="2700000" algn="tl">
                    <a:srgbClr val="000000">
                      <a:alpha val="43137"/>
                    </a:srgbClr>
                  </a:outerShdw>
                </a:effectLst>
                <a:latin typeface="Castellar" panose="020A0402060406010301" pitchFamily="18" charset="0"/>
              </a:rPr>
              <a:t>FD for EBS : ZERO LEVEL</a:t>
            </a:r>
          </a:p>
        </p:txBody>
      </p:sp>
      <p:sp>
        <p:nvSpPr>
          <p:cNvPr id="7" name="Rectangle 6">
            <a:extLst>
              <a:ext uri="{FF2B5EF4-FFF2-40B4-BE49-F238E27FC236}">
                <a16:creationId xmlns:a16="http://schemas.microsoft.com/office/drawing/2014/main" id="{CAC6008B-63A9-4245-B750-D761E641BC95}"/>
              </a:ext>
            </a:extLst>
          </p:cNvPr>
          <p:cNvSpPr/>
          <p:nvPr/>
        </p:nvSpPr>
        <p:spPr>
          <a:xfrm>
            <a:off x="4870276" y="1489224"/>
            <a:ext cx="2448272" cy="93610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effectLst>
                  <a:outerShdw blurRad="38100" dist="38100" dir="2700000" algn="tl">
                    <a:srgbClr val="000000">
                      <a:alpha val="43137"/>
                    </a:srgbClr>
                  </a:outerShdw>
                </a:effectLst>
                <a:latin typeface="Clarendon Blk BT" panose="02040905050505020204" pitchFamily="18" charset="0"/>
              </a:rPr>
              <a:t>Stock  Management</a:t>
            </a:r>
            <a:endParaRPr lang="en-US" dirty="0">
              <a:effectLst>
                <a:outerShdw blurRad="38100" dist="38100" dir="2700000" algn="tl">
                  <a:srgbClr val="000000">
                    <a:alpha val="43137"/>
                  </a:srgbClr>
                </a:outerShdw>
              </a:effectLst>
              <a:latin typeface="Clarendon Blk BT" panose="02040905050505020204" pitchFamily="18" charset="0"/>
            </a:endParaRPr>
          </a:p>
        </p:txBody>
      </p:sp>
      <p:sp>
        <p:nvSpPr>
          <p:cNvPr id="8" name="Oval 7">
            <a:extLst>
              <a:ext uri="{FF2B5EF4-FFF2-40B4-BE49-F238E27FC236}">
                <a16:creationId xmlns:a16="http://schemas.microsoft.com/office/drawing/2014/main" id="{BA111CA7-4760-48FA-9D63-56F57C3F8143}"/>
              </a:ext>
            </a:extLst>
          </p:cNvPr>
          <p:cNvSpPr/>
          <p:nvPr/>
        </p:nvSpPr>
        <p:spPr>
          <a:xfrm>
            <a:off x="4762264" y="3140968"/>
            <a:ext cx="2664296" cy="1951808"/>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Clarendon Blk BT" panose="02040905050505020204" pitchFamily="18" charset="0"/>
              </a:rPr>
              <a:t>Electronic Billing System</a:t>
            </a:r>
            <a:endParaRPr lang="en-US" dirty="0">
              <a:latin typeface="Clarendon Blk BT" panose="02040905050505020204" pitchFamily="18" charset="0"/>
            </a:endParaRPr>
          </a:p>
        </p:txBody>
      </p:sp>
      <p:cxnSp>
        <p:nvCxnSpPr>
          <p:cNvPr id="10" name="Straight Arrow Connector 9">
            <a:extLst>
              <a:ext uri="{FF2B5EF4-FFF2-40B4-BE49-F238E27FC236}">
                <a16:creationId xmlns:a16="http://schemas.microsoft.com/office/drawing/2014/main" id="{7E721EAB-A712-42B7-BAD5-978CB92E63F0}"/>
              </a:ext>
            </a:extLst>
          </p:cNvPr>
          <p:cNvCxnSpPr>
            <a:cxnSpLocks/>
            <a:endCxn id="7" idx="2"/>
          </p:cNvCxnSpPr>
          <p:nvPr/>
        </p:nvCxnSpPr>
        <p:spPr>
          <a:xfrm flipV="1">
            <a:off x="6094412" y="2425328"/>
            <a:ext cx="0" cy="71564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42248271-E8C3-40CA-B09F-75AAFA7312CD}"/>
              </a:ext>
            </a:extLst>
          </p:cNvPr>
          <p:cNvCxnSpPr>
            <a:stCxn id="8" idx="7"/>
          </p:cNvCxnSpPr>
          <p:nvPr/>
        </p:nvCxnSpPr>
        <p:spPr>
          <a:xfrm flipV="1">
            <a:off x="7036383" y="2576936"/>
            <a:ext cx="1074253" cy="84986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F3333A56-A6C0-43CA-BC8B-A2A5D5DF7CB9}"/>
              </a:ext>
            </a:extLst>
          </p:cNvPr>
          <p:cNvCxnSpPr>
            <a:stCxn id="8" idx="5"/>
          </p:cNvCxnSpPr>
          <p:nvPr/>
        </p:nvCxnSpPr>
        <p:spPr>
          <a:xfrm>
            <a:off x="7036383" y="4806940"/>
            <a:ext cx="1074253" cy="72232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520FEEBC-D8BB-4DD8-8DBC-C011841E8463}"/>
              </a:ext>
            </a:extLst>
          </p:cNvPr>
          <p:cNvCxnSpPr>
            <a:stCxn id="8" idx="1"/>
          </p:cNvCxnSpPr>
          <p:nvPr/>
        </p:nvCxnSpPr>
        <p:spPr>
          <a:xfrm flipH="1" flipV="1">
            <a:off x="4150196" y="2720952"/>
            <a:ext cx="1002245" cy="70585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B7518622-0777-4220-B975-2D15061B5676}"/>
              </a:ext>
            </a:extLst>
          </p:cNvPr>
          <p:cNvCxnSpPr>
            <a:cxnSpLocks/>
            <a:stCxn id="8" idx="3"/>
          </p:cNvCxnSpPr>
          <p:nvPr/>
        </p:nvCxnSpPr>
        <p:spPr>
          <a:xfrm flipH="1">
            <a:off x="4150196" y="4806940"/>
            <a:ext cx="1002245" cy="72232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6EAF404C-A944-4938-9917-8A233F633E14}"/>
              </a:ext>
            </a:extLst>
          </p:cNvPr>
          <p:cNvCxnSpPr>
            <a:cxnSpLocks/>
            <a:stCxn id="8" idx="4"/>
          </p:cNvCxnSpPr>
          <p:nvPr/>
        </p:nvCxnSpPr>
        <p:spPr>
          <a:xfrm>
            <a:off x="6094412" y="5092776"/>
            <a:ext cx="0" cy="64048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86E29F39-D368-4A58-BA33-1E420CD311E8}"/>
              </a:ext>
            </a:extLst>
          </p:cNvPr>
          <p:cNvSpPr/>
          <p:nvPr/>
        </p:nvSpPr>
        <p:spPr>
          <a:xfrm>
            <a:off x="4870276" y="5733256"/>
            <a:ext cx="2304251" cy="86409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effectLst>
                  <a:outerShdw blurRad="38100" dist="38100" dir="2700000" algn="tl">
                    <a:srgbClr val="000000">
                      <a:alpha val="43137"/>
                    </a:srgbClr>
                  </a:outerShdw>
                </a:effectLst>
                <a:latin typeface="Clarendon Blk BT" panose="02040905050505020204" pitchFamily="18" charset="0"/>
              </a:rPr>
              <a:t>Bill Management</a:t>
            </a:r>
            <a:endParaRPr lang="en-US" dirty="0">
              <a:effectLst>
                <a:outerShdw blurRad="38100" dist="38100" dir="2700000" algn="tl">
                  <a:srgbClr val="000000">
                    <a:alpha val="43137"/>
                  </a:srgbClr>
                </a:outerShdw>
              </a:effectLst>
              <a:latin typeface="Clarendon Blk BT" panose="02040905050505020204" pitchFamily="18" charset="0"/>
            </a:endParaRPr>
          </a:p>
        </p:txBody>
      </p:sp>
      <p:sp>
        <p:nvSpPr>
          <p:cNvPr id="27" name="Rectangle 26">
            <a:extLst>
              <a:ext uri="{FF2B5EF4-FFF2-40B4-BE49-F238E27FC236}">
                <a16:creationId xmlns:a16="http://schemas.microsoft.com/office/drawing/2014/main" id="{ACF90FFE-D21D-4EF2-932D-AC6A19B2E92E}"/>
              </a:ext>
            </a:extLst>
          </p:cNvPr>
          <p:cNvSpPr/>
          <p:nvPr/>
        </p:nvSpPr>
        <p:spPr>
          <a:xfrm>
            <a:off x="8110636" y="2152002"/>
            <a:ext cx="2448272" cy="84986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effectLst>
                  <a:outerShdw blurRad="38100" dist="38100" dir="2700000" algn="tl">
                    <a:srgbClr val="000000">
                      <a:alpha val="43137"/>
                    </a:srgbClr>
                  </a:outerShdw>
                </a:effectLst>
                <a:latin typeface="Clarendon Blk BT" panose="02040905050505020204" pitchFamily="18" charset="0"/>
              </a:rPr>
              <a:t>Product Management</a:t>
            </a:r>
            <a:endParaRPr lang="en-US" dirty="0">
              <a:effectLst>
                <a:outerShdw blurRad="38100" dist="38100" dir="2700000" algn="tl">
                  <a:srgbClr val="000000">
                    <a:alpha val="43137"/>
                  </a:srgbClr>
                </a:outerShdw>
              </a:effectLst>
              <a:latin typeface="Clarendon Blk BT" panose="02040905050505020204" pitchFamily="18" charset="0"/>
            </a:endParaRPr>
          </a:p>
        </p:txBody>
      </p:sp>
      <p:sp>
        <p:nvSpPr>
          <p:cNvPr id="28" name="Rectangle 27">
            <a:extLst>
              <a:ext uri="{FF2B5EF4-FFF2-40B4-BE49-F238E27FC236}">
                <a16:creationId xmlns:a16="http://schemas.microsoft.com/office/drawing/2014/main" id="{957902E0-7CF1-47E7-B896-B9EF954D8A5B}"/>
              </a:ext>
            </a:extLst>
          </p:cNvPr>
          <p:cNvSpPr/>
          <p:nvPr/>
        </p:nvSpPr>
        <p:spPr>
          <a:xfrm>
            <a:off x="8086366" y="4987521"/>
            <a:ext cx="2448271" cy="108348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effectLst>
                  <a:outerShdw blurRad="38100" dist="38100" dir="2700000" algn="tl">
                    <a:srgbClr val="000000">
                      <a:alpha val="43137"/>
                    </a:srgbClr>
                  </a:outerShdw>
                </a:effectLst>
                <a:latin typeface="Clarendon Blk BT" panose="02040905050505020204" pitchFamily="18" charset="0"/>
              </a:rPr>
              <a:t>Product Quality Management</a:t>
            </a:r>
            <a:endParaRPr lang="en-US" dirty="0">
              <a:effectLst>
                <a:outerShdw blurRad="38100" dist="38100" dir="2700000" algn="tl">
                  <a:srgbClr val="000000">
                    <a:alpha val="43137"/>
                  </a:srgbClr>
                </a:outerShdw>
              </a:effectLst>
              <a:latin typeface="Clarendon Blk BT" panose="02040905050505020204" pitchFamily="18" charset="0"/>
            </a:endParaRPr>
          </a:p>
        </p:txBody>
      </p:sp>
      <p:sp>
        <p:nvSpPr>
          <p:cNvPr id="29" name="Rectangle 28">
            <a:extLst>
              <a:ext uri="{FF2B5EF4-FFF2-40B4-BE49-F238E27FC236}">
                <a16:creationId xmlns:a16="http://schemas.microsoft.com/office/drawing/2014/main" id="{A957EBAA-B82B-4E84-93E2-BA431E745E6E}"/>
              </a:ext>
            </a:extLst>
          </p:cNvPr>
          <p:cNvSpPr/>
          <p:nvPr/>
        </p:nvSpPr>
        <p:spPr>
          <a:xfrm>
            <a:off x="1413892" y="2425328"/>
            <a:ext cx="2736301" cy="72232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effectLst>
                  <a:outerShdw blurRad="38100" dist="38100" dir="2700000" algn="tl">
                    <a:srgbClr val="000000">
                      <a:alpha val="43137"/>
                    </a:srgbClr>
                  </a:outerShdw>
                </a:effectLst>
                <a:latin typeface="Clarendon Blk BT" panose="02040905050505020204" pitchFamily="18" charset="0"/>
              </a:rPr>
              <a:t>Store Management</a:t>
            </a:r>
            <a:endParaRPr lang="en-US" dirty="0">
              <a:effectLst>
                <a:outerShdw blurRad="38100" dist="38100" dir="2700000" algn="tl">
                  <a:srgbClr val="000000">
                    <a:alpha val="43137"/>
                  </a:srgbClr>
                </a:outerShdw>
              </a:effectLst>
              <a:latin typeface="Clarendon Blk BT" panose="02040905050505020204" pitchFamily="18" charset="0"/>
            </a:endParaRPr>
          </a:p>
        </p:txBody>
      </p:sp>
      <p:sp>
        <p:nvSpPr>
          <p:cNvPr id="30" name="Rectangle 29">
            <a:extLst>
              <a:ext uri="{FF2B5EF4-FFF2-40B4-BE49-F238E27FC236}">
                <a16:creationId xmlns:a16="http://schemas.microsoft.com/office/drawing/2014/main" id="{023DF76F-C432-459D-AF8C-69B1E9DB05A7}"/>
              </a:ext>
            </a:extLst>
          </p:cNvPr>
          <p:cNvSpPr/>
          <p:nvPr/>
        </p:nvSpPr>
        <p:spPr>
          <a:xfrm>
            <a:off x="1437057" y="5019192"/>
            <a:ext cx="2736299" cy="86409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effectLst>
                  <a:outerShdw blurRad="38100" dist="38100" dir="2700000" algn="tl">
                    <a:srgbClr val="000000">
                      <a:alpha val="43137"/>
                    </a:srgbClr>
                  </a:outerShdw>
                </a:effectLst>
                <a:latin typeface="Clarendon Blk BT" panose="02040905050505020204" pitchFamily="18" charset="0"/>
              </a:rPr>
              <a:t>Customer Management</a:t>
            </a:r>
            <a:endParaRPr lang="en-US" dirty="0">
              <a:effectLst>
                <a:outerShdw blurRad="38100" dist="38100" dir="2700000" algn="tl">
                  <a:srgbClr val="000000">
                    <a:alpha val="43137"/>
                  </a:srgbClr>
                </a:outerShdw>
              </a:effectLst>
              <a:latin typeface="Clarendon Blk BT" panose="02040905050505020204" pitchFamily="18" charset="0"/>
            </a:endParaRPr>
          </a:p>
        </p:txBody>
      </p:sp>
    </p:spTree>
    <p:extLst>
      <p:ext uri="{BB962C8B-B14F-4D97-AF65-F5344CB8AC3E}">
        <p14:creationId xmlns:p14="http://schemas.microsoft.com/office/powerpoint/2010/main" val="1917223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1048544"/>
          </a:xfrm>
        </p:spPr>
        <p:txBody>
          <a:bodyPr/>
          <a:lstStyle/>
          <a:p>
            <a:r>
              <a:rPr lang="en-IN" b="1" dirty="0">
                <a:effectLst>
                  <a:outerShdw blurRad="38100" dist="38100" dir="2700000" algn="tl">
                    <a:srgbClr val="000000">
                      <a:alpha val="43137"/>
                    </a:srgbClr>
                  </a:outerShdw>
                </a:effectLst>
                <a:latin typeface="Castellar" panose="020A0402060406010301" pitchFamily="18" charset="0"/>
              </a:rPr>
              <a:t>D</a:t>
            </a:r>
            <a:r>
              <a:rPr lang="en-US" b="1" dirty="0">
                <a:effectLst>
                  <a:outerShdw blurRad="38100" dist="38100" dir="2700000" algn="tl">
                    <a:srgbClr val="000000">
                      <a:alpha val="43137"/>
                    </a:srgbClr>
                  </a:outerShdw>
                </a:effectLst>
                <a:latin typeface="Castellar" panose="020A0402060406010301" pitchFamily="18" charset="0"/>
              </a:rPr>
              <a:t>FD FOR EBS : FIRST LEVEL</a:t>
            </a:r>
          </a:p>
        </p:txBody>
      </p:sp>
      <p:sp>
        <p:nvSpPr>
          <p:cNvPr id="4" name="Rectangle 3">
            <a:extLst>
              <a:ext uri="{FF2B5EF4-FFF2-40B4-BE49-F238E27FC236}">
                <a16:creationId xmlns:a16="http://schemas.microsoft.com/office/drawing/2014/main" id="{7B59B158-D09A-4EBD-B222-6A982999F558}"/>
              </a:ext>
            </a:extLst>
          </p:cNvPr>
          <p:cNvSpPr/>
          <p:nvPr/>
        </p:nvSpPr>
        <p:spPr>
          <a:xfrm>
            <a:off x="549796" y="1124744"/>
            <a:ext cx="2016224" cy="7200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800" dirty="0">
                <a:effectLst>
                  <a:outerShdw blurRad="38100" dist="38100" dir="2700000" algn="tl">
                    <a:srgbClr val="000000">
                      <a:alpha val="43137"/>
                    </a:srgbClr>
                  </a:outerShdw>
                </a:effectLst>
                <a:latin typeface="Clarendon Blk BT" panose="02040905050505020204" pitchFamily="18" charset="0"/>
              </a:rPr>
              <a:t>Stock Management</a:t>
            </a:r>
            <a:endParaRPr lang="en-US" sz="1800" dirty="0">
              <a:effectLst>
                <a:outerShdw blurRad="38100" dist="38100" dir="2700000" algn="tl">
                  <a:srgbClr val="000000">
                    <a:alpha val="43137"/>
                  </a:srgbClr>
                </a:outerShdw>
              </a:effectLst>
              <a:latin typeface="Clarendon Blk BT" panose="02040905050505020204" pitchFamily="18" charset="0"/>
            </a:endParaRPr>
          </a:p>
        </p:txBody>
      </p:sp>
      <p:sp>
        <p:nvSpPr>
          <p:cNvPr id="5" name="Rectangle 4">
            <a:extLst>
              <a:ext uri="{FF2B5EF4-FFF2-40B4-BE49-F238E27FC236}">
                <a16:creationId xmlns:a16="http://schemas.microsoft.com/office/drawing/2014/main" id="{803B811C-2ADD-48C8-9D25-4FC8CE06105A}"/>
              </a:ext>
            </a:extLst>
          </p:cNvPr>
          <p:cNvSpPr/>
          <p:nvPr/>
        </p:nvSpPr>
        <p:spPr>
          <a:xfrm>
            <a:off x="549796" y="1974050"/>
            <a:ext cx="2016224" cy="7200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800" dirty="0">
                <a:effectLst>
                  <a:outerShdw blurRad="38100" dist="38100" dir="2700000" algn="tl">
                    <a:srgbClr val="000000">
                      <a:alpha val="43137"/>
                    </a:srgbClr>
                  </a:outerShdw>
                </a:effectLst>
                <a:latin typeface="Clarendon Blk BT" panose="02040905050505020204" pitchFamily="18" charset="0"/>
              </a:rPr>
              <a:t>Product Management</a:t>
            </a:r>
            <a:endParaRPr lang="en-US" sz="1800" dirty="0">
              <a:effectLst>
                <a:outerShdw blurRad="38100" dist="38100" dir="2700000" algn="tl">
                  <a:srgbClr val="000000">
                    <a:alpha val="43137"/>
                  </a:srgbClr>
                </a:outerShdw>
              </a:effectLst>
              <a:latin typeface="Clarendon Blk BT" panose="02040905050505020204" pitchFamily="18" charset="0"/>
            </a:endParaRPr>
          </a:p>
        </p:txBody>
      </p:sp>
      <p:sp>
        <p:nvSpPr>
          <p:cNvPr id="6" name="Rectangle 5">
            <a:extLst>
              <a:ext uri="{FF2B5EF4-FFF2-40B4-BE49-F238E27FC236}">
                <a16:creationId xmlns:a16="http://schemas.microsoft.com/office/drawing/2014/main" id="{9894F793-D60A-40E5-B269-F1DEC96F435A}"/>
              </a:ext>
            </a:extLst>
          </p:cNvPr>
          <p:cNvSpPr/>
          <p:nvPr/>
        </p:nvSpPr>
        <p:spPr>
          <a:xfrm>
            <a:off x="549796" y="2877308"/>
            <a:ext cx="2016224" cy="7200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effectLst>
                  <a:outerShdw blurRad="38100" dist="38100" dir="2700000" algn="tl">
                    <a:srgbClr val="000000">
                      <a:alpha val="43137"/>
                    </a:srgbClr>
                  </a:outerShdw>
                </a:effectLst>
                <a:latin typeface="Clarendon Blk BT" panose="02040905050505020204" pitchFamily="18" charset="0"/>
              </a:rPr>
              <a:t>Product Quality Management </a:t>
            </a:r>
            <a:endParaRPr lang="en-US" sz="1600" dirty="0">
              <a:effectLst>
                <a:outerShdw blurRad="38100" dist="38100" dir="2700000" algn="tl">
                  <a:srgbClr val="000000">
                    <a:alpha val="43137"/>
                  </a:srgbClr>
                </a:outerShdw>
              </a:effectLst>
              <a:latin typeface="Clarendon Blk BT" panose="02040905050505020204" pitchFamily="18" charset="0"/>
            </a:endParaRPr>
          </a:p>
        </p:txBody>
      </p:sp>
      <p:sp>
        <p:nvSpPr>
          <p:cNvPr id="7" name="Rectangle 6">
            <a:extLst>
              <a:ext uri="{FF2B5EF4-FFF2-40B4-BE49-F238E27FC236}">
                <a16:creationId xmlns:a16="http://schemas.microsoft.com/office/drawing/2014/main" id="{DB54BB4A-2D73-4C76-B542-0670C34C761E}"/>
              </a:ext>
            </a:extLst>
          </p:cNvPr>
          <p:cNvSpPr/>
          <p:nvPr/>
        </p:nvSpPr>
        <p:spPr>
          <a:xfrm>
            <a:off x="535578" y="3803831"/>
            <a:ext cx="2016224" cy="7200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800" dirty="0">
                <a:effectLst>
                  <a:outerShdw blurRad="38100" dist="38100" dir="2700000" algn="tl">
                    <a:srgbClr val="000000">
                      <a:alpha val="43137"/>
                    </a:srgbClr>
                  </a:outerShdw>
                </a:effectLst>
                <a:latin typeface="Clarendon Blk BT" panose="02040905050505020204" pitchFamily="18" charset="0"/>
              </a:rPr>
              <a:t>Bill Management</a:t>
            </a:r>
            <a:endParaRPr lang="en-US" sz="1800" dirty="0">
              <a:effectLst>
                <a:outerShdw blurRad="38100" dist="38100" dir="2700000" algn="tl">
                  <a:srgbClr val="000000">
                    <a:alpha val="43137"/>
                  </a:srgbClr>
                </a:outerShdw>
              </a:effectLst>
              <a:latin typeface="Clarendon Blk BT" panose="02040905050505020204" pitchFamily="18" charset="0"/>
            </a:endParaRPr>
          </a:p>
        </p:txBody>
      </p:sp>
      <p:sp>
        <p:nvSpPr>
          <p:cNvPr id="8" name="Rectangle 7">
            <a:extLst>
              <a:ext uri="{FF2B5EF4-FFF2-40B4-BE49-F238E27FC236}">
                <a16:creationId xmlns:a16="http://schemas.microsoft.com/office/drawing/2014/main" id="{18BA1737-DEE3-48DF-9C8E-8E11ECFF6448}"/>
              </a:ext>
            </a:extLst>
          </p:cNvPr>
          <p:cNvSpPr/>
          <p:nvPr/>
        </p:nvSpPr>
        <p:spPr>
          <a:xfrm>
            <a:off x="535578" y="4730354"/>
            <a:ext cx="2016224" cy="7200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800" dirty="0">
                <a:effectLst>
                  <a:outerShdw blurRad="38100" dist="38100" dir="2700000" algn="tl">
                    <a:srgbClr val="000000">
                      <a:alpha val="43137"/>
                    </a:srgbClr>
                  </a:outerShdw>
                </a:effectLst>
                <a:latin typeface="Clarendon Blk BT" panose="02040905050505020204" pitchFamily="18" charset="0"/>
              </a:rPr>
              <a:t>Customer Management</a:t>
            </a:r>
            <a:endParaRPr lang="en-US" sz="1800" dirty="0">
              <a:effectLst>
                <a:outerShdw blurRad="38100" dist="38100" dir="2700000" algn="tl">
                  <a:srgbClr val="000000">
                    <a:alpha val="43137"/>
                  </a:srgbClr>
                </a:outerShdw>
              </a:effectLst>
              <a:latin typeface="Clarendon Blk BT" panose="02040905050505020204" pitchFamily="18" charset="0"/>
            </a:endParaRPr>
          </a:p>
        </p:txBody>
      </p:sp>
      <p:sp>
        <p:nvSpPr>
          <p:cNvPr id="9" name="Rectangle 8">
            <a:extLst>
              <a:ext uri="{FF2B5EF4-FFF2-40B4-BE49-F238E27FC236}">
                <a16:creationId xmlns:a16="http://schemas.microsoft.com/office/drawing/2014/main" id="{09D1C510-5EB5-4D39-8316-4F7A56FBC7E5}"/>
              </a:ext>
            </a:extLst>
          </p:cNvPr>
          <p:cNvSpPr/>
          <p:nvPr/>
        </p:nvSpPr>
        <p:spPr>
          <a:xfrm>
            <a:off x="535578" y="5656877"/>
            <a:ext cx="2016224" cy="7200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800" dirty="0">
                <a:effectLst>
                  <a:outerShdw blurRad="38100" dist="38100" dir="2700000" algn="tl">
                    <a:srgbClr val="000000">
                      <a:alpha val="43137"/>
                    </a:srgbClr>
                  </a:outerShdw>
                </a:effectLst>
                <a:latin typeface="Clarendon Blk BT" panose="02040905050505020204" pitchFamily="18" charset="0"/>
              </a:rPr>
              <a:t>Store Management</a:t>
            </a:r>
            <a:endParaRPr lang="en-US" sz="1800" dirty="0">
              <a:effectLst>
                <a:outerShdw blurRad="38100" dist="38100" dir="2700000" algn="tl">
                  <a:srgbClr val="000000">
                    <a:alpha val="43137"/>
                  </a:srgbClr>
                </a:outerShdw>
              </a:effectLst>
              <a:latin typeface="Clarendon Blk BT" panose="02040905050505020204" pitchFamily="18" charset="0"/>
            </a:endParaRPr>
          </a:p>
        </p:txBody>
      </p:sp>
      <p:sp>
        <p:nvSpPr>
          <p:cNvPr id="10" name="Rectangle 9">
            <a:extLst>
              <a:ext uri="{FF2B5EF4-FFF2-40B4-BE49-F238E27FC236}">
                <a16:creationId xmlns:a16="http://schemas.microsoft.com/office/drawing/2014/main" id="{3D0BF0CE-3464-43D0-9340-0C25058C5E99}"/>
              </a:ext>
            </a:extLst>
          </p:cNvPr>
          <p:cNvSpPr/>
          <p:nvPr/>
        </p:nvSpPr>
        <p:spPr>
          <a:xfrm>
            <a:off x="9598932" y="1124744"/>
            <a:ext cx="2016224" cy="7200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800" dirty="0">
                <a:effectLst>
                  <a:outerShdw blurRad="38100" dist="38100" dir="2700000" algn="tl">
                    <a:srgbClr val="000000">
                      <a:alpha val="43137"/>
                    </a:srgbClr>
                  </a:outerShdw>
                </a:effectLst>
                <a:latin typeface="Clarendon Blk BT" panose="02040905050505020204" pitchFamily="18" charset="0"/>
              </a:rPr>
              <a:t>Generate Stock Report</a:t>
            </a:r>
            <a:endParaRPr lang="en-US" sz="1800" dirty="0">
              <a:effectLst>
                <a:outerShdw blurRad="38100" dist="38100" dir="2700000" algn="tl">
                  <a:srgbClr val="000000">
                    <a:alpha val="43137"/>
                  </a:srgbClr>
                </a:outerShdw>
              </a:effectLst>
              <a:latin typeface="Clarendon Blk BT" panose="02040905050505020204" pitchFamily="18" charset="0"/>
            </a:endParaRPr>
          </a:p>
        </p:txBody>
      </p:sp>
      <p:sp>
        <p:nvSpPr>
          <p:cNvPr id="11" name="Rectangle 10">
            <a:extLst>
              <a:ext uri="{FF2B5EF4-FFF2-40B4-BE49-F238E27FC236}">
                <a16:creationId xmlns:a16="http://schemas.microsoft.com/office/drawing/2014/main" id="{92CAE441-3EC4-4AA6-B491-F4A3DF765185}"/>
              </a:ext>
            </a:extLst>
          </p:cNvPr>
          <p:cNvSpPr/>
          <p:nvPr/>
        </p:nvSpPr>
        <p:spPr>
          <a:xfrm>
            <a:off x="9590730" y="2095011"/>
            <a:ext cx="2016224" cy="78229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effectLst>
                  <a:outerShdw blurRad="38100" dist="38100" dir="2700000" algn="tl">
                    <a:srgbClr val="000000">
                      <a:alpha val="43137"/>
                    </a:srgbClr>
                  </a:outerShdw>
                </a:effectLst>
                <a:latin typeface="Clarendon Blk BT" panose="02040905050505020204" pitchFamily="18" charset="0"/>
              </a:rPr>
              <a:t>Generate Product Report</a:t>
            </a:r>
            <a:endParaRPr lang="en-US" sz="1600" dirty="0">
              <a:effectLst>
                <a:outerShdw blurRad="38100" dist="38100" dir="2700000" algn="tl">
                  <a:srgbClr val="000000">
                    <a:alpha val="43137"/>
                  </a:srgbClr>
                </a:outerShdw>
              </a:effectLst>
              <a:latin typeface="Clarendon Blk BT" panose="02040905050505020204" pitchFamily="18" charset="0"/>
            </a:endParaRPr>
          </a:p>
        </p:txBody>
      </p:sp>
      <p:sp>
        <p:nvSpPr>
          <p:cNvPr id="12" name="Rectangle 11">
            <a:extLst>
              <a:ext uri="{FF2B5EF4-FFF2-40B4-BE49-F238E27FC236}">
                <a16:creationId xmlns:a16="http://schemas.microsoft.com/office/drawing/2014/main" id="{E353DE66-9A0B-4B2B-9C00-303F32D97FF6}"/>
              </a:ext>
            </a:extLst>
          </p:cNvPr>
          <p:cNvSpPr/>
          <p:nvPr/>
        </p:nvSpPr>
        <p:spPr>
          <a:xfrm>
            <a:off x="9583988" y="3051188"/>
            <a:ext cx="2016224" cy="7200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effectLst>
                  <a:outerShdw blurRad="38100" dist="38100" dir="2700000" algn="tl">
                    <a:srgbClr val="000000">
                      <a:alpha val="43137"/>
                    </a:srgbClr>
                  </a:outerShdw>
                </a:effectLst>
                <a:latin typeface="Clarendon Blk BT" panose="02040905050505020204" pitchFamily="18" charset="0"/>
              </a:rPr>
              <a:t>Generate Product Quality Report</a:t>
            </a:r>
            <a:endParaRPr lang="en-US" sz="1600" dirty="0">
              <a:effectLst>
                <a:outerShdw blurRad="38100" dist="38100" dir="2700000" algn="tl">
                  <a:srgbClr val="000000">
                    <a:alpha val="43137"/>
                  </a:srgbClr>
                </a:outerShdw>
              </a:effectLst>
              <a:latin typeface="Clarendon Blk BT" panose="02040905050505020204" pitchFamily="18" charset="0"/>
            </a:endParaRPr>
          </a:p>
        </p:txBody>
      </p:sp>
      <p:sp>
        <p:nvSpPr>
          <p:cNvPr id="13" name="Rectangle 12">
            <a:extLst>
              <a:ext uri="{FF2B5EF4-FFF2-40B4-BE49-F238E27FC236}">
                <a16:creationId xmlns:a16="http://schemas.microsoft.com/office/drawing/2014/main" id="{285A4EAC-0411-4679-B2F3-C9234F62E5F0}"/>
              </a:ext>
            </a:extLst>
          </p:cNvPr>
          <p:cNvSpPr/>
          <p:nvPr/>
        </p:nvSpPr>
        <p:spPr>
          <a:xfrm>
            <a:off x="9583988" y="4054018"/>
            <a:ext cx="2016224" cy="7200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800" dirty="0">
                <a:effectLst>
                  <a:outerShdw blurRad="38100" dist="38100" dir="2700000" algn="tl">
                    <a:srgbClr val="000000">
                      <a:alpha val="43137"/>
                    </a:srgbClr>
                  </a:outerShdw>
                </a:effectLst>
                <a:latin typeface="Clarendon Blk BT" panose="02040905050505020204" pitchFamily="18" charset="0"/>
              </a:rPr>
              <a:t>Generate Bill Report</a:t>
            </a:r>
            <a:endParaRPr lang="en-US" sz="1800" dirty="0">
              <a:effectLst>
                <a:outerShdw blurRad="38100" dist="38100" dir="2700000" algn="tl">
                  <a:srgbClr val="000000">
                    <a:alpha val="43137"/>
                  </a:srgbClr>
                </a:outerShdw>
              </a:effectLst>
              <a:latin typeface="Clarendon Blk BT" panose="02040905050505020204" pitchFamily="18" charset="0"/>
            </a:endParaRPr>
          </a:p>
        </p:txBody>
      </p:sp>
      <p:sp>
        <p:nvSpPr>
          <p:cNvPr id="14" name="Rectangle 13">
            <a:extLst>
              <a:ext uri="{FF2B5EF4-FFF2-40B4-BE49-F238E27FC236}">
                <a16:creationId xmlns:a16="http://schemas.microsoft.com/office/drawing/2014/main" id="{05A15DA3-35AD-4E8C-8C0B-5912D45FCDAD}"/>
              </a:ext>
            </a:extLst>
          </p:cNvPr>
          <p:cNvSpPr/>
          <p:nvPr/>
        </p:nvSpPr>
        <p:spPr>
          <a:xfrm>
            <a:off x="9590730" y="5056848"/>
            <a:ext cx="2016224" cy="7200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effectLst>
                  <a:outerShdw blurRad="38100" dist="38100" dir="2700000" algn="tl">
                    <a:srgbClr val="000000">
                      <a:alpha val="43137"/>
                    </a:srgbClr>
                  </a:outerShdw>
                </a:effectLst>
                <a:latin typeface="Clarendon Blk BT" panose="02040905050505020204" pitchFamily="18" charset="0"/>
              </a:rPr>
              <a:t>Check Customer Details </a:t>
            </a:r>
            <a:endParaRPr lang="en-US" sz="1600" dirty="0">
              <a:effectLst>
                <a:outerShdw blurRad="38100" dist="38100" dir="2700000" algn="tl">
                  <a:srgbClr val="000000">
                    <a:alpha val="43137"/>
                  </a:srgbClr>
                </a:outerShdw>
              </a:effectLst>
              <a:latin typeface="Clarendon Blk BT" panose="02040905050505020204" pitchFamily="18" charset="0"/>
            </a:endParaRPr>
          </a:p>
        </p:txBody>
      </p:sp>
      <p:sp>
        <p:nvSpPr>
          <p:cNvPr id="15" name="Rectangle 14">
            <a:extLst>
              <a:ext uri="{FF2B5EF4-FFF2-40B4-BE49-F238E27FC236}">
                <a16:creationId xmlns:a16="http://schemas.microsoft.com/office/drawing/2014/main" id="{644A80C3-D21F-4949-861E-C1457C9547E8}"/>
              </a:ext>
            </a:extLst>
          </p:cNvPr>
          <p:cNvSpPr/>
          <p:nvPr/>
        </p:nvSpPr>
        <p:spPr>
          <a:xfrm>
            <a:off x="9583988" y="6027115"/>
            <a:ext cx="2016224" cy="7200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800" dirty="0">
                <a:effectLst>
                  <a:outerShdw blurRad="38100" dist="38100" dir="2700000" algn="tl">
                    <a:srgbClr val="000000">
                      <a:alpha val="43137"/>
                    </a:srgbClr>
                  </a:outerShdw>
                </a:effectLst>
                <a:latin typeface="Clarendon Blk BT" panose="02040905050505020204" pitchFamily="18" charset="0"/>
              </a:rPr>
              <a:t>Generate Store Report</a:t>
            </a:r>
            <a:endParaRPr lang="en-US" sz="1800" dirty="0">
              <a:effectLst>
                <a:outerShdw blurRad="38100" dist="38100" dir="2700000" algn="tl">
                  <a:srgbClr val="000000">
                    <a:alpha val="43137"/>
                  </a:srgbClr>
                </a:outerShdw>
              </a:effectLst>
              <a:latin typeface="Clarendon Blk BT" panose="02040905050505020204" pitchFamily="18" charset="0"/>
            </a:endParaRPr>
          </a:p>
        </p:txBody>
      </p:sp>
      <p:sp>
        <p:nvSpPr>
          <p:cNvPr id="16" name="Oval 15">
            <a:extLst>
              <a:ext uri="{FF2B5EF4-FFF2-40B4-BE49-F238E27FC236}">
                <a16:creationId xmlns:a16="http://schemas.microsoft.com/office/drawing/2014/main" id="{2CA37AB8-A966-4E8D-A215-22F8239D346A}"/>
              </a:ext>
            </a:extLst>
          </p:cNvPr>
          <p:cNvSpPr/>
          <p:nvPr/>
        </p:nvSpPr>
        <p:spPr>
          <a:xfrm>
            <a:off x="4582244" y="2714061"/>
            <a:ext cx="2808312" cy="21795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b="1" dirty="0">
                <a:effectLst>
                  <a:outerShdw blurRad="38100" dist="38100" dir="2700000" algn="tl">
                    <a:srgbClr val="000000">
                      <a:alpha val="43137"/>
                    </a:srgbClr>
                  </a:outerShdw>
                </a:effectLst>
                <a:latin typeface="Clarendon Blk BT" panose="02040905050505020204" pitchFamily="18" charset="0"/>
              </a:rPr>
              <a:t>Electricity  Billing System</a:t>
            </a:r>
            <a:endParaRPr lang="en-US" b="1" dirty="0">
              <a:effectLst>
                <a:outerShdw blurRad="38100" dist="38100" dir="2700000" algn="tl">
                  <a:srgbClr val="000000">
                    <a:alpha val="43137"/>
                  </a:srgbClr>
                </a:outerShdw>
              </a:effectLst>
              <a:latin typeface="Clarendon Blk BT" panose="02040905050505020204" pitchFamily="18" charset="0"/>
            </a:endParaRPr>
          </a:p>
        </p:txBody>
      </p:sp>
      <p:cxnSp>
        <p:nvCxnSpPr>
          <p:cNvPr id="18" name="Straight Arrow Connector 17">
            <a:extLst>
              <a:ext uri="{FF2B5EF4-FFF2-40B4-BE49-F238E27FC236}">
                <a16:creationId xmlns:a16="http://schemas.microsoft.com/office/drawing/2014/main" id="{7DD721E4-3CC8-4A6B-AEAC-4D137C06AB5D}"/>
              </a:ext>
            </a:extLst>
          </p:cNvPr>
          <p:cNvCxnSpPr>
            <a:cxnSpLocks/>
            <a:stCxn id="4" idx="3"/>
            <a:endCxn id="16" idx="1"/>
          </p:cNvCxnSpPr>
          <p:nvPr/>
        </p:nvCxnSpPr>
        <p:spPr>
          <a:xfrm>
            <a:off x="2566020" y="1484784"/>
            <a:ext cx="2427492" cy="1548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EF4FEB2D-A463-4205-975A-14AAA6CF57BC}"/>
              </a:ext>
            </a:extLst>
          </p:cNvPr>
          <p:cNvCxnSpPr>
            <a:cxnSpLocks/>
            <a:stCxn id="5" idx="3"/>
          </p:cNvCxnSpPr>
          <p:nvPr/>
        </p:nvCxnSpPr>
        <p:spPr>
          <a:xfrm>
            <a:off x="2566020" y="2334090"/>
            <a:ext cx="2193432" cy="9508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054E17B6-CC8B-4F32-9800-167B1C1AB3C3}"/>
              </a:ext>
            </a:extLst>
          </p:cNvPr>
          <p:cNvCxnSpPr>
            <a:stCxn id="6" idx="3"/>
          </p:cNvCxnSpPr>
          <p:nvPr/>
        </p:nvCxnSpPr>
        <p:spPr>
          <a:xfrm>
            <a:off x="2566020" y="3237348"/>
            <a:ext cx="2016224" cy="360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A3305D8F-3EFC-4DBE-8C8C-CA8BFBA02875}"/>
              </a:ext>
            </a:extLst>
          </p:cNvPr>
          <p:cNvCxnSpPr>
            <a:stCxn id="7" idx="3"/>
          </p:cNvCxnSpPr>
          <p:nvPr/>
        </p:nvCxnSpPr>
        <p:spPr>
          <a:xfrm flipV="1">
            <a:off x="2551802" y="3933056"/>
            <a:ext cx="2030442" cy="2308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ABF7A73-D8A8-418E-BA46-285FD338A695}"/>
              </a:ext>
            </a:extLst>
          </p:cNvPr>
          <p:cNvCxnSpPr>
            <a:stCxn id="8" idx="3"/>
          </p:cNvCxnSpPr>
          <p:nvPr/>
        </p:nvCxnSpPr>
        <p:spPr>
          <a:xfrm flipV="1">
            <a:off x="2551802" y="4293096"/>
            <a:ext cx="2207650" cy="7972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68D1F859-7A85-4463-9AC2-5309C3D3F2BF}"/>
              </a:ext>
            </a:extLst>
          </p:cNvPr>
          <p:cNvCxnSpPr>
            <a:stCxn id="9" idx="3"/>
            <a:endCxn id="16" idx="3"/>
          </p:cNvCxnSpPr>
          <p:nvPr/>
        </p:nvCxnSpPr>
        <p:spPr>
          <a:xfrm flipV="1">
            <a:off x="2551802" y="4574415"/>
            <a:ext cx="2441710" cy="1442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F33E3F78-715F-4A66-B046-206F41F39E11}"/>
              </a:ext>
            </a:extLst>
          </p:cNvPr>
          <p:cNvCxnSpPr>
            <a:stCxn id="16" idx="7"/>
            <a:endCxn id="10" idx="1"/>
          </p:cNvCxnSpPr>
          <p:nvPr/>
        </p:nvCxnSpPr>
        <p:spPr>
          <a:xfrm flipV="1">
            <a:off x="6979288" y="1484784"/>
            <a:ext cx="2619644" cy="1548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FC7367A6-CE1F-46DC-A460-86664242DCAA}"/>
              </a:ext>
            </a:extLst>
          </p:cNvPr>
          <p:cNvCxnSpPr>
            <a:endCxn id="11" idx="1"/>
          </p:cNvCxnSpPr>
          <p:nvPr/>
        </p:nvCxnSpPr>
        <p:spPr>
          <a:xfrm flipV="1">
            <a:off x="7195314" y="2486160"/>
            <a:ext cx="2395416" cy="798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E3F85B9A-F61A-48D4-8117-7ACE3E7B1799}"/>
              </a:ext>
            </a:extLst>
          </p:cNvPr>
          <p:cNvCxnSpPr>
            <a:endCxn id="12" idx="1"/>
          </p:cNvCxnSpPr>
          <p:nvPr/>
        </p:nvCxnSpPr>
        <p:spPr>
          <a:xfrm flipV="1">
            <a:off x="7390556" y="3411228"/>
            <a:ext cx="2193432" cy="186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4182C6AC-80C9-4B61-B57E-95A557E10C84}"/>
              </a:ext>
            </a:extLst>
          </p:cNvPr>
          <p:cNvCxnSpPr>
            <a:endCxn id="13" idx="1"/>
          </p:cNvCxnSpPr>
          <p:nvPr/>
        </p:nvCxnSpPr>
        <p:spPr>
          <a:xfrm>
            <a:off x="7390556" y="3999169"/>
            <a:ext cx="2193432" cy="4148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B514E57F-1733-4E6E-BB50-7EA763B995B0}"/>
              </a:ext>
            </a:extLst>
          </p:cNvPr>
          <p:cNvCxnSpPr>
            <a:endCxn id="14" idx="1"/>
          </p:cNvCxnSpPr>
          <p:nvPr/>
        </p:nvCxnSpPr>
        <p:spPr>
          <a:xfrm>
            <a:off x="7195314" y="4293096"/>
            <a:ext cx="2395416" cy="11237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54203340-BE93-4EFF-9D5D-DFD46D9BA991}"/>
              </a:ext>
            </a:extLst>
          </p:cNvPr>
          <p:cNvCxnSpPr>
            <a:stCxn id="16" idx="5"/>
            <a:endCxn id="15" idx="1"/>
          </p:cNvCxnSpPr>
          <p:nvPr/>
        </p:nvCxnSpPr>
        <p:spPr>
          <a:xfrm>
            <a:off x="6979288" y="4574415"/>
            <a:ext cx="2604700" cy="18127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14522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904528"/>
          </a:xfrm>
        </p:spPr>
        <p:txBody>
          <a:bodyPr/>
          <a:lstStyle/>
          <a:p>
            <a:r>
              <a:rPr lang="en-IN" b="1" dirty="0">
                <a:effectLst>
                  <a:outerShdw blurRad="38100" dist="38100" dir="2700000" algn="tl">
                    <a:srgbClr val="000000">
                      <a:alpha val="43137"/>
                    </a:srgbClr>
                  </a:outerShdw>
                </a:effectLst>
                <a:latin typeface="Castellar" panose="020A0402060406010301" pitchFamily="18" charset="0"/>
              </a:rPr>
              <a:t>D</a:t>
            </a:r>
            <a:r>
              <a:rPr lang="en-US" b="1" dirty="0">
                <a:effectLst>
                  <a:outerShdw blurRad="38100" dist="38100" dir="2700000" algn="tl">
                    <a:srgbClr val="000000">
                      <a:alpha val="43137"/>
                    </a:srgbClr>
                  </a:outerShdw>
                </a:effectLst>
                <a:latin typeface="Castellar" panose="020A0402060406010301" pitchFamily="18" charset="0"/>
              </a:rPr>
              <a:t>FD FOR EBS : SECOND LEVEL</a:t>
            </a:r>
          </a:p>
        </p:txBody>
      </p:sp>
      <p:sp>
        <p:nvSpPr>
          <p:cNvPr id="8" name="Rectangle 7">
            <a:extLst>
              <a:ext uri="{FF2B5EF4-FFF2-40B4-BE49-F238E27FC236}">
                <a16:creationId xmlns:a16="http://schemas.microsoft.com/office/drawing/2014/main" id="{20246217-C3A3-4B2F-AD93-4474D487BEEA}"/>
              </a:ext>
            </a:extLst>
          </p:cNvPr>
          <p:cNvSpPr/>
          <p:nvPr/>
        </p:nvSpPr>
        <p:spPr>
          <a:xfrm>
            <a:off x="765820" y="1124744"/>
            <a:ext cx="1944216" cy="64807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effectLst>
                  <a:outerShdw blurRad="38100" dist="38100" dir="2700000" algn="tl">
                    <a:srgbClr val="000000">
                      <a:alpha val="43137"/>
                    </a:srgbClr>
                  </a:outerShdw>
                </a:effectLst>
                <a:latin typeface="Clarendon Blk BT" panose="02040905050505020204" pitchFamily="18" charset="0"/>
              </a:rPr>
              <a:t>Admin</a:t>
            </a:r>
            <a:endParaRPr lang="en-US" dirty="0">
              <a:effectLst>
                <a:outerShdw blurRad="38100" dist="38100" dir="2700000" algn="tl">
                  <a:srgbClr val="000000">
                    <a:alpha val="43137"/>
                  </a:srgbClr>
                </a:outerShdw>
              </a:effectLst>
              <a:latin typeface="Clarendon Blk BT" panose="02040905050505020204" pitchFamily="18" charset="0"/>
            </a:endParaRPr>
          </a:p>
        </p:txBody>
      </p:sp>
      <p:cxnSp>
        <p:nvCxnSpPr>
          <p:cNvPr id="10" name="Straight Arrow Connector 9">
            <a:extLst>
              <a:ext uri="{FF2B5EF4-FFF2-40B4-BE49-F238E27FC236}">
                <a16:creationId xmlns:a16="http://schemas.microsoft.com/office/drawing/2014/main" id="{EC181261-038E-4E2C-87F3-4A39B239881C}"/>
              </a:ext>
            </a:extLst>
          </p:cNvPr>
          <p:cNvCxnSpPr>
            <a:stCxn id="8" idx="3"/>
          </p:cNvCxnSpPr>
          <p:nvPr/>
        </p:nvCxnSpPr>
        <p:spPr>
          <a:xfrm>
            <a:off x="2710036" y="1448780"/>
            <a:ext cx="648072" cy="36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87B63902-70F2-487A-8347-EBCF2C65A602}"/>
              </a:ext>
            </a:extLst>
          </p:cNvPr>
          <p:cNvSpPr/>
          <p:nvPr/>
        </p:nvSpPr>
        <p:spPr>
          <a:xfrm>
            <a:off x="3354488" y="836712"/>
            <a:ext cx="1944216" cy="154817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effectLst>
                  <a:outerShdw blurRad="38100" dist="38100" dir="2700000" algn="tl">
                    <a:srgbClr val="000000">
                      <a:alpha val="43137"/>
                    </a:srgbClr>
                  </a:outerShdw>
                </a:effectLst>
                <a:latin typeface="Clarendon Blk BT" panose="02040905050505020204" pitchFamily="18" charset="0"/>
              </a:rPr>
              <a:t>Login to System</a:t>
            </a:r>
            <a:endParaRPr lang="en-US" sz="2000" dirty="0">
              <a:effectLst>
                <a:outerShdw blurRad="38100" dist="38100" dir="2700000" algn="tl">
                  <a:srgbClr val="000000">
                    <a:alpha val="43137"/>
                  </a:srgbClr>
                </a:outerShdw>
              </a:effectLst>
              <a:latin typeface="Clarendon Blk BT" panose="02040905050505020204" pitchFamily="18" charset="0"/>
            </a:endParaRPr>
          </a:p>
        </p:txBody>
      </p:sp>
      <p:cxnSp>
        <p:nvCxnSpPr>
          <p:cNvPr id="13" name="Straight Arrow Connector 12">
            <a:extLst>
              <a:ext uri="{FF2B5EF4-FFF2-40B4-BE49-F238E27FC236}">
                <a16:creationId xmlns:a16="http://schemas.microsoft.com/office/drawing/2014/main" id="{E238920C-4A64-4070-A157-3668CEF20F91}"/>
              </a:ext>
            </a:extLst>
          </p:cNvPr>
          <p:cNvCxnSpPr>
            <a:stCxn id="11" idx="4"/>
          </p:cNvCxnSpPr>
          <p:nvPr/>
        </p:nvCxnSpPr>
        <p:spPr>
          <a:xfrm>
            <a:off x="4326596" y="2384884"/>
            <a:ext cx="0" cy="612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Oval 13">
            <a:extLst>
              <a:ext uri="{FF2B5EF4-FFF2-40B4-BE49-F238E27FC236}">
                <a16:creationId xmlns:a16="http://schemas.microsoft.com/office/drawing/2014/main" id="{0BDBA219-D132-4BD7-9534-27E675F88E77}"/>
              </a:ext>
            </a:extLst>
          </p:cNvPr>
          <p:cNvSpPr/>
          <p:nvPr/>
        </p:nvSpPr>
        <p:spPr>
          <a:xfrm>
            <a:off x="3069171" y="2996952"/>
            <a:ext cx="2514849" cy="1656184"/>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effectLst>
                  <a:outerShdw blurRad="38100" dist="38100" dir="2700000" algn="tl">
                    <a:srgbClr val="000000">
                      <a:alpha val="43137"/>
                    </a:srgbClr>
                  </a:outerShdw>
                </a:effectLst>
                <a:latin typeface="Clarendon Blk BT" panose="02040905050505020204" pitchFamily="18" charset="0"/>
              </a:rPr>
              <a:t>Check Credentials</a:t>
            </a:r>
            <a:endParaRPr lang="en-US" sz="2000" dirty="0">
              <a:effectLst>
                <a:outerShdw blurRad="38100" dist="38100" dir="2700000" algn="tl">
                  <a:srgbClr val="000000">
                    <a:alpha val="43137"/>
                  </a:srgbClr>
                </a:outerShdw>
              </a:effectLst>
              <a:latin typeface="Clarendon Blk BT" panose="02040905050505020204" pitchFamily="18" charset="0"/>
            </a:endParaRPr>
          </a:p>
        </p:txBody>
      </p:sp>
      <p:cxnSp>
        <p:nvCxnSpPr>
          <p:cNvPr id="16" name="Straight Arrow Connector 15">
            <a:extLst>
              <a:ext uri="{FF2B5EF4-FFF2-40B4-BE49-F238E27FC236}">
                <a16:creationId xmlns:a16="http://schemas.microsoft.com/office/drawing/2014/main" id="{A4FD07CC-8144-4FA9-A7ED-19C6C3654C07}"/>
              </a:ext>
            </a:extLst>
          </p:cNvPr>
          <p:cNvCxnSpPr>
            <a:cxnSpLocks/>
            <a:stCxn id="8" idx="2"/>
          </p:cNvCxnSpPr>
          <p:nvPr/>
        </p:nvCxnSpPr>
        <p:spPr>
          <a:xfrm>
            <a:off x="1737928" y="1772816"/>
            <a:ext cx="0"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6DB3373D-ADF6-458D-A1E7-8CFD7E2CBF2D}"/>
              </a:ext>
            </a:extLst>
          </p:cNvPr>
          <p:cNvSpPr/>
          <p:nvPr/>
        </p:nvSpPr>
        <p:spPr>
          <a:xfrm>
            <a:off x="582930" y="2204864"/>
            <a:ext cx="2124126" cy="1656184"/>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effectLst>
                  <a:outerShdw blurRad="38100" dist="38100" dir="2700000" algn="tl">
                    <a:srgbClr val="000000">
                      <a:alpha val="43137"/>
                    </a:srgbClr>
                  </a:outerShdw>
                </a:effectLst>
                <a:latin typeface="Clarendon Blk BT" panose="02040905050505020204" pitchFamily="18" charset="0"/>
              </a:rPr>
              <a:t>Forgot Password</a:t>
            </a:r>
            <a:endParaRPr lang="en-US" sz="2000" dirty="0">
              <a:effectLst>
                <a:outerShdw blurRad="38100" dist="38100" dir="2700000" algn="tl">
                  <a:srgbClr val="000000">
                    <a:alpha val="43137"/>
                  </a:srgbClr>
                </a:outerShdw>
              </a:effectLst>
              <a:latin typeface="Clarendon Blk BT" panose="02040905050505020204" pitchFamily="18" charset="0"/>
            </a:endParaRPr>
          </a:p>
        </p:txBody>
      </p:sp>
      <p:cxnSp>
        <p:nvCxnSpPr>
          <p:cNvPr id="19" name="Straight Arrow Connector 18">
            <a:extLst>
              <a:ext uri="{FF2B5EF4-FFF2-40B4-BE49-F238E27FC236}">
                <a16:creationId xmlns:a16="http://schemas.microsoft.com/office/drawing/2014/main" id="{62AC3CB7-B2CD-4C97-B5F8-7C222CD72C3E}"/>
              </a:ext>
            </a:extLst>
          </p:cNvPr>
          <p:cNvCxnSpPr>
            <a:cxnSpLocks/>
            <a:stCxn id="17" idx="4"/>
          </p:cNvCxnSpPr>
          <p:nvPr/>
        </p:nvCxnSpPr>
        <p:spPr>
          <a:xfrm>
            <a:off x="1644993" y="3861048"/>
            <a:ext cx="0"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Oval 19">
            <a:extLst>
              <a:ext uri="{FF2B5EF4-FFF2-40B4-BE49-F238E27FC236}">
                <a16:creationId xmlns:a16="http://schemas.microsoft.com/office/drawing/2014/main" id="{43CA4A0B-A3F6-402F-AB9E-DF8AE0E426FC}"/>
              </a:ext>
            </a:extLst>
          </p:cNvPr>
          <p:cNvSpPr/>
          <p:nvPr/>
        </p:nvSpPr>
        <p:spPr>
          <a:xfrm>
            <a:off x="582930" y="4261211"/>
            <a:ext cx="2124126" cy="1656184"/>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effectLst>
                  <a:outerShdw blurRad="38100" dist="38100" dir="2700000" algn="tl">
                    <a:srgbClr val="000000">
                      <a:alpha val="43137"/>
                    </a:srgbClr>
                  </a:outerShdw>
                </a:effectLst>
                <a:latin typeface="Clarendon Blk BT" panose="02040905050505020204" pitchFamily="18" charset="0"/>
              </a:rPr>
              <a:t>Send Email to User</a:t>
            </a:r>
            <a:endParaRPr lang="en-US" sz="2000" dirty="0">
              <a:effectLst>
                <a:outerShdw blurRad="38100" dist="38100" dir="2700000" algn="tl">
                  <a:srgbClr val="000000">
                    <a:alpha val="43137"/>
                  </a:srgbClr>
                </a:outerShdw>
              </a:effectLst>
              <a:latin typeface="Clarendon Blk BT" panose="02040905050505020204" pitchFamily="18" charset="0"/>
            </a:endParaRPr>
          </a:p>
        </p:txBody>
      </p:sp>
      <p:sp>
        <p:nvSpPr>
          <p:cNvPr id="24" name="Rectangle 23">
            <a:extLst>
              <a:ext uri="{FF2B5EF4-FFF2-40B4-BE49-F238E27FC236}">
                <a16:creationId xmlns:a16="http://schemas.microsoft.com/office/drawing/2014/main" id="{088DD1EA-2F23-48F9-8B41-204E6D942E12}"/>
              </a:ext>
            </a:extLst>
          </p:cNvPr>
          <p:cNvSpPr/>
          <p:nvPr/>
        </p:nvSpPr>
        <p:spPr>
          <a:xfrm>
            <a:off x="405780" y="6063697"/>
            <a:ext cx="2808306" cy="71596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effectLst>
                  <a:outerShdw blurRad="38100" dist="38100" dir="2700000" algn="tl">
                    <a:srgbClr val="000000">
                      <a:alpha val="43137"/>
                    </a:srgbClr>
                  </a:outerShdw>
                </a:effectLst>
                <a:latin typeface="Clarendon Blk BT" panose="02040905050505020204" pitchFamily="18" charset="0"/>
              </a:rPr>
              <a:t>Manage System Admins</a:t>
            </a:r>
            <a:endParaRPr lang="en-US" sz="2000" dirty="0">
              <a:effectLst>
                <a:outerShdw blurRad="38100" dist="38100" dir="2700000" algn="tl">
                  <a:srgbClr val="000000">
                    <a:alpha val="43137"/>
                  </a:srgbClr>
                </a:outerShdw>
              </a:effectLst>
              <a:latin typeface="Clarendon Blk BT" panose="02040905050505020204" pitchFamily="18" charset="0"/>
            </a:endParaRPr>
          </a:p>
        </p:txBody>
      </p:sp>
      <p:sp>
        <p:nvSpPr>
          <p:cNvPr id="25" name="Rectangle 24">
            <a:extLst>
              <a:ext uri="{FF2B5EF4-FFF2-40B4-BE49-F238E27FC236}">
                <a16:creationId xmlns:a16="http://schemas.microsoft.com/office/drawing/2014/main" id="{4E4B885F-128B-4FE3-8FDD-2D852C5EB336}"/>
              </a:ext>
            </a:extLst>
          </p:cNvPr>
          <p:cNvSpPr/>
          <p:nvPr/>
        </p:nvSpPr>
        <p:spPr>
          <a:xfrm>
            <a:off x="3354488" y="6063697"/>
            <a:ext cx="2514849" cy="71596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effectLst>
                  <a:outerShdw blurRad="38100" dist="38100" dir="2700000" algn="tl">
                    <a:srgbClr val="000000">
                      <a:alpha val="43137"/>
                    </a:srgbClr>
                  </a:outerShdw>
                </a:effectLst>
                <a:latin typeface="Clarendon Blk BT" panose="02040905050505020204" pitchFamily="18" charset="0"/>
              </a:rPr>
              <a:t>Manage Roles of User</a:t>
            </a:r>
            <a:endParaRPr lang="en-US" sz="2000" dirty="0">
              <a:effectLst>
                <a:outerShdw blurRad="38100" dist="38100" dir="2700000" algn="tl">
                  <a:srgbClr val="000000">
                    <a:alpha val="43137"/>
                  </a:srgbClr>
                </a:outerShdw>
              </a:effectLst>
              <a:latin typeface="Clarendon Blk BT" panose="02040905050505020204" pitchFamily="18" charset="0"/>
            </a:endParaRPr>
          </a:p>
        </p:txBody>
      </p:sp>
      <p:sp>
        <p:nvSpPr>
          <p:cNvPr id="26" name="Rectangle 25">
            <a:extLst>
              <a:ext uri="{FF2B5EF4-FFF2-40B4-BE49-F238E27FC236}">
                <a16:creationId xmlns:a16="http://schemas.microsoft.com/office/drawing/2014/main" id="{1E3C370E-23C0-4DD8-A51A-DC32402E744B}"/>
              </a:ext>
            </a:extLst>
          </p:cNvPr>
          <p:cNvSpPr/>
          <p:nvPr/>
        </p:nvSpPr>
        <p:spPr>
          <a:xfrm>
            <a:off x="6094412" y="6063697"/>
            <a:ext cx="2304256" cy="71596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effectLst>
                  <a:outerShdw blurRad="38100" dist="38100" dir="2700000" algn="tl">
                    <a:srgbClr val="000000">
                      <a:alpha val="43137"/>
                    </a:srgbClr>
                  </a:outerShdw>
                </a:effectLst>
                <a:latin typeface="Clarendon Blk BT" panose="02040905050505020204" pitchFamily="18" charset="0"/>
              </a:rPr>
              <a:t>Manage User Permission</a:t>
            </a:r>
            <a:endParaRPr lang="en-US" sz="2000" dirty="0">
              <a:effectLst>
                <a:outerShdw blurRad="38100" dist="38100" dir="2700000" algn="tl">
                  <a:srgbClr val="000000">
                    <a:alpha val="43137"/>
                  </a:srgbClr>
                </a:outerShdw>
              </a:effectLst>
              <a:latin typeface="Clarendon Blk BT" panose="02040905050505020204" pitchFamily="18" charset="0"/>
            </a:endParaRPr>
          </a:p>
        </p:txBody>
      </p:sp>
      <p:sp>
        <p:nvSpPr>
          <p:cNvPr id="27" name="Oval 26">
            <a:extLst>
              <a:ext uri="{FF2B5EF4-FFF2-40B4-BE49-F238E27FC236}">
                <a16:creationId xmlns:a16="http://schemas.microsoft.com/office/drawing/2014/main" id="{F3E9B65A-DE5D-41E8-B1B3-709781D14A33}"/>
              </a:ext>
            </a:extLst>
          </p:cNvPr>
          <p:cNvSpPr/>
          <p:nvPr/>
        </p:nvSpPr>
        <p:spPr>
          <a:xfrm>
            <a:off x="6094412" y="980728"/>
            <a:ext cx="1944216" cy="1404156"/>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effectLst>
                  <a:outerShdw blurRad="38100" dist="38100" dir="2700000" algn="tl">
                    <a:srgbClr val="000000">
                      <a:alpha val="43137"/>
                    </a:srgbClr>
                  </a:outerShdw>
                </a:effectLst>
                <a:latin typeface="Clarendon Blk BT" panose="02040905050505020204" pitchFamily="18" charset="0"/>
              </a:rPr>
              <a:t>Check Roles of Access</a:t>
            </a:r>
            <a:endParaRPr lang="en-US" sz="2000" dirty="0">
              <a:effectLst>
                <a:outerShdw blurRad="38100" dist="38100" dir="2700000" algn="tl">
                  <a:srgbClr val="000000">
                    <a:alpha val="43137"/>
                  </a:srgbClr>
                </a:outerShdw>
              </a:effectLst>
              <a:latin typeface="Clarendon Blk BT" panose="02040905050505020204" pitchFamily="18" charset="0"/>
            </a:endParaRPr>
          </a:p>
        </p:txBody>
      </p:sp>
      <p:cxnSp>
        <p:nvCxnSpPr>
          <p:cNvPr id="29" name="Straight Arrow Connector 28">
            <a:extLst>
              <a:ext uri="{FF2B5EF4-FFF2-40B4-BE49-F238E27FC236}">
                <a16:creationId xmlns:a16="http://schemas.microsoft.com/office/drawing/2014/main" id="{AB09B73B-6A71-4B94-B8FE-EBB72D65994B}"/>
              </a:ext>
            </a:extLst>
          </p:cNvPr>
          <p:cNvCxnSpPr>
            <a:cxnSpLocks/>
            <a:stCxn id="14" idx="7"/>
            <a:endCxn id="27" idx="3"/>
          </p:cNvCxnSpPr>
          <p:nvPr/>
        </p:nvCxnSpPr>
        <p:spPr>
          <a:xfrm flipV="1">
            <a:off x="5215729" y="2179250"/>
            <a:ext cx="1163407" cy="10602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Oval 30">
            <a:extLst>
              <a:ext uri="{FF2B5EF4-FFF2-40B4-BE49-F238E27FC236}">
                <a16:creationId xmlns:a16="http://schemas.microsoft.com/office/drawing/2014/main" id="{6A66E2FD-E828-41E0-84B0-8C8D706FCA7D}"/>
              </a:ext>
            </a:extLst>
          </p:cNvPr>
          <p:cNvSpPr/>
          <p:nvPr/>
        </p:nvSpPr>
        <p:spPr>
          <a:xfrm>
            <a:off x="6056754" y="3018074"/>
            <a:ext cx="2019532" cy="166258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effectLst>
                  <a:outerShdw blurRad="38100" dist="38100" dir="2700000" algn="tl">
                    <a:srgbClr val="000000">
                      <a:alpha val="43137"/>
                    </a:srgbClr>
                  </a:outerShdw>
                </a:effectLst>
                <a:latin typeface="Clarendon Blk BT" panose="02040905050505020204" pitchFamily="18" charset="0"/>
              </a:rPr>
              <a:t>Manage Module’s </a:t>
            </a:r>
            <a:endParaRPr lang="en-US" sz="2000" dirty="0">
              <a:effectLst>
                <a:outerShdw blurRad="38100" dist="38100" dir="2700000" algn="tl">
                  <a:srgbClr val="000000">
                    <a:alpha val="43137"/>
                  </a:srgbClr>
                </a:outerShdw>
              </a:effectLst>
              <a:latin typeface="Clarendon Blk BT" panose="02040905050505020204" pitchFamily="18" charset="0"/>
            </a:endParaRPr>
          </a:p>
        </p:txBody>
      </p:sp>
      <p:cxnSp>
        <p:nvCxnSpPr>
          <p:cNvPr id="35" name="Straight Arrow Connector 34">
            <a:extLst>
              <a:ext uri="{FF2B5EF4-FFF2-40B4-BE49-F238E27FC236}">
                <a16:creationId xmlns:a16="http://schemas.microsoft.com/office/drawing/2014/main" id="{428E3BD4-0B0C-48F7-8E5E-6C3A8A66D5D0}"/>
              </a:ext>
            </a:extLst>
          </p:cNvPr>
          <p:cNvCxnSpPr>
            <a:stCxn id="27" idx="4"/>
            <a:endCxn id="31" idx="0"/>
          </p:cNvCxnSpPr>
          <p:nvPr/>
        </p:nvCxnSpPr>
        <p:spPr>
          <a:xfrm>
            <a:off x="7066520" y="2384884"/>
            <a:ext cx="0" cy="633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35BDEE60-CDC3-4E0B-AA3B-5E7EEA8E03FC}"/>
              </a:ext>
            </a:extLst>
          </p:cNvPr>
          <p:cNvCxnSpPr>
            <a:cxnSpLocks/>
            <a:stCxn id="31" idx="7"/>
            <a:endCxn id="42" idx="1"/>
          </p:cNvCxnSpPr>
          <p:nvPr/>
        </p:nvCxnSpPr>
        <p:spPr>
          <a:xfrm flipV="1">
            <a:off x="7780532" y="1269480"/>
            <a:ext cx="1404834" cy="1992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3465D727-FD4C-4A9A-85FA-99C4593524A5}"/>
              </a:ext>
            </a:extLst>
          </p:cNvPr>
          <p:cNvCxnSpPr>
            <a:cxnSpLocks/>
            <a:endCxn id="43" idx="1"/>
          </p:cNvCxnSpPr>
          <p:nvPr/>
        </p:nvCxnSpPr>
        <p:spPr>
          <a:xfrm flipV="1">
            <a:off x="7932041" y="2134865"/>
            <a:ext cx="1277146" cy="12812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F0E6D907-FA8C-438C-A601-EB40161A7C00}"/>
              </a:ext>
            </a:extLst>
          </p:cNvPr>
          <p:cNvSpPr/>
          <p:nvPr/>
        </p:nvSpPr>
        <p:spPr>
          <a:xfrm>
            <a:off x="9185366" y="909440"/>
            <a:ext cx="2448272" cy="7200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effectLst>
                  <a:outerShdw blurRad="38100" dist="38100" dir="2700000" algn="tl">
                    <a:srgbClr val="000000">
                      <a:alpha val="43137"/>
                    </a:srgbClr>
                  </a:outerShdw>
                </a:effectLst>
                <a:latin typeface="Clarendon Blk BT" panose="02040905050505020204" pitchFamily="18" charset="0"/>
              </a:rPr>
              <a:t>Manage Stock Details</a:t>
            </a:r>
            <a:endParaRPr lang="en-US" sz="2000" dirty="0">
              <a:effectLst>
                <a:outerShdw blurRad="38100" dist="38100" dir="2700000" algn="tl">
                  <a:srgbClr val="000000">
                    <a:alpha val="43137"/>
                  </a:srgbClr>
                </a:outerShdw>
              </a:effectLst>
              <a:latin typeface="Clarendon Blk BT" panose="02040905050505020204" pitchFamily="18" charset="0"/>
            </a:endParaRPr>
          </a:p>
        </p:txBody>
      </p:sp>
      <p:sp>
        <p:nvSpPr>
          <p:cNvPr id="43" name="Rectangle 42">
            <a:extLst>
              <a:ext uri="{FF2B5EF4-FFF2-40B4-BE49-F238E27FC236}">
                <a16:creationId xmlns:a16="http://schemas.microsoft.com/office/drawing/2014/main" id="{217296F4-9A48-42E0-B84B-E35AF72E661D}"/>
              </a:ext>
            </a:extLst>
          </p:cNvPr>
          <p:cNvSpPr/>
          <p:nvPr/>
        </p:nvSpPr>
        <p:spPr>
          <a:xfrm>
            <a:off x="9209187" y="1774825"/>
            <a:ext cx="2448272" cy="7200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effectLst>
                  <a:outerShdw blurRad="38100" dist="38100" dir="2700000" algn="tl">
                    <a:srgbClr val="000000">
                      <a:alpha val="43137"/>
                    </a:srgbClr>
                  </a:outerShdw>
                </a:effectLst>
                <a:latin typeface="Clarendon Blk BT" panose="02040905050505020204" pitchFamily="18" charset="0"/>
              </a:rPr>
              <a:t>Manage Product Details</a:t>
            </a:r>
            <a:endParaRPr lang="en-US" sz="2000" dirty="0">
              <a:effectLst>
                <a:outerShdw blurRad="38100" dist="38100" dir="2700000" algn="tl">
                  <a:srgbClr val="000000">
                    <a:alpha val="43137"/>
                  </a:srgbClr>
                </a:outerShdw>
              </a:effectLst>
              <a:latin typeface="Clarendon Blk BT" panose="02040905050505020204" pitchFamily="18" charset="0"/>
            </a:endParaRPr>
          </a:p>
        </p:txBody>
      </p:sp>
      <p:sp>
        <p:nvSpPr>
          <p:cNvPr id="45" name="Rectangle 44">
            <a:extLst>
              <a:ext uri="{FF2B5EF4-FFF2-40B4-BE49-F238E27FC236}">
                <a16:creationId xmlns:a16="http://schemas.microsoft.com/office/drawing/2014/main" id="{6B5EA40F-CFA1-4B59-B05B-95860A2E362A}"/>
              </a:ext>
            </a:extLst>
          </p:cNvPr>
          <p:cNvSpPr/>
          <p:nvPr/>
        </p:nvSpPr>
        <p:spPr>
          <a:xfrm>
            <a:off x="9200631" y="2653639"/>
            <a:ext cx="2448272" cy="7200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800" dirty="0">
                <a:effectLst>
                  <a:outerShdw blurRad="38100" dist="38100" dir="2700000" algn="tl">
                    <a:srgbClr val="000000">
                      <a:alpha val="43137"/>
                    </a:srgbClr>
                  </a:outerShdw>
                </a:effectLst>
                <a:latin typeface="Clarendon Blk BT" panose="02040905050505020204" pitchFamily="18" charset="0"/>
              </a:rPr>
              <a:t>Manage Product Quality Details</a:t>
            </a:r>
            <a:endParaRPr lang="en-US" sz="1800" dirty="0">
              <a:effectLst>
                <a:outerShdw blurRad="38100" dist="38100" dir="2700000" algn="tl">
                  <a:srgbClr val="000000">
                    <a:alpha val="43137"/>
                  </a:srgbClr>
                </a:outerShdw>
              </a:effectLst>
              <a:latin typeface="Clarendon Blk BT" panose="02040905050505020204" pitchFamily="18" charset="0"/>
            </a:endParaRPr>
          </a:p>
        </p:txBody>
      </p:sp>
      <p:sp>
        <p:nvSpPr>
          <p:cNvPr id="46" name="Rectangle 45">
            <a:extLst>
              <a:ext uri="{FF2B5EF4-FFF2-40B4-BE49-F238E27FC236}">
                <a16:creationId xmlns:a16="http://schemas.microsoft.com/office/drawing/2014/main" id="{36718CB8-94C7-41AF-93C4-1C2F8B25BD97}"/>
              </a:ext>
            </a:extLst>
          </p:cNvPr>
          <p:cNvSpPr/>
          <p:nvPr/>
        </p:nvSpPr>
        <p:spPr>
          <a:xfrm>
            <a:off x="9185366" y="3532454"/>
            <a:ext cx="2448272" cy="7200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effectLst>
                  <a:outerShdw blurRad="38100" dist="38100" dir="2700000" algn="tl">
                    <a:srgbClr val="000000">
                      <a:alpha val="43137"/>
                    </a:srgbClr>
                  </a:outerShdw>
                </a:effectLst>
                <a:latin typeface="Clarendon Blk BT" panose="02040905050505020204" pitchFamily="18" charset="0"/>
              </a:rPr>
              <a:t>Manage Bill Details</a:t>
            </a:r>
            <a:endParaRPr lang="en-US" sz="2000" dirty="0">
              <a:effectLst>
                <a:outerShdw blurRad="38100" dist="38100" dir="2700000" algn="tl">
                  <a:srgbClr val="000000">
                    <a:alpha val="43137"/>
                  </a:srgbClr>
                </a:outerShdw>
              </a:effectLst>
              <a:latin typeface="Clarendon Blk BT" panose="02040905050505020204" pitchFamily="18" charset="0"/>
            </a:endParaRPr>
          </a:p>
        </p:txBody>
      </p:sp>
      <p:sp>
        <p:nvSpPr>
          <p:cNvPr id="47" name="Rectangle 46">
            <a:extLst>
              <a:ext uri="{FF2B5EF4-FFF2-40B4-BE49-F238E27FC236}">
                <a16:creationId xmlns:a16="http://schemas.microsoft.com/office/drawing/2014/main" id="{10038924-30AD-4253-8F19-A80BA4AD9876}"/>
              </a:ext>
            </a:extLst>
          </p:cNvPr>
          <p:cNvSpPr/>
          <p:nvPr/>
        </p:nvSpPr>
        <p:spPr>
          <a:xfrm>
            <a:off x="9174341" y="4360864"/>
            <a:ext cx="2448272" cy="7200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800" dirty="0">
                <a:effectLst>
                  <a:outerShdw blurRad="38100" dist="38100" dir="2700000" algn="tl">
                    <a:srgbClr val="000000">
                      <a:alpha val="43137"/>
                    </a:srgbClr>
                  </a:outerShdw>
                </a:effectLst>
                <a:latin typeface="Clarendon Blk BT" panose="02040905050505020204" pitchFamily="18" charset="0"/>
              </a:rPr>
              <a:t>Manage Customer Details</a:t>
            </a:r>
            <a:endParaRPr lang="en-US" sz="1800" dirty="0">
              <a:effectLst>
                <a:outerShdw blurRad="38100" dist="38100" dir="2700000" algn="tl">
                  <a:srgbClr val="000000">
                    <a:alpha val="43137"/>
                  </a:srgbClr>
                </a:outerShdw>
              </a:effectLst>
              <a:latin typeface="Clarendon Blk BT" panose="02040905050505020204" pitchFamily="18" charset="0"/>
            </a:endParaRPr>
          </a:p>
        </p:txBody>
      </p:sp>
      <p:sp>
        <p:nvSpPr>
          <p:cNvPr id="48" name="Rectangle 47">
            <a:extLst>
              <a:ext uri="{FF2B5EF4-FFF2-40B4-BE49-F238E27FC236}">
                <a16:creationId xmlns:a16="http://schemas.microsoft.com/office/drawing/2014/main" id="{1F143A62-EECA-4EB9-B8CB-B8A0B74B5712}"/>
              </a:ext>
            </a:extLst>
          </p:cNvPr>
          <p:cNvSpPr/>
          <p:nvPr/>
        </p:nvSpPr>
        <p:spPr>
          <a:xfrm>
            <a:off x="9185366" y="5263386"/>
            <a:ext cx="2448272" cy="7200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effectLst>
                  <a:outerShdw blurRad="38100" dist="38100" dir="2700000" algn="tl">
                    <a:srgbClr val="000000">
                      <a:alpha val="43137"/>
                    </a:srgbClr>
                  </a:outerShdw>
                </a:effectLst>
                <a:latin typeface="Clarendon Blk BT" panose="02040905050505020204" pitchFamily="18" charset="0"/>
              </a:rPr>
              <a:t>Manage Store Profiles</a:t>
            </a:r>
            <a:endParaRPr lang="en-US" sz="2000" dirty="0">
              <a:effectLst>
                <a:outerShdw blurRad="38100" dist="38100" dir="2700000" algn="tl">
                  <a:srgbClr val="000000">
                    <a:alpha val="43137"/>
                  </a:srgbClr>
                </a:outerShdw>
              </a:effectLst>
              <a:latin typeface="Clarendon Blk BT" panose="02040905050505020204" pitchFamily="18" charset="0"/>
            </a:endParaRPr>
          </a:p>
        </p:txBody>
      </p:sp>
      <p:sp>
        <p:nvSpPr>
          <p:cNvPr id="52" name="Rectangle 51">
            <a:extLst>
              <a:ext uri="{FF2B5EF4-FFF2-40B4-BE49-F238E27FC236}">
                <a16:creationId xmlns:a16="http://schemas.microsoft.com/office/drawing/2014/main" id="{8C23BFFF-DF1C-47E5-B921-E9EB06720DCC}"/>
              </a:ext>
            </a:extLst>
          </p:cNvPr>
          <p:cNvSpPr/>
          <p:nvPr/>
        </p:nvSpPr>
        <p:spPr>
          <a:xfrm>
            <a:off x="9200631" y="6091796"/>
            <a:ext cx="2448272" cy="7200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effectLst>
                  <a:outerShdw blurRad="38100" dist="38100" dir="2700000" algn="tl">
                    <a:srgbClr val="000000">
                      <a:alpha val="43137"/>
                    </a:srgbClr>
                  </a:outerShdw>
                </a:effectLst>
                <a:latin typeface="Clarendon Blk BT" panose="02040905050505020204" pitchFamily="18" charset="0"/>
              </a:rPr>
              <a:t>Manage Login Report</a:t>
            </a:r>
            <a:endParaRPr lang="en-US" sz="2000" dirty="0">
              <a:effectLst>
                <a:outerShdw blurRad="38100" dist="38100" dir="2700000" algn="tl">
                  <a:srgbClr val="000000">
                    <a:alpha val="43137"/>
                  </a:srgbClr>
                </a:outerShdw>
              </a:effectLst>
              <a:latin typeface="Clarendon Blk BT" panose="02040905050505020204" pitchFamily="18" charset="0"/>
            </a:endParaRPr>
          </a:p>
        </p:txBody>
      </p:sp>
      <p:cxnSp>
        <p:nvCxnSpPr>
          <p:cNvPr id="54" name="Straight Arrow Connector 53">
            <a:extLst>
              <a:ext uri="{FF2B5EF4-FFF2-40B4-BE49-F238E27FC236}">
                <a16:creationId xmlns:a16="http://schemas.microsoft.com/office/drawing/2014/main" id="{F59AAA19-79F5-40AD-8D37-91730D7138DD}"/>
              </a:ext>
            </a:extLst>
          </p:cNvPr>
          <p:cNvCxnSpPr>
            <a:cxnSpLocks/>
            <a:endCxn id="45" idx="1"/>
          </p:cNvCxnSpPr>
          <p:nvPr/>
        </p:nvCxnSpPr>
        <p:spPr>
          <a:xfrm flipV="1">
            <a:off x="7991019" y="3013679"/>
            <a:ext cx="1209612" cy="5107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BB41DC24-F7D6-40CE-8A3D-48C45FEA86D9}"/>
              </a:ext>
            </a:extLst>
          </p:cNvPr>
          <p:cNvCxnSpPr>
            <a:stCxn id="31" idx="6"/>
            <a:endCxn id="46" idx="1"/>
          </p:cNvCxnSpPr>
          <p:nvPr/>
        </p:nvCxnSpPr>
        <p:spPr>
          <a:xfrm>
            <a:off x="8076286" y="3849369"/>
            <a:ext cx="1109080" cy="431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1375909A-1A9A-43A8-99D5-3ABAF63A72E8}"/>
              </a:ext>
            </a:extLst>
          </p:cNvPr>
          <p:cNvCxnSpPr>
            <a:endCxn id="47" idx="1"/>
          </p:cNvCxnSpPr>
          <p:nvPr/>
        </p:nvCxnSpPr>
        <p:spPr>
          <a:xfrm>
            <a:off x="8038628" y="4077072"/>
            <a:ext cx="1135713" cy="643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E2F9320E-AC9E-4B94-A56D-6BCCD7A53B11}"/>
              </a:ext>
            </a:extLst>
          </p:cNvPr>
          <p:cNvCxnSpPr>
            <a:endCxn id="48" idx="1"/>
          </p:cNvCxnSpPr>
          <p:nvPr/>
        </p:nvCxnSpPr>
        <p:spPr>
          <a:xfrm>
            <a:off x="7932041" y="4281468"/>
            <a:ext cx="1253325" cy="13419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76B1E4F4-910B-4B44-AF5A-D7668F7B774A}"/>
              </a:ext>
            </a:extLst>
          </p:cNvPr>
          <p:cNvCxnSpPr>
            <a:cxnSpLocks/>
            <a:stCxn id="31" idx="5"/>
            <a:endCxn id="52" idx="1"/>
          </p:cNvCxnSpPr>
          <p:nvPr/>
        </p:nvCxnSpPr>
        <p:spPr>
          <a:xfrm>
            <a:off x="7780532" y="4437182"/>
            <a:ext cx="1420099" cy="20146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52084220-7625-4E6B-96FD-A8EF8A8DBC1A}"/>
              </a:ext>
            </a:extLst>
          </p:cNvPr>
          <p:cNvCxnSpPr>
            <a:cxnSpLocks/>
            <a:endCxn id="26" idx="0"/>
          </p:cNvCxnSpPr>
          <p:nvPr/>
        </p:nvCxnSpPr>
        <p:spPr>
          <a:xfrm>
            <a:off x="7236665" y="4680663"/>
            <a:ext cx="9875" cy="13830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F7739566-D6BD-4112-843A-5D91971FC6CA}"/>
              </a:ext>
            </a:extLst>
          </p:cNvPr>
          <p:cNvCxnSpPr>
            <a:endCxn id="25" idx="0"/>
          </p:cNvCxnSpPr>
          <p:nvPr/>
        </p:nvCxnSpPr>
        <p:spPr>
          <a:xfrm flipH="1">
            <a:off x="4611913" y="4653136"/>
            <a:ext cx="2044274" cy="14105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9CE2A411-B2F7-470B-9D74-BE5E927EDAED}"/>
              </a:ext>
            </a:extLst>
          </p:cNvPr>
          <p:cNvCxnSpPr>
            <a:stCxn id="31" idx="3"/>
            <a:endCxn id="24" idx="0"/>
          </p:cNvCxnSpPr>
          <p:nvPr/>
        </p:nvCxnSpPr>
        <p:spPr>
          <a:xfrm flipH="1">
            <a:off x="1809933" y="4437182"/>
            <a:ext cx="4542575" cy="16265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0361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688504"/>
          </a:xfrm>
        </p:spPr>
        <p:txBody>
          <a:bodyPr>
            <a:noAutofit/>
          </a:bodyPr>
          <a:lstStyle/>
          <a:p>
            <a:r>
              <a:rPr lang="en-IN" sz="4800" b="1" dirty="0">
                <a:effectLst>
                  <a:outerShdw blurRad="38100" dist="38100" dir="2700000" algn="tl">
                    <a:srgbClr val="000000">
                      <a:alpha val="43137"/>
                    </a:srgbClr>
                  </a:outerShdw>
                </a:effectLst>
                <a:latin typeface="Eras Bold ITC" panose="020B0907030504020204" pitchFamily="34" charset="0"/>
              </a:rPr>
              <a:t>ER  DIAGRAM  FOR  EBS</a:t>
            </a:r>
            <a:endParaRPr lang="en-US" sz="4800" b="1" dirty="0">
              <a:effectLst>
                <a:outerShdw blurRad="38100" dist="38100" dir="2700000" algn="tl">
                  <a:srgbClr val="000000">
                    <a:alpha val="43137"/>
                  </a:srgbClr>
                </a:outerShdw>
              </a:effectLst>
              <a:latin typeface="Eras Bold ITC" panose="020B0907030504020204" pitchFamily="34" charset="0"/>
            </a:endParaRPr>
          </a:p>
        </p:txBody>
      </p:sp>
      <p:pic>
        <p:nvPicPr>
          <p:cNvPr id="5" name="Picture 4">
            <a:extLst>
              <a:ext uri="{FF2B5EF4-FFF2-40B4-BE49-F238E27FC236}">
                <a16:creationId xmlns:a16="http://schemas.microsoft.com/office/drawing/2014/main" id="{823A73A5-E6E0-44ED-9CD5-068AFA516395}"/>
              </a:ext>
            </a:extLst>
          </p:cNvPr>
          <p:cNvPicPr>
            <a:picLocks noChangeAspect="1"/>
          </p:cNvPicPr>
          <p:nvPr/>
        </p:nvPicPr>
        <p:blipFill rotWithShape="1">
          <a:blip r:embed="rId2">
            <a:extLst>
              <a:ext uri="{28A0092B-C50C-407E-A947-70E740481C1C}">
                <a14:useLocalDpi xmlns:a14="http://schemas.microsoft.com/office/drawing/2010/main" val="0"/>
              </a:ext>
            </a:extLst>
          </a:blip>
          <a:srcRect b="6951"/>
          <a:stretch/>
        </p:blipFill>
        <p:spPr>
          <a:xfrm>
            <a:off x="914162" y="735723"/>
            <a:ext cx="8928992" cy="61222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6976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dirty="0">
                <a:latin typeface="Stencil" panose="040409050D0802020404" pitchFamily="82" charset="0"/>
              </a:rPr>
              <a:t>WHY WE SHOULD USE EBS?</a:t>
            </a:r>
            <a:endParaRPr lang="en-US" sz="6000" dirty="0">
              <a:latin typeface="Stencil" panose="040409050D0802020404" pitchFamily="82" charset="0"/>
            </a:endParaRPr>
          </a:p>
        </p:txBody>
      </p:sp>
      <p:sp>
        <p:nvSpPr>
          <p:cNvPr id="3" name="Content Placeholder 2"/>
          <p:cNvSpPr>
            <a:spLocks noGrp="1"/>
          </p:cNvSpPr>
          <p:nvPr>
            <p:ph idx="1"/>
          </p:nvPr>
        </p:nvSpPr>
        <p:spPr/>
        <p:txBody>
          <a:bodyPr>
            <a:normAutofit/>
          </a:bodyPr>
          <a:lstStyle/>
          <a:p>
            <a:pPr marL="0" indent="0" algn="just">
              <a:buNone/>
            </a:pPr>
            <a:r>
              <a:rPr lang="en-US" sz="3200" i="0" dirty="0">
                <a:solidFill>
                  <a:srgbClr val="111111"/>
                </a:solidFill>
                <a:effectLst>
                  <a:outerShdw blurRad="38100" dist="38100" dir="2700000" algn="tl">
                    <a:srgbClr val="000000">
                      <a:alpha val="43137"/>
                    </a:srgbClr>
                  </a:outerShdw>
                </a:effectLst>
                <a:latin typeface="Swis721 Hv BT" panose="020B0804020202020204" pitchFamily="34" charset="0"/>
              </a:rPr>
              <a:t>1. Simple and Easy Organization of payments</a:t>
            </a:r>
          </a:p>
          <a:p>
            <a:pPr marL="0" indent="0" algn="just">
              <a:buNone/>
            </a:pPr>
            <a:r>
              <a:rPr lang="en-US" sz="3200" i="0" dirty="0">
                <a:solidFill>
                  <a:srgbClr val="111111"/>
                </a:solidFill>
                <a:effectLst>
                  <a:outerShdw blurRad="38100" dist="38100" dir="2700000" algn="tl">
                    <a:srgbClr val="000000">
                      <a:alpha val="43137"/>
                    </a:srgbClr>
                  </a:outerShdw>
                </a:effectLst>
                <a:latin typeface="Swis721 Hv BT" panose="020B0804020202020204" pitchFamily="34" charset="0"/>
              </a:rPr>
              <a:t>2. Easy consolidation of Finances</a:t>
            </a:r>
          </a:p>
          <a:p>
            <a:pPr marL="0" indent="0" algn="just">
              <a:buNone/>
            </a:pPr>
            <a:r>
              <a:rPr lang="en-US" sz="3200" i="0" dirty="0">
                <a:solidFill>
                  <a:srgbClr val="111111"/>
                </a:solidFill>
                <a:effectLst>
                  <a:outerShdw blurRad="38100" dist="38100" dir="2700000" algn="tl">
                    <a:srgbClr val="000000">
                      <a:alpha val="43137"/>
                    </a:srgbClr>
                  </a:outerShdw>
                </a:effectLst>
                <a:latin typeface="Swis721 Hv BT" panose="020B0804020202020204" pitchFamily="34" charset="0"/>
              </a:rPr>
              <a:t>3. It is Eco-friendly</a:t>
            </a:r>
            <a:endParaRPr lang="en-US" sz="3200" i="0" dirty="0">
              <a:solidFill>
                <a:srgbClr val="212529"/>
              </a:solidFill>
              <a:effectLst>
                <a:outerShdw blurRad="38100" dist="38100" dir="2700000" algn="tl">
                  <a:srgbClr val="000000">
                    <a:alpha val="43137"/>
                  </a:srgbClr>
                </a:outerShdw>
              </a:effectLst>
              <a:latin typeface="Swis721 Hv BT" panose="020B0804020202020204" pitchFamily="34" charset="0"/>
            </a:endParaRPr>
          </a:p>
          <a:p>
            <a:pPr marL="0" indent="0" algn="just">
              <a:buNone/>
            </a:pPr>
            <a:r>
              <a:rPr lang="en-US" sz="3200" i="0" dirty="0">
                <a:solidFill>
                  <a:srgbClr val="111111"/>
                </a:solidFill>
                <a:effectLst>
                  <a:outerShdw blurRad="38100" dist="38100" dir="2700000" algn="tl">
                    <a:srgbClr val="000000">
                      <a:alpha val="43137"/>
                    </a:srgbClr>
                  </a:outerShdw>
                </a:effectLst>
                <a:latin typeface="Swis721 Hv BT" panose="020B0804020202020204" pitchFamily="34" charset="0"/>
              </a:rPr>
              <a:t>4. Allowing Credit Cards</a:t>
            </a:r>
          </a:p>
          <a:p>
            <a:pPr marL="0" indent="0" algn="just">
              <a:buNone/>
            </a:pPr>
            <a:r>
              <a:rPr lang="en-US" sz="3200" i="0" dirty="0">
                <a:solidFill>
                  <a:srgbClr val="111111"/>
                </a:solidFill>
                <a:effectLst>
                  <a:outerShdw blurRad="38100" dist="38100" dir="2700000" algn="tl">
                    <a:srgbClr val="000000">
                      <a:alpha val="43137"/>
                    </a:srgbClr>
                  </a:outerShdw>
                </a:effectLst>
                <a:latin typeface="Swis721 Hv BT" panose="020B0804020202020204" pitchFamily="34" charset="0"/>
              </a:rPr>
              <a:t>5. Fast, Easy and Safe</a:t>
            </a:r>
          </a:p>
          <a:p>
            <a:endParaRPr lang="en-US" dirty="0"/>
          </a:p>
        </p:txBody>
      </p:sp>
    </p:spTree>
    <p:extLst>
      <p:ext uri="{BB962C8B-B14F-4D97-AF65-F5344CB8AC3E}">
        <p14:creationId xmlns:p14="http://schemas.microsoft.com/office/powerpoint/2010/main" val="3596815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elcome back to school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Welcome back to school presentation.potx" id="{CE426E4B-AEF0-4DB0-AA06-9B9EF2E62E1A}" vid="{EB2D3276-CBF5-48AD-B47E-C2D79CA4C86F}"/>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Welcome back to school</Template>
  <TotalTime>184</TotalTime>
  <Words>1152</Words>
  <Application>Microsoft Office PowerPoint</Application>
  <PresentationFormat>Custom</PresentationFormat>
  <Paragraphs>86</Paragraphs>
  <Slides>11</Slides>
  <Notes>1</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11</vt:i4>
      </vt:variant>
    </vt:vector>
  </HeadingPairs>
  <TitlesOfParts>
    <vt:vector size="31" baseType="lpstr">
      <vt:lpstr>Aharoni</vt:lpstr>
      <vt:lpstr>Algerian</vt:lpstr>
      <vt:lpstr>Arial</vt:lpstr>
      <vt:lpstr>Bodoni MT</vt:lpstr>
      <vt:lpstr>Bodoni MT Black</vt:lpstr>
      <vt:lpstr>Broadway</vt:lpstr>
      <vt:lpstr>Cascadia Mono SemiBold</vt:lpstr>
      <vt:lpstr>Castellar</vt:lpstr>
      <vt:lpstr>Century Gothic</vt:lpstr>
      <vt:lpstr>Clarendon Blk BT</vt:lpstr>
      <vt:lpstr>Corbel</vt:lpstr>
      <vt:lpstr>Eras Bold ITC</vt:lpstr>
      <vt:lpstr>Eras Demi ITC</vt:lpstr>
      <vt:lpstr>Geometr706 BlkCn BT</vt:lpstr>
      <vt:lpstr>Rockwell Extra Bold</vt:lpstr>
      <vt:lpstr>Stencil</vt:lpstr>
      <vt:lpstr>Swis721 Hv BT</vt:lpstr>
      <vt:lpstr>Wide Latin</vt:lpstr>
      <vt:lpstr>Wingdings</vt:lpstr>
      <vt:lpstr>Welcome back to school presentation</vt:lpstr>
      <vt:lpstr>WELCOME  TO  OUR MINI PROJECT</vt:lpstr>
      <vt:lpstr>Agenda/Topics to Be Covered</vt:lpstr>
      <vt:lpstr>INTRODUCTION</vt:lpstr>
      <vt:lpstr>TYPES  OF EBS AND PARTIES INVOLVED IN IT</vt:lpstr>
      <vt:lpstr>DFD for EBS : ZERO LEVEL</vt:lpstr>
      <vt:lpstr>DFD FOR EBS : FIRST LEVEL</vt:lpstr>
      <vt:lpstr>DFD FOR EBS : SECOND LEVEL</vt:lpstr>
      <vt:lpstr>ER  DIAGRAM  FOR  EBS</vt:lpstr>
      <vt:lpstr>WHY WE SHOULD USE EBS?</vt:lpstr>
      <vt:lpstr>ADVANTAGES OF EBS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MICROPROJECT</dc:title>
  <dc:creator>SHUBHAM SAGAR</dc:creator>
  <cp:lastModifiedBy>SHUBHAM SAGAR</cp:lastModifiedBy>
  <cp:revision>4</cp:revision>
  <dcterms:created xsi:type="dcterms:W3CDTF">2022-01-09T16:28:15Z</dcterms:created>
  <dcterms:modified xsi:type="dcterms:W3CDTF">2022-01-10T05:18:18Z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