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sldIdLst>
    <p:sldId id="257" r:id="rId2"/>
    <p:sldId id="267" r:id="rId3"/>
    <p:sldId id="259" r:id="rId4"/>
    <p:sldId id="260" r:id="rId5"/>
    <p:sldId id="263" r:id="rId6"/>
    <p:sldId id="262" r:id="rId7"/>
    <p:sldId id="264"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9F3DF-752B-46CC-AAF1-0B23AEEDBE22}"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5662CAB9-7CAF-481F-B630-52AA9A358C7C}">
      <dgm:prSet phldrT="[Text]" custT="1"/>
      <dgm:spPr/>
      <dgm:t>
        <a:bodyPr/>
        <a:lstStyle/>
        <a:p>
          <a:r>
            <a:rPr lang="en-US" sz="1600" b="1" dirty="0">
              <a:effectLst>
                <a:outerShdw blurRad="38100" dist="38100" dir="2700000" algn="tl">
                  <a:srgbClr val="000000">
                    <a:alpha val="43137"/>
                  </a:srgbClr>
                </a:outerShdw>
              </a:effectLst>
              <a:latin typeface="Arial Narrow" panose="020B0606020202030204" pitchFamily="34" charset="0"/>
              <a:cs typeface="Aharoni" panose="02010803020104030203" pitchFamily="2" charset="-79"/>
            </a:rPr>
            <a:t>Patient Registration</a:t>
          </a:r>
        </a:p>
      </dgm:t>
    </dgm:pt>
    <dgm:pt modelId="{05FCF386-2A99-47CE-B104-1F7E67EC9FD4}" type="parTrans" cxnId="{B44FE9D4-CE04-4E6E-8FB2-6DA1D261DED3}">
      <dgm:prSet/>
      <dgm:spPr/>
      <dgm:t>
        <a:bodyPr/>
        <a:lstStyle/>
        <a:p>
          <a:endParaRPr lang="en-US"/>
        </a:p>
      </dgm:t>
    </dgm:pt>
    <dgm:pt modelId="{5DA7D2F8-AAD3-4843-B10E-386FFCD7311E}" type="sibTrans" cxnId="{B44FE9D4-CE04-4E6E-8FB2-6DA1D261DED3}">
      <dgm:prSet/>
      <dgm:spPr/>
      <dgm:t>
        <a:bodyPr/>
        <a:lstStyle/>
        <a:p>
          <a:endParaRPr lang="en-US"/>
        </a:p>
      </dgm:t>
    </dgm:pt>
    <dgm:pt modelId="{30070B7B-5954-4C41-AA09-15429D903BBA}">
      <dgm:prSet phldrT="[Text]" custT="1"/>
      <dgm:spPr/>
      <dgm:t>
        <a:bodyPr/>
        <a:lstStyle/>
        <a:p>
          <a:r>
            <a:rPr lang="en-US" sz="1200" b="1" dirty="0">
              <a:effectLst>
                <a:outerShdw blurRad="38100" dist="38100" dir="2700000" algn="tl">
                  <a:srgbClr val="000000">
                    <a:alpha val="43137"/>
                  </a:srgbClr>
                </a:outerShdw>
              </a:effectLst>
              <a:latin typeface="Arial Narrow" panose="020B0606020202030204" pitchFamily="34" charset="0"/>
            </a:rPr>
            <a:t>Insurance Plan</a:t>
          </a:r>
        </a:p>
      </dgm:t>
    </dgm:pt>
    <dgm:pt modelId="{B2C86D34-D8AB-48C5-9782-914A7D78517E}" type="parTrans" cxnId="{874F6147-8B18-47FD-8019-7FCEA134E3D3}">
      <dgm:prSet/>
      <dgm:spPr/>
      <dgm:t>
        <a:bodyPr/>
        <a:lstStyle/>
        <a:p>
          <a:endParaRPr lang="en-US"/>
        </a:p>
      </dgm:t>
    </dgm:pt>
    <dgm:pt modelId="{83DCD857-DD16-429A-8765-49DF6FCA2E62}" type="sibTrans" cxnId="{874F6147-8B18-47FD-8019-7FCEA134E3D3}">
      <dgm:prSet/>
      <dgm:spPr/>
      <dgm:t>
        <a:bodyPr/>
        <a:lstStyle/>
        <a:p>
          <a:endParaRPr lang="en-US"/>
        </a:p>
      </dgm:t>
    </dgm:pt>
    <dgm:pt modelId="{CC53504D-59C9-4C2E-A22E-B0C1D3E79BCC}">
      <dgm:prSet phldrT="[Text]" custT="1"/>
      <dgm:spPr/>
      <dgm:t>
        <a:bodyPr/>
        <a:lstStyle/>
        <a:p>
          <a:r>
            <a:rPr lang="en-US" sz="1600" b="1" dirty="0">
              <a:effectLst>
                <a:outerShdw blurRad="38100" dist="38100" dir="2700000" algn="tl">
                  <a:srgbClr val="000000">
                    <a:alpha val="43137"/>
                  </a:srgbClr>
                </a:outerShdw>
              </a:effectLst>
              <a:latin typeface="Arial Narrow" panose="020B0606020202030204" pitchFamily="34" charset="0"/>
            </a:rPr>
            <a:t>Doctor</a:t>
          </a:r>
        </a:p>
      </dgm:t>
    </dgm:pt>
    <dgm:pt modelId="{02B22D62-3315-4921-9035-DEF97F1C0C71}" type="parTrans" cxnId="{AD0C6627-24B8-4253-AD05-F743E5D054A7}">
      <dgm:prSet/>
      <dgm:spPr/>
      <dgm:t>
        <a:bodyPr/>
        <a:lstStyle/>
        <a:p>
          <a:endParaRPr lang="en-US"/>
        </a:p>
      </dgm:t>
    </dgm:pt>
    <dgm:pt modelId="{A2CF7CF5-7F14-48F9-B09E-1D8B9B1CDCFA}" type="sibTrans" cxnId="{AD0C6627-24B8-4253-AD05-F743E5D054A7}">
      <dgm:prSet/>
      <dgm:spPr/>
      <dgm:t>
        <a:bodyPr/>
        <a:lstStyle/>
        <a:p>
          <a:endParaRPr lang="en-US"/>
        </a:p>
      </dgm:t>
    </dgm:pt>
    <dgm:pt modelId="{8DC73564-D395-4372-A986-4E06ADD5E02E}">
      <dgm:prSet phldrT="[Text]"/>
      <dgm:spPr/>
      <dgm:t>
        <a:bodyPr/>
        <a:lstStyle/>
        <a:p>
          <a:r>
            <a:rPr lang="en-US" dirty="0"/>
            <a:t>Diagnosis</a:t>
          </a:r>
        </a:p>
      </dgm:t>
    </dgm:pt>
    <dgm:pt modelId="{AA1573C1-3720-433C-87F6-98C542FF8F8C}" type="parTrans" cxnId="{7B92F83E-2AA4-4EBE-8994-2F3751DA3ABC}">
      <dgm:prSet/>
      <dgm:spPr/>
      <dgm:t>
        <a:bodyPr/>
        <a:lstStyle/>
        <a:p>
          <a:endParaRPr lang="en-US"/>
        </a:p>
      </dgm:t>
    </dgm:pt>
    <dgm:pt modelId="{59F1F4C9-0B1A-41C1-9CDD-5880C3835CC4}" type="sibTrans" cxnId="{7B92F83E-2AA4-4EBE-8994-2F3751DA3ABC}">
      <dgm:prSet/>
      <dgm:spPr/>
      <dgm:t>
        <a:bodyPr/>
        <a:lstStyle/>
        <a:p>
          <a:endParaRPr lang="en-US"/>
        </a:p>
      </dgm:t>
    </dgm:pt>
    <dgm:pt modelId="{0583CCEF-8F1C-49D0-A2FB-3CF7932BDC9A}">
      <dgm:prSet phldrT="[Text]" custT="1"/>
      <dgm:spPr/>
      <dgm:t>
        <a:bodyPr/>
        <a:lstStyle/>
        <a:p>
          <a:r>
            <a:rPr lang="en-US" sz="1200" b="1" dirty="0">
              <a:effectLst>
                <a:outerShdw blurRad="38100" dist="38100" dir="2700000" algn="tl">
                  <a:srgbClr val="000000">
                    <a:alpha val="43137"/>
                  </a:srgbClr>
                </a:outerShdw>
              </a:effectLst>
              <a:latin typeface="Arial Narrow" panose="020B0606020202030204" pitchFamily="34" charset="0"/>
            </a:rPr>
            <a:t>Treatment</a:t>
          </a:r>
        </a:p>
      </dgm:t>
    </dgm:pt>
    <dgm:pt modelId="{6569B989-75CE-4D66-A365-1AE4F93B0D6C}" type="parTrans" cxnId="{FDD29F29-CF67-4C60-872C-AFF039E24335}">
      <dgm:prSet/>
      <dgm:spPr/>
      <dgm:t>
        <a:bodyPr/>
        <a:lstStyle/>
        <a:p>
          <a:endParaRPr lang="en-US"/>
        </a:p>
      </dgm:t>
    </dgm:pt>
    <dgm:pt modelId="{52BDD42C-8E57-4755-B9B4-F27A2FB25A2B}" type="sibTrans" cxnId="{FDD29F29-CF67-4C60-872C-AFF039E24335}">
      <dgm:prSet/>
      <dgm:spPr/>
      <dgm:t>
        <a:bodyPr/>
        <a:lstStyle/>
        <a:p>
          <a:endParaRPr lang="en-US"/>
        </a:p>
      </dgm:t>
    </dgm:pt>
    <dgm:pt modelId="{EB81C374-CB1A-47FF-91B9-158A64387536}">
      <dgm:prSet phldrT="[Text]" custT="1"/>
      <dgm:spPr/>
      <dgm:t>
        <a:bodyPr/>
        <a:lstStyle/>
        <a:p>
          <a:r>
            <a:rPr lang="en-US" sz="1600" b="1" dirty="0">
              <a:effectLst>
                <a:outerShdw blurRad="38100" dist="38100" dir="2700000" algn="tl">
                  <a:srgbClr val="000000">
                    <a:alpha val="43137"/>
                  </a:srgbClr>
                </a:outerShdw>
              </a:effectLst>
            </a:rPr>
            <a:t>Patient Monitoring</a:t>
          </a:r>
        </a:p>
      </dgm:t>
    </dgm:pt>
    <dgm:pt modelId="{0C2241D6-7EBB-4A7D-8EA5-9C6A6224717C}" type="parTrans" cxnId="{15D7B600-1A56-4305-BDBB-7266EBFADFB0}">
      <dgm:prSet/>
      <dgm:spPr/>
      <dgm:t>
        <a:bodyPr/>
        <a:lstStyle/>
        <a:p>
          <a:endParaRPr lang="en-US"/>
        </a:p>
      </dgm:t>
    </dgm:pt>
    <dgm:pt modelId="{D0F8BB19-CD20-404A-B2B7-B1D11A371B06}" type="sibTrans" cxnId="{15D7B600-1A56-4305-BDBB-7266EBFADFB0}">
      <dgm:prSet/>
      <dgm:spPr/>
      <dgm:t>
        <a:bodyPr/>
        <a:lstStyle/>
        <a:p>
          <a:endParaRPr lang="en-US"/>
        </a:p>
      </dgm:t>
    </dgm:pt>
    <dgm:pt modelId="{EEBF0BA0-437B-4DB7-AC86-7D6F9C395304}">
      <dgm:prSet phldrT="[Text]" custT="1"/>
      <dgm:spPr/>
      <dgm:t>
        <a:bodyPr/>
        <a:lstStyle/>
        <a:p>
          <a:r>
            <a:rPr lang="en-US" sz="1400" b="1" dirty="0">
              <a:effectLst>
                <a:outerShdw blurRad="38100" dist="38100" dir="2700000" algn="tl">
                  <a:srgbClr val="000000">
                    <a:alpha val="43137"/>
                  </a:srgbClr>
                </a:outerShdw>
              </a:effectLst>
              <a:latin typeface="Arial Narrow" panose="020B0606020202030204" pitchFamily="34" charset="0"/>
            </a:rPr>
            <a:t>Visit To Doctor</a:t>
          </a:r>
        </a:p>
      </dgm:t>
    </dgm:pt>
    <dgm:pt modelId="{2EF78112-D1C8-41F8-B6B4-FB694DDE05ED}" type="sibTrans" cxnId="{1204D323-9371-47E7-B0F1-F70016890401}">
      <dgm:prSet/>
      <dgm:spPr/>
      <dgm:t>
        <a:bodyPr/>
        <a:lstStyle/>
        <a:p>
          <a:endParaRPr lang="en-US"/>
        </a:p>
      </dgm:t>
    </dgm:pt>
    <dgm:pt modelId="{595A998C-FCBA-4E0B-A106-1F16410AAB26}" type="parTrans" cxnId="{1204D323-9371-47E7-B0F1-F70016890401}">
      <dgm:prSet/>
      <dgm:spPr/>
      <dgm:t>
        <a:bodyPr/>
        <a:lstStyle/>
        <a:p>
          <a:endParaRPr lang="en-US"/>
        </a:p>
      </dgm:t>
    </dgm:pt>
    <dgm:pt modelId="{538D938C-9BD4-4361-A4CB-ADB6BC464CF0}">
      <dgm:prSet phldrT="[Text]" custT="1"/>
      <dgm:spPr/>
      <dgm:t>
        <a:bodyPr/>
        <a:lstStyle/>
        <a:p>
          <a:r>
            <a:rPr lang="en-US" sz="1400" b="1" dirty="0">
              <a:effectLst>
                <a:outerShdw blurRad="38100" dist="38100" dir="2700000" algn="tl">
                  <a:srgbClr val="000000">
                    <a:alpha val="43137"/>
                  </a:srgbClr>
                </a:outerShdw>
              </a:effectLst>
              <a:latin typeface="Arial Narrow" panose="020B0606020202030204" pitchFamily="34" charset="0"/>
            </a:rPr>
            <a:t>Medical Test</a:t>
          </a:r>
        </a:p>
      </dgm:t>
    </dgm:pt>
    <dgm:pt modelId="{623FE63C-6DA7-40FA-8BEC-4603C70868E3}" type="parTrans" cxnId="{348A9BD6-5499-4065-B916-05DAC982F9FE}">
      <dgm:prSet/>
      <dgm:spPr/>
      <dgm:t>
        <a:bodyPr/>
        <a:lstStyle/>
        <a:p>
          <a:endParaRPr lang="en-US"/>
        </a:p>
      </dgm:t>
    </dgm:pt>
    <dgm:pt modelId="{A5C66226-9BA7-44A0-A480-4E0031068AF5}" type="sibTrans" cxnId="{348A9BD6-5499-4065-B916-05DAC982F9FE}">
      <dgm:prSet/>
      <dgm:spPr/>
      <dgm:t>
        <a:bodyPr/>
        <a:lstStyle/>
        <a:p>
          <a:endParaRPr lang="en-US"/>
        </a:p>
      </dgm:t>
    </dgm:pt>
    <dgm:pt modelId="{4326BAFE-A2EA-42FF-90AA-4D0F03CEF61C}" type="pres">
      <dgm:prSet presAssocID="{7AC9F3DF-752B-46CC-AAF1-0B23AEEDBE22}" presName="diagram" presStyleCnt="0">
        <dgm:presLayoutVars>
          <dgm:dir/>
          <dgm:resizeHandles/>
        </dgm:presLayoutVars>
      </dgm:prSet>
      <dgm:spPr/>
    </dgm:pt>
    <dgm:pt modelId="{B0FC48D5-0BA5-4EF7-9938-8091476E150D}" type="pres">
      <dgm:prSet presAssocID="{5662CAB9-7CAF-481F-B630-52AA9A358C7C}" presName="firstNode" presStyleLbl="node1" presStyleIdx="0" presStyleCnt="8">
        <dgm:presLayoutVars>
          <dgm:bulletEnabled val="1"/>
        </dgm:presLayoutVars>
      </dgm:prSet>
      <dgm:spPr/>
    </dgm:pt>
    <dgm:pt modelId="{7F0DA673-D8F6-4805-829B-23D469B953A1}" type="pres">
      <dgm:prSet presAssocID="{5DA7D2F8-AAD3-4843-B10E-386FFCD7311E}" presName="sibTrans" presStyleLbl="sibTrans2D1" presStyleIdx="0" presStyleCnt="7"/>
      <dgm:spPr/>
    </dgm:pt>
    <dgm:pt modelId="{BC7BD068-EC07-44E9-90D3-0AE47479B192}" type="pres">
      <dgm:prSet presAssocID="{30070B7B-5954-4C41-AA09-15429D903BBA}" presName="middleNode" presStyleCnt="0"/>
      <dgm:spPr/>
    </dgm:pt>
    <dgm:pt modelId="{8776C4C2-7981-421E-A67B-8BF6D155290A}" type="pres">
      <dgm:prSet presAssocID="{30070B7B-5954-4C41-AA09-15429D903BBA}" presName="padding" presStyleLbl="node1" presStyleIdx="0" presStyleCnt="8"/>
      <dgm:spPr/>
    </dgm:pt>
    <dgm:pt modelId="{A12C653C-7BDA-4928-9324-8EEAA35D5AE4}" type="pres">
      <dgm:prSet presAssocID="{30070B7B-5954-4C41-AA09-15429D903BBA}" presName="shape" presStyleLbl="node1" presStyleIdx="1" presStyleCnt="8" custLinFactNeighborX="-866" custLinFactNeighborY="866">
        <dgm:presLayoutVars>
          <dgm:bulletEnabled val="1"/>
        </dgm:presLayoutVars>
      </dgm:prSet>
      <dgm:spPr/>
    </dgm:pt>
    <dgm:pt modelId="{01B4B5F2-F59E-42A5-82E0-0BADCF885C30}" type="pres">
      <dgm:prSet presAssocID="{83DCD857-DD16-429A-8765-49DF6FCA2E62}" presName="sibTrans" presStyleLbl="sibTrans2D1" presStyleIdx="1" presStyleCnt="7"/>
      <dgm:spPr/>
    </dgm:pt>
    <dgm:pt modelId="{910B6506-CE89-4289-A18A-DCF23766D8F0}" type="pres">
      <dgm:prSet presAssocID="{EEBF0BA0-437B-4DB7-AC86-7D6F9C395304}" presName="middleNode" presStyleCnt="0"/>
      <dgm:spPr/>
    </dgm:pt>
    <dgm:pt modelId="{663C713B-2365-4C06-9969-759677871735}" type="pres">
      <dgm:prSet presAssocID="{EEBF0BA0-437B-4DB7-AC86-7D6F9C395304}" presName="padding" presStyleLbl="node1" presStyleIdx="1" presStyleCnt="8"/>
      <dgm:spPr/>
    </dgm:pt>
    <dgm:pt modelId="{2E2CD280-5CAF-4A10-94A0-06C641F84B1C}" type="pres">
      <dgm:prSet presAssocID="{EEBF0BA0-437B-4DB7-AC86-7D6F9C395304}" presName="shape" presStyleLbl="node1" presStyleIdx="2" presStyleCnt="8">
        <dgm:presLayoutVars>
          <dgm:bulletEnabled val="1"/>
        </dgm:presLayoutVars>
      </dgm:prSet>
      <dgm:spPr/>
    </dgm:pt>
    <dgm:pt modelId="{BAEAF188-CDA2-461F-88B2-10543C52B06B}" type="pres">
      <dgm:prSet presAssocID="{2EF78112-D1C8-41F8-B6B4-FB694DDE05ED}" presName="sibTrans" presStyleLbl="sibTrans2D1" presStyleIdx="2" presStyleCnt="7"/>
      <dgm:spPr/>
    </dgm:pt>
    <dgm:pt modelId="{65395C24-FC96-43BA-A65A-B38124A554BD}" type="pres">
      <dgm:prSet presAssocID="{538D938C-9BD4-4361-A4CB-ADB6BC464CF0}" presName="middleNode" presStyleCnt="0"/>
      <dgm:spPr/>
    </dgm:pt>
    <dgm:pt modelId="{A9C2108A-ABB9-481E-8995-BF52D9A0027D}" type="pres">
      <dgm:prSet presAssocID="{538D938C-9BD4-4361-A4CB-ADB6BC464CF0}" presName="padding" presStyleLbl="node1" presStyleIdx="2" presStyleCnt="8"/>
      <dgm:spPr/>
    </dgm:pt>
    <dgm:pt modelId="{0E429738-0206-42C5-B3AE-CF7E28EEFCC0}" type="pres">
      <dgm:prSet presAssocID="{538D938C-9BD4-4361-A4CB-ADB6BC464CF0}" presName="shape" presStyleLbl="node1" presStyleIdx="3" presStyleCnt="8">
        <dgm:presLayoutVars>
          <dgm:bulletEnabled val="1"/>
        </dgm:presLayoutVars>
      </dgm:prSet>
      <dgm:spPr/>
    </dgm:pt>
    <dgm:pt modelId="{0D72AEA7-AE2E-4627-9A01-0313CCD442C2}" type="pres">
      <dgm:prSet presAssocID="{A5C66226-9BA7-44A0-A480-4E0031068AF5}" presName="sibTrans" presStyleLbl="sibTrans2D1" presStyleIdx="3" presStyleCnt="7"/>
      <dgm:spPr/>
    </dgm:pt>
    <dgm:pt modelId="{777F6A1E-4C51-44DD-B67F-A1A9DCE4F8A4}" type="pres">
      <dgm:prSet presAssocID="{CC53504D-59C9-4C2E-A22E-B0C1D3E79BCC}" presName="middleNode" presStyleCnt="0"/>
      <dgm:spPr/>
    </dgm:pt>
    <dgm:pt modelId="{8F4C299F-D8F9-4EBB-B078-E600DE74F8CB}" type="pres">
      <dgm:prSet presAssocID="{CC53504D-59C9-4C2E-A22E-B0C1D3E79BCC}" presName="padding" presStyleLbl="node1" presStyleIdx="3" presStyleCnt="8"/>
      <dgm:spPr/>
    </dgm:pt>
    <dgm:pt modelId="{7A90EFCC-21D5-45F1-A981-F332AF700BB1}" type="pres">
      <dgm:prSet presAssocID="{CC53504D-59C9-4C2E-A22E-B0C1D3E79BCC}" presName="shape" presStyleLbl="node1" presStyleIdx="4" presStyleCnt="8">
        <dgm:presLayoutVars>
          <dgm:bulletEnabled val="1"/>
        </dgm:presLayoutVars>
      </dgm:prSet>
      <dgm:spPr/>
    </dgm:pt>
    <dgm:pt modelId="{2B56186D-AC24-4678-B2AC-C09A5A8797B0}" type="pres">
      <dgm:prSet presAssocID="{A2CF7CF5-7F14-48F9-B09E-1D8B9B1CDCFA}" presName="sibTrans" presStyleLbl="sibTrans2D1" presStyleIdx="4" presStyleCnt="7"/>
      <dgm:spPr/>
    </dgm:pt>
    <dgm:pt modelId="{1364C3EC-49DF-4332-B41D-C98FB510361A}" type="pres">
      <dgm:prSet presAssocID="{8DC73564-D395-4372-A986-4E06ADD5E02E}" presName="middleNode" presStyleCnt="0"/>
      <dgm:spPr/>
    </dgm:pt>
    <dgm:pt modelId="{599DA2B8-62E5-400B-9386-FD34BCA87F6D}" type="pres">
      <dgm:prSet presAssocID="{8DC73564-D395-4372-A986-4E06ADD5E02E}" presName="padding" presStyleLbl="node1" presStyleIdx="4" presStyleCnt="8"/>
      <dgm:spPr/>
    </dgm:pt>
    <dgm:pt modelId="{4C66CF2B-FE84-4157-8C75-2019DA1C6071}" type="pres">
      <dgm:prSet presAssocID="{8DC73564-D395-4372-A986-4E06ADD5E02E}" presName="shape" presStyleLbl="node1" presStyleIdx="5" presStyleCnt="8">
        <dgm:presLayoutVars>
          <dgm:bulletEnabled val="1"/>
        </dgm:presLayoutVars>
      </dgm:prSet>
      <dgm:spPr/>
    </dgm:pt>
    <dgm:pt modelId="{0D717FE8-05F5-4A3B-A137-84472FAC49C2}" type="pres">
      <dgm:prSet presAssocID="{59F1F4C9-0B1A-41C1-9CDD-5880C3835CC4}" presName="sibTrans" presStyleLbl="sibTrans2D1" presStyleIdx="5" presStyleCnt="7"/>
      <dgm:spPr/>
    </dgm:pt>
    <dgm:pt modelId="{B6F66015-8DC1-40FD-AF09-FDB5E6D77C20}" type="pres">
      <dgm:prSet presAssocID="{0583CCEF-8F1C-49D0-A2FB-3CF7932BDC9A}" presName="middleNode" presStyleCnt="0"/>
      <dgm:spPr/>
    </dgm:pt>
    <dgm:pt modelId="{E66A3171-0247-48D2-8C00-7017697776F2}" type="pres">
      <dgm:prSet presAssocID="{0583CCEF-8F1C-49D0-A2FB-3CF7932BDC9A}" presName="padding" presStyleLbl="node1" presStyleIdx="5" presStyleCnt="8"/>
      <dgm:spPr/>
    </dgm:pt>
    <dgm:pt modelId="{790EEB57-205C-4EA6-AB25-048A6FFB650E}" type="pres">
      <dgm:prSet presAssocID="{0583CCEF-8F1C-49D0-A2FB-3CF7932BDC9A}" presName="shape" presStyleLbl="node1" presStyleIdx="6" presStyleCnt="8">
        <dgm:presLayoutVars>
          <dgm:bulletEnabled val="1"/>
        </dgm:presLayoutVars>
      </dgm:prSet>
      <dgm:spPr/>
    </dgm:pt>
    <dgm:pt modelId="{2EC55175-29E4-4D28-A897-FC9A8E077779}" type="pres">
      <dgm:prSet presAssocID="{52BDD42C-8E57-4755-B9B4-F27A2FB25A2B}" presName="sibTrans" presStyleLbl="sibTrans2D1" presStyleIdx="6" presStyleCnt="7"/>
      <dgm:spPr/>
    </dgm:pt>
    <dgm:pt modelId="{8371C25E-28B8-457E-A105-E41E9EEB9D07}" type="pres">
      <dgm:prSet presAssocID="{EB81C374-CB1A-47FF-91B9-158A64387536}" presName="lastNode" presStyleLbl="node1" presStyleIdx="7" presStyleCnt="8">
        <dgm:presLayoutVars>
          <dgm:bulletEnabled val="1"/>
        </dgm:presLayoutVars>
      </dgm:prSet>
      <dgm:spPr/>
    </dgm:pt>
  </dgm:ptLst>
  <dgm:cxnLst>
    <dgm:cxn modelId="{15D7B600-1A56-4305-BDBB-7266EBFADFB0}" srcId="{7AC9F3DF-752B-46CC-AAF1-0B23AEEDBE22}" destId="{EB81C374-CB1A-47FF-91B9-158A64387536}" srcOrd="7" destOrd="0" parTransId="{0C2241D6-7EBB-4A7D-8EA5-9C6A6224717C}" sibTransId="{D0F8BB19-CD20-404A-B2B7-B1D11A371B06}"/>
    <dgm:cxn modelId="{8B381202-3A30-4C50-A4E2-0EEC1684A24A}" type="presOf" srcId="{EEBF0BA0-437B-4DB7-AC86-7D6F9C395304}" destId="{2E2CD280-5CAF-4A10-94A0-06C641F84B1C}" srcOrd="0" destOrd="0" presId="urn:microsoft.com/office/officeart/2005/8/layout/bProcess2"/>
    <dgm:cxn modelId="{45365B02-CA56-43F9-8E87-A972CBF627D8}" type="presOf" srcId="{EB81C374-CB1A-47FF-91B9-158A64387536}" destId="{8371C25E-28B8-457E-A105-E41E9EEB9D07}" srcOrd="0" destOrd="0" presId="urn:microsoft.com/office/officeart/2005/8/layout/bProcess2"/>
    <dgm:cxn modelId="{EE653E19-A6BE-4361-A849-7040025CFB7A}" type="presOf" srcId="{0583CCEF-8F1C-49D0-A2FB-3CF7932BDC9A}" destId="{790EEB57-205C-4EA6-AB25-048A6FFB650E}" srcOrd="0" destOrd="0" presId="urn:microsoft.com/office/officeart/2005/8/layout/bProcess2"/>
    <dgm:cxn modelId="{1204D323-9371-47E7-B0F1-F70016890401}" srcId="{7AC9F3DF-752B-46CC-AAF1-0B23AEEDBE22}" destId="{EEBF0BA0-437B-4DB7-AC86-7D6F9C395304}" srcOrd="2" destOrd="0" parTransId="{595A998C-FCBA-4E0B-A106-1F16410AAB26}" sibTransId="{2EF78112-D1C8-41F8-B6B4-FB694DDE05ED}"/>
    <dgm:cxn modelId="{AD0C6627-24B8-4253-AD05-F743E5D054A7}" srcId="{7AC9F3DF-752B-46CC-AAF1-0B23AEEDBE22}" destId="{CC53504D-59C9-4C2E-A22E-B0C1D3E79BCC}" srcOrd="4" destOrd="0" parTransId="{02B22D62-3315-4921-9035-DEF97F1C0C71}" sibTransId="{A2CF7CF5-7F14-48F9-B09E-1D8B9B1CDCFA}"/>
    <dgm:cxn modelId="{FDD29F29-CF67-4C60-872C-AFF039E24335}" srcId="{7AC9F3DF-752B-46CC-AAF1-0B23AEEDBE22}" destId="{0583CCEF-8F1C-49D0-A2FB-3CF7932BDC9A}" srcOrd="6" destOrd="0" parTransId="{6569B989-75CE-4D66-A365-1AE4F93B0D6C}" sibTransId="{52BDD42C-8E57-4755-B9B4-F27A2FB25A2B}"/>
    <dgm:cxn modelId="{3B74543E-2A87-42ED-8B6A-CD01AF3D60F9}" type="presOf" srcId="{52BDD42C-8E57-4755-B9B4-F27A2FB25A2B}" destId="{2EC55175-29E4-4D28-A897-FC9A8E077779}" srcOrd="0" destOrd="0" presId="urn:microsoft.com/office/officeart/2005/8/layout/bProcess2"/>
    <dgm:cxn modelId="{7B92F83E-2AA4-4EBE-8994-2F3751DA3ABC}" srcId="{7AC9F3DF-752B-46CC-AAF1-0B23AEEDBE22}" destId="{8DC73564-D395-4372-A986-4E06ADD5E02E}" srcOrd="5" destOrd="0" parTransId="{AA1573C1-3720-433C-87F6-98C542FF8F8C}" sibTransId="{59F1F4C9-0B1A-41C1-9CDD-5880C3835CC4}"/>
    <dgm:cxn modelId="{559B5A5C-65DE-4E08-98CF-A23C179434FF}" type="presOf" srcId="{8DC73564-D395-4372-A986-4E06ADD5E02E}" destId="{4C66CF2B-FE84-4157-8C75-2019DA1C6071}" srcOrd="0" destOrd="0" presId="urn:microsoft.com/office/officeart/2005/8/layout/bProcess2"/>
    <dgm:cxn modelId="{874F6147-8B18-47FD-8019-7FCEA134E3D3}" srcId="{7AC9F3DF-752B-46CC-AAF1-0B23AEEDBE22}" destId="{30070B7B-5954-4C41-AA09-15429D903BBA}" srcOrd="1" destOrd="0" parTransId="{B2C86D34-D8AB-48C5-9782-914A7D78517E}" sibTransId="{83DCD857-DD16-429A-8765-49DF6FCA2E62}"/>
    <dgm:cxn modelId="{0FC5754D-2A8F-4E08-8234-5A449C68F2D1}" type="presOf" srcId="{CC53504D-59C9-4C2E-A22E-B0C1D3E79BCC}" destId="{7A90EFCC-21D5-45F1-A981-F332AF700BB1}" srcOrd="0" destOrd="0" presId="urn:microsoft.com/office/officeart/2005/8/layout/bProcess2"/>
    <dgm:cxn modelId="{E5FD6654-3802-48EB-A7C9-BD8D4ACDAD04}" type="presOf" srcId="{7AC9F3DF-752B-46CC-AAF1-0B23AEEDBE22}" destId="{4326BAFE-A2EA-42FF-90AA-4D0F03CEF61C}" srcOrd="0" destOrd="0" presId="urn:microsoft.com/office/officeart/2005/8/layout/bProcess2"/>
    <dgm:cxn modelId="{43173288-02B9-4139-851D-395E955D30E5}" type="presOf" srcId="{538D938C-9BD4-4361-A4CB-ADB6BC464CF0}" destId="{0E429738-0206-42C5-B3AE-CF7E28EEFCC0}" srcOrd="0" destOrd="0" presId="urn:microsoft.com/office/officeart/2005/8/layout/bProcess2"/>
    <dgm:cxn modelId="{C4C1FF88-30B6-4469-900E-8D76A4775D4C}" type="presOf" srcId="{59F1F4C9-0B1A-41C1-9CDD-5880C3835CC4}" destId="{0D717FE8-05F5-4A3B-A137-84472FAC49C2}" srcOrd="0" destOrd="0" presId="urn:microsoft.com/office/officeart/2005/8/layout/bProcess2"/>
    <dgm:cxn modelId="{F744CFAD-9AED-458E-ADD4-2827ED47EF11}" type="presOf" srcId="{83DCD857-DD16-429A-8765-49DF6FCA2E62}" destId="{01B4B5F2-F59E-42A5-82E0-0BADCF885C30}" srcOrd="0" destOrd="0" presId="urn:microsoft.com/office/officeart/2005/8/layout/bProcess2"/>
    <dgm:cxn modelId="{6592EDBA-CEB6-4EB5-8EC3-F1BC3B8C202A}" type="presOf" srcId="{5DA7D2F8-AAD3-4843-B10E-386FFCD7311E}" destId="{7F0DA673-D8F6-4805-829B-23D469B953A1}" srcOrd="0" destOrd="0" presId="urn:microsoft.com/office/officeart/2005/8/layout/bProcess2"/>
    <dgm:cxn modelId="{0289C9C0-878E-4DEE-A039-563133A2D0AE}" type="presOf" srcId="{2EF78112-D1C8-41F8-B6B4-FB694DDE05ED}" destId="{BAEAF188-CDA2-461F-88B2-10543C52B06B}" srcOrd="0" destOrd="0" presId="urn:microsoft.com/office/officeart/2005/8/layout/bProcess2"/>
    <dgm:cxn modelId="{194619C8-A7A0-4977-839B-1A62837D49C9}" type="presOf" srcId="{5662CAB9-7CAF-481F-B630-52AA9A358C7C}" destId="{B0FC48D5-0BA5-4EF7-9938-8091476E150D}" srcOrd="0" destOrd="0" presId="urn:microsoft.com/office/officeart/2005/8/layout/bProcess2"/>
    <dgm:cxn modelId="{B44FE9D4-CE04-4E6E-8FB2-6DA1D261DED3}" srcId="{7AC9F3DF-752B-46CC-AAF1-0B23AEEDBE22}" destId="{5662CAB9-7CAF-481F-B630-52AA9A358C7C}" srcOrd="0" destOrd="0" parTransId="{05FCF386-2A99-47CE-B104-1F7E67EC9FD4}" sibTransId="{5DA7D2F8-AAD3-4843-B10E-386FFCD7311E}"/>
    <dgm:cxn modelId="{348A9BD6-5499-4065-B916-05DAC982F9FE}" srcId="{7AC9F3DF-752B-46CC-AAF1-0B23AEEDBE22}" destId="{538D938C-9BD4-4361-A4CB-ADB6BC464CF0}" srcOrd="3" destOrd="0" parTransId="{623FE63C-6DA7-40FA-8BEC-4603C70868E3}" sibTransId="{A5C66226-9BA7-44A0-A480-4E0031068AF5}"/>
    <dgm:cxn modelId="{D971E9DE-6CAE-4DDD-BD5B-52831C1F2DF3}" type="presOf" srcId="{A5C66226-9BA7-44A0-A480-4E0031068AF5}" destId="{0D72AEA7-AE2E-4627-9A01-0313CCD442C2}" srcOrd="0" destOrd="0" presId="urn:microsoft.com/office/officeart/2005/8/layout/bProcess2"/>
    <dgm:cxn modelId="{E86A19E9-A1EB-421E-B11A-BDB5F5B20641}" type="presOf" srcId="{30070B7B-5954-4C41-AA09-15429D903BBA}" destId="{A12C653C-7BDA-4928-9324-8EEAA35D5AE4}" srcOrd="0" destOrd="0" presId="urn:microsoft.com/office/officeart/2005/8/layout/bProcess2"/>
    <dgm:cxn modelId="{F743D6F3-0721-4D4A-A3F8-F2271739EEE8}" type="presOf" srcId="{A2CF7CF5-7F14-48F9-B09E-1D8B9B1CDCFA}" destId="{2B56186D-AC24-4678-B2AC-C09A5A8797B0}" srcOrd="0" destOrd="0" presId="urn:microsoft.com/office/officeart/2005/8/layout/bProcess2"/>
    <dgm:cxn modelId="{7026C246-E00B-4A24-96BA-264761D83AAD}" type="presParOf" srcId="{4326BAFE-A2EA-42FF-90AA-4D0F03CEF61C}" destId="{B0FC48D5-0BA5-4EF7-9938-8091476E150D}" srcOrd="0" destOrd="0" presId="urn:microsoft.com/office/officeart/2005/8/layout/bProcess2"/>
    <dgm:cxn modelId="{7185C87C-94C5-49BE-BA00-2B8F795A2FA4}" type="presParOf" srcId="{4326BAFE-A2EA-42FF-90AA-4D0F03CEF61C}" destId="{7F0DA673-D8F6-4805-829B-23D469B953A1}" srcOrd="1" destOrd="0" presId="urn:microsoft.com/office/officeart/2005/8/layout/bProcess2"/>
    <dgm:cxn modelId="{CE898CF0-6EE4-4328-9541-FD8C04CDA184}" type="presParOf" srcId="{4326BAFE-A2EA-42FF-90AA-4D0F03CEF61C}" destId="{BC7BD068-EC07-44E9-90D3-0AE47479B192}" srcOrd="2" destOrd="0" presId="urn:microsoft.com/office/officeart/2005/8/layout/bProcess2"/>
    <dgm:cxn modelId="{DE14C548-2667-452E-8F4E-81531305D23C}" type="presParOf" srcId="{BC7BD068-EC07-44E9-90D3-0AE47479B192}" destId="{8776C4C2-7981-421E-A67B-8BF6D155290A}" srcOrd="0" destOrd="0" presId="urn:microsoft.com/office/officeart/2005/8/layout/bProcess2"/>
    <dgm:cxn modelId="{B6B0ECA7-88E7-45D3-A87B-877384DA640D}" type="presParOf" srcId="{BC7BD068-EC07-44E9-90D3-0AE47479B192}" destId="{A12C653C-7BDA-4928-9324-8EEAA35D5AE4}" srcOrd="1" destOrd="0" presId="urn:microsoft.com/office/officeart/2005/8/layout/bProcess2"/>
    <dgm:cxn modelId="{4653EF2C-860E-4E25-BB32-F63D0AA18D3E}" type="presParOf" srcId="{4326BAFE-A2EA-42FF-90AA-4D0F03CEF61C}" destId="{01B4B5F2-F59E-42A5-82E0-0BADCF885C30}" srcOrd="3" destOrd="0" presId="urn:microsoft.com/office/officeart/2005/8/layout/bProcess2"/>
    <dgm:cxn modelId="{B1ACAE5D-42A8-4F7E-B57E-7C6DDB894B26}" type="presParOf" srcId="{4326BAFE-A2EA-42FF-90AA-4D0F03CEF61C}" destId="{910B6506-CE89-4289-A18A-DCF23766D8F0}" srcOrd="4" destOrd="0" presId="urn:microsoft.com/office/officeart/2005/8/layout/bProcess2"/>
    <dgm:cxn modelId="{719FEF47-DA9D-4095-B0FB-6347634B992D}" type="presParOf" srcId="{910B6506-CE89-4289-A18A-DCF23766D8F0}" destId="{663C713B-2365-4C06-9969-759677871735}" srcOrd="0" destOrd="0" presId="urn:microsoft.com/office/officeart/2005/8/layout/bProcess2"/>
    <dgm:cxn modelId="{4DC4F9DD-9553-49E3-B5C6-1241893AC8C1}" type="presParOf" srcId="{910B6506-CE89-4289-A18A-DCF23766D8F0}" destId="{2E2CD280-5CAF-4A10-94A0-06C641F84B1C}" srcOrd="1" destOrd="0" presId="urn:microsoft.com/office/officeart/2005/8/layout/bProcess2"/>
    <dgm:cxn modelId="{AD9F5718-6016-4F2F-9A1B-9EC9625A40B6}" type="presParOf" srcId="{4326BAFE-A2EA-42FF-90AA-4D0F03CEF61C}" destId="{BAEAF188-CDA2-461F-88B2-10543C52B06B}" srcOrd="5" destOrd="0" presId="urn:microsoft.com/office/officeart/2005/8/layout/bProcess2"/>
    <dgm:cxn modelId="{2D2BA064-9D85-41A5-9204-302C80C10B47}" type="presParOf" srcId="{4326BAFE-A2EA-42FF-90AA-4D0F03CEF61C}" destId="{65395C24-FC96-43BA-A65A-B38124A554BD}" srcOrd="6" destOrd="0" presId="urn:microsoft.com/office/officeart/2005/8/layout/bProcess2"/>
    <dgm:cxn modelId="{8F47066F-2183-4459-BA76-1BAF8559FF4E}" type="presParOf" srcId="{65395C24-FC96-43BA-A65A-B38124A554BD}" destId="{A9C2108A-ABB9-481E-8995-BF52D9A0027D}" srcOrd="0" destOrd="0" presId="urn:microsoft.com/office/officeart/2005/8/layout/bProcess2"/>
    <dgm:cxn modelId="{CF3E26C7-7455-45F9-AA76-68C817A05CD5}" type="presParOf" srcId="{65395C24-FC96-43BA-A65A-B38124A554BD}" destId="{0E429738-0206-42C5-B3AE-CF7E28EEFCC0}" srcOrd="1" destOrd="0" presId="urn:microsoft.com/office/officeart/2005/8/layout/bProcess2"/>
    <dgm:cxn modelId="{A25F0BB9-727C-4B11-8723-90D549EE9058}" type="presParOf" srcId="{4326BAFE-A2EA-42FF-90AA-4D0F03CEF61C}" destId="{0D72AEA7-AE2E-4627-9A01-0313CCD442C2}" srcOrd="7" destOrd="0" presId="urn:microsoft.com/office/officeart/2005/8/layout/bProcess2"/>
    <dgm:cxn modelId="{9A734B07-60A6-40B1-8DA2-9A1D6E3DC563}" type="presParOf" srcId="{4326BAFE-A2EA-42FF-90AA-4D0F03CEF61C}" destId="{777F6A1E-4C51-44DD-B67F-A1A9DCE4F8A4}" srcOrd="8" destOrd="0" presId="urn:microsoft.com/office/officeart/2005/8/layout/bProcess2"/>
    <dgm:cxn modelId="{A003340E-160A-4F70-A9DC-7A2A8E2D2C0A}" type="presParOf" srcId="{777F6A1E-4C51-44DD-B67F-A1A9DCE4F8A4}" destId="{8F4C299F-D8F9-4EBB-B078-E600DE74F8CB}" srcOrd="0" destOrd="0" presId="urn:microsoft.com/office/officeart/2005/8/layout/bProcess2"/>
    <dgm:cxn modelId="{6C54CF4C-D09B-4D8A-BA62-E52D1619D590}" type="presParOf" srcId="{777F6A1E-4C51-44DD-B67F-A1A9DCE4F8A4}" destId="{7A90EFCC-21D5-45F1-A981-F332AF700BB1}" srcOrd="1" destOrd="0" presId="urn:microsoft.com/office/officeart/2005/8/layout/bProcess2"/>
    <dgm:cxn modelId="{0F1546DA-7529-42C3-A4AE-84F722D2F573}" type="presParOf" srcId="{4326BAFE-A2EA-42FF-90AA-4D0F03CEF61C}" destId="{2B56186D-AC24-4678-B2AC-C09A5A8797B0}" srcOrd="9" destOrd="0" presId="urn:microsoft.com/office/officeart/2005/8/layout/bProcess2"/>
    <dgm:cxn modelId="{E52249E8-575D-489C-87CC-EEB992E68392}" type="presParOf" srcId="{4326BAFE-A2EA-42FF-90AA-4D0F03CEF61C}" destId="{1364C3EC-49DF-4332-B41D-C98FB510361A}" srcOrd="10" destOrd="0" presId="urn:microsoft.com/office/officeart/2005/8/layout/bProcess2"/>
    <dgm:cxn modelId="{11FAB917-8974-4123-B487-A5CAEA153DD9}" type="presParOf" srcId="{1364C3EC-49DF-4332-B41D-C98FB510361A}" destId="{599DA2B8-62E5-400B-9386-FD34BCA87F6D}" srcOrd="0" destOrd="0" presId="urn:microsoft.com/office/officeart/2005/8/layout/bProcess2"/>
    <dgm:cxn modelId="{243A97FE-5730-43EE-8163-83625CC41E3A}" type="presParOf" srcId="{1364C3EC-49DF-4332-B41D-C98FB510361A}" destId="{4C66CF2B-FE84-4157-8C75-2019DA1C6071}" srcOrd="1" destOrd="0" presId="urn:microsoft.com/office/officeart/2005/8/layout/bProcess2"/>
    <dgm:cxn modelId="{775BD8B1-4F21-4008-A3E2-5A67216B84DF}" type="presParOf" srcId="{4326BAFE-A2EA-42FF-90AA-4D0F03CEF61C}" destId="{0D717FE8-05F5-4A3B-A137-84472FAC49C2}" srcOrd="11" destOrd="0" presId="urn:microsoft.com/office/officeart/2005/8/layout/bProcess2"/>
    <dgm:cxn modelId="{4BFBE483-438D-4314-82FC-38389DB6B063}" type="presParOf" srcId="{4326BAFE-A2EA-42FF-90AA-4D0F03CEF61C}" destId="{B6F66015-8DC1-40FD-AF09-FDB5E6D77C20}" srcOrd="12" destOrd="0" presId="urn:microsoft.com/office/officeart/2005/8/layout/bProcess2"/>
    <dgm:cxn modelId="{87CB85EB-5D96-48BD-A76F-626AFF419C57}" type="presParOf" srcId="{B6F66015-8DC1-40FD-AF09-FDB5E6D77C20}" destId="{E66A3171-0247-48D2-8C00-7017697776F2}" srcOrd="0" destOrd="0" presId="urn:microsoft.com/office/officeart/2005/8/layout/bProcess2"/>
    <dgm:cxn modelId="{0776052C-A28D-48ED-94EA-24A1228EF8EE}" type="presParOf" srcId="{B6F66015-8DC1-40FD-AF09-FDB5E6D77C20}" destId="{790EEB57-205C-4EA6-AB25-048A6FFB650E}" srcOrd="1" destOrd="0" presId="urn:microsoft.com/office/officeart/2005/8/layout/bProcess2"/>
    <dgm:cxn modelId="{F2ACDB07-C39F-4CE6-95B8-89F9F2BF975F}" type="presParOf" srcId="{4326BAFE-A2EA-42FF-90AA-4D0F03CEF61C}" destId="{2EC55175-29E4-4D28-A897-FC9A8E077779}" srcOrd="13" destOrd="0" presId="urn:microsoft.com/office/officeart/2005/8/layout/bProcess2"/>
    <dgm:cxn modelId="{3E9E3A72-5B82-4A47-9358-A74A6C2C92AD}" type="presParOf" srcId="{4326BAFE-A2EA-42FF-90AA-4D0F03CEF61C}" destId="{8371C25E-28B8-457E-A105-E41E9EEB9D07}"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C48D5-0BA5-4EF7-9938-8091476E150D}">
      <dsp:nvSpPr>
        <dsp:cNvPr id="0" name=""/>
        <dsp:cNvSpPr/>
      </dsp:nvSpPr>
      <dsp:spPr>
        <a:xfrm>
          <a:off x="4167" y="161008"/>
          <a:ext cx="1550193" cy="155019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latin typeface="Arial Narrow" panose="020B0606020202030204" pitchFamily="34" charset="0"/>
              <a:cs typeface="Aharoni" panose="02010803020104030203" pitchFamily="2" charset="-79"/>
            </a:rPr>
            <a:t>Patient Registration</a:t>
          </a:r>
        </a:p>
      </dsp:txBody>
      <dsp:txXfrm>
        <a:off x="231188" y="388029"/>
        <a:ext cx="1096151" cy="1096151"/>
      </dsp:txXfrm>
    </dsp:sp>
    <dsp:sp modelId="{7F0DA673-D8F6-4805-829B-23D469B953A1}">
      <dsp:nvSpPr>
        <dsp:cNvPr id="0" name=""/>
        <dsp:cNvSpPr/>
      </dsp:nvSpPr>
      <dsp:spPr>
        <a:xfrm rot="10814646">
          <a:off x="502902" y="191584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2C653C-7BDA-4928-9324-8EEAA35D5AE4}">
      <dsp:nvSpPr>
        <dsp:cNvPr id="0" name=""/>
        <dsp:cNvSpPr/>
      </dsp:nvSpPr>
      <dsp:spPr>
        <a:xfrm>
          <a:off x="253320" y="2520831"/>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latin typeface="Arial Narrow" panose="020B0606020202030204" pitchFamily="34" charset="0"/>
            </a:rPr>
            <a:t>Insurance Plan</a:t>
          </a:r>
        </a:p>
      </dsp:txBody>
      <dsp:txXfrm>
        <a:off x="404743" y="2672254"/>
        <a:ext cx="731133" cy="731133"/>
      </dsp:txXfrm>
    </dsp:sp>
    <dsp:sp modelId="{01B4B5F2-F59E-42A5-82E0-0BADCF885C30}">
      <dsp:nvSpPr>
        <dsp:cNvPr id="0" name=""/>
        <dsp:cNvSpPr/>
      </dsp:nvSpPr>
      <dsp:spPr>
        <a:xfrm rot="5386813">
          <a:off x="1678158" y="2821119"/>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2CD280-5CAF-4A10-94A0-06C641F84B1C}">
      <dsp:nvSpPr>
        <dsp:cNvPr id="0" name=""/>
        <dsp:cNvSpPr/>
      </dsp:nvSpPr>
      <dsp:spPr>
        <a:xfrm>
          <a:off x="2587565" y="2511877"/>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Arial Narrow" panose="020B0606020202030204" pitchFamily="34" charset="0"/>
            </a:rPr>
            <a:t>Visit To Doctor</a:t>
          </a:r>
        </a:p>
      </dsp:txBody>
      <dsp:txXfrm>
        <a:off x="2738988" y="2663300"/>
        <a:ext cx="731133" cy="731133"/>
      </dsp:txXfrm>
    </dsp:sp>
    <dsp:sp modelId="{BAEAF188-CDA2-461F-88B2-10543C52B06B}">
      <dsp:nvSpPr>
        <dsp:cNvPr id="0" name=""/>
        <dsp:cNvSpPr/>
      </dsp:nvSpPr>
      <dsp:spPr>
        <a:xfrm>
          <a:off x="2833270" y="175829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29738-0206-42C5-B3AE-CF7E28EEFCC0}">
      <dsp:nvSpPr>
        <dsp:cNvPr id="0" name=""/>
        <dsp:cNvSpPr/>
      </dsp:nvSpPr>
      <dsp:spPr>
        <a:xfrm>
          <a:off x="2587565" y="419116"/>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Arial Narrow" panose="020B0606020202030204" pitchFamily="34" charset="0"/>
            </a:rPr>
            <a:t>Medical Test</a:t>
          </a:r>
        </a:p>
      </dsp:txBody>
      <dsp:txXfrm>
        <a:off x="2738988" y="570539"/>
        <a:ext cx="731133" cy="731133"/>
      </dsp:txXfrm>
    </dsp:sp>
    <dsp:sp modelId="{0D72AEA7-AE2E-4627-9A01-0313CCD442C2}">
      <dsp:nvSpPr>
        <dsp:cNvPr id="0" name=""/>
        <dsp:cNvSpPr/>
      </dsp:nvSpPr>
      <dsp:spPr>
        <a:xfrm rot="5400000">
          <a:off x="4007926" y="723926"/>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90EFCC-21D5-45F1-A981-F332AF700BB1}">
      <dsp:nvSpPr>
        <dsp:cNvPr id="0" name=""/>
        <dsp:cNvSpPr/>
      </dsp:nvSpPr>
      <dsp:spPr>
        <a:xfrm>
          <a:off x="4912855" y="419116"/>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latin typeface="Arial Narrow" panose="020B0606020202030204" pitchFamily="34" charset="0"/>
            </a:rPr>
            <a:t>Doctor</a:t>
          </a:r>
        </a:p>
      </dsp:txBody>
      <dsp:txXfrm>
        <a:off x="5064278" y="570539"/>
        <a:ext cx="731133" cy="731133"/>
      </dsp:txXfrm>
    </dsp:sp>
    <dsp:sp modelId="{2B56186D-AC24-4678-B2AC-C09A5A8797B0}">
      <dsp:nvSpPr>
        <dsp:cNvPr id="0" name=""/>
        <dsp:cNvSpPr/>
      </dsp:nvSpPr>
      <dsp:spPr>
        <a:xfrm rot="10800000">
          <a:off x="5158561" y="178231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66CF2B-FE84-4157-8C75-2019DA1C6071}">
      <dsp:nvSpPr>
        <dsp:cNvPr id="0" name=""/>
        <dsp:cNvSpPr/>
      </dsp:nvSpPr>
      <dsp:spPr>
        <a:xfrm>
          <a:off x="4912855" y="2511877"/>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Diagnosis</a:t>
          </a:r>
        </a:p>
      </dsp:txBody>
      <dsp:txXfrm>
        <a:off x="5064278" y="2663300"/>
        <a:ext cx="731133" cy="731133"/>
      </dsp:txXfrm>
    </dsp:sp>
    <dsp:sp modelId="{0D717FE8-05F5-4A3B-A137-84472FAC49C2}">
      <dsp:nvSpPr>
        <dsp:cNvPr id="0" name=""/>
        <dsp:cNvSpPr/>
      </dsp:nvSpPr>
      <dsp:spPr>
        <a:xfrm rot="5400000">
          <a:off x="6333216" y="2816688"/>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0EEB57-205C-4EA6-AB25-048A6FFB650E}">
      <dsp:nvSpPr>
        <dsp:cNvPr id="0" name=""/>
        <dsp:cNvSpPr/>
      </dsp:nvSpPr>
      <dsp:spPr>
        <a:xfrm>
          <a:off x="7238146" y="2511877"/>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latin typeface="Arial Narrow" panose="020B0606020202030204" pitchFamily="34" charset="0"/>
            </a:rPr>
            <a:t>Treatment</a:t>
          </a:r>
        </a:p>
      </dsp:txBody>
      <dsp:txXfrm>
        <a:off x="7389569" y="2663300"/>
        <a:ext cx="731133" cy="731133"/>
      </dsp:txXfrm>
    </dsp:sp>
    <dsp:sp modelId="{2EC55175-29E4-4D28-A897-FC9A8E077779}">
      <dsp:nvSpPr>
        <dsp:cNvPr id="0" name=""/>
        <dsp:cNvSpPr/>
      </dsp:nvSpPr>
      <dsp:spPr>
        <a:xfrm>
          <a:off x="7483852" y="1887351"/>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71C25E-28B8-457E-A105-E41E9EEB9D07}">
      <dsp:nvSpPr>
        <dsp:cNvPr id="0" name=""/>
        <dsp:cNvSpPr/>
      </dsp:nvSpPr>
      <dsp:spPr>
        <a:xfrm>
          <a:off x="6980039" y="161008"/>
          <a:ext cx="1550193" cy="155019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Patient Monitoring</a:t>
          </a:r>
        </a:p>
      </dsp:txBody>
      <dsp:txXfrm>
        <a:off x="7207060" y="388029"/>
        <a:ext cx="1096151" cy="109615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09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8204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05912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7971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1411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774665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6665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9255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91479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23812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38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2923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7570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23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92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65785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30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1/10/2022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44077548"/>
      </p:ext>
    </p:extLst>
  </p:cSld>
  <p:clrMap bg1="dk1" tx1="lt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ocdoc.in/util/clinic-management-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6738" y="685799"/>
            <a:ext cx="6159273" cy="2971801"/>
          </a:xfrm>
        </p:spPr>
        <p:txBody>
          <a:bodyPr>
            <a:normAutofit/>
          </a:bodyPr>
          <a:lstStyle/>
          <a:p>
            <a:pPr>
              <a:lnSpc>
                <a:spcPct val="90000"/>
              </a:lnSpc>
            </a:pPr>
            <a:br>
              <a:rPr lang="en-US" sz="3400" dirty="0"/>
            </a:br>
            <a:br>
              <a:rPr lang="en-US" sz="3400" dirty="0"/>
            </a:br>
            <a:br>
              <a:rPr lang="en-US" sz="3400" dirty="0"/>
            </a:br>
            <a:br>
              <a:rPr lang="en-US" sz="3400" dirty="0"/>
            </a:br>
            <a:r>
              <a:rPr lang="en-US" sz="3400" b="1" dirty="0">
                <a:effectLst>
                  <a:outerShdw blurRad="38100" dist="38100" dir="2700000" algn="tl">
                    <a:srgbClr val="000000">
                      <a:alpha val="43137"/>
                    </a:srgbClr>
                  </a:outerShdw>
                </a:effectLst>
                <a:latin typeface="Engravers MT" panose="02090707080505020304" pitchFamily="18" charset="0"/>
              </a:rPr>
              <a:t>Team Mini Project      </a:t>
            </a:r>
            <a:br>
              <a:rPr lang="en-US" sz="3400" dirty="0"/>
            </a:br>
            <a:endParaRPr lang="en-US" sz="3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15456" y="3843867"/>
            <a:ext cx="6167930" cy="1947333"/>
          </a:xfrm>
        </p:spPr>
        <p:txBody>
          <a:bodyPr>
            <a:normAutofit fontScale="92500"/>
          </a:bodyPr>
          <a:lstStyle/>
          <a:p>
            <a:pPr algn="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Team  members :   1)Shubham  Sagar</a:t>
            </a:r>
            <a:b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2)Tukaram  </a:t>
            </a:r>
            <a:r>
              <a:rPr lang="en-US" sz="24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Bhalerao</a:t>
            </a:r>
            <a:b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3)</a:t>
            </a:r>
            <a:r>
              <a:rPr lang="en-US" sz="24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Siddeshwar</a:t>
            </a: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a:t>
            </a:r>
            <a:r>
              <a:rPr lang="en-US" sz="24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Hotge</a:t>
            </a:r>
            <a:b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4)Mayur  Patil</a:t>
            </a:r>
            <a:b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5)</a:t>
            </a:r>
            <a:r>
              <a:rPr lang="en-US" sz="24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Viresh</a:t>
            </a:r>
            <a:r>
              <a:rPr lang="en-US" sz="24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a:t>
            </a:r>
            <a:r>
              <a:rPr lang="en-US" sz="24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Jamma</a:t>
            </a:r>
            <a:endParaRPr lang="en-US" dirty="0">
              <a:solidFill>
                <a:schemeClr val="tx1"/>
              </a:solidFill>
              <a:effectLst>
                <a:outerShdw blurRad="38100" dist="38100" dir="2700000" algn="tl">
                  <a:srgbClr val="000000">
                    <a:alpha val="43137"/>
                  </a:srgbClr>
                </a:outerShdw>
              </a:effectLst>
              <a:latin typeface="Copperplate Gothic Light" panose="020E05070202060204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l="-21" t="-589" r="213" b="589"/>
          <a:stretch/>
        </p:blipFill>
        <p:spPr>
          <a:xfrm>
            <a:off x="0" y="-76200"/>
            <a:ext cx="5038725" cy="6934200"/>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8"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D763-A867-4DB7-B0BB-FD4BBA161D4D}"/>
              </a:ext>
            </a:extLst>
          </p:cNvPr>
          <p:cNvSpPr>
            <a:spLocks noGrp="1"/>
          </p:cNvSpPr>
          <p:nvPr>
            <p:ph type="ctrTitle"/>
          </p:nvPr>
        </p:nvSpPr>
        <p:spPr>
          <a:xfrm>
            <a:off x="1847187" y="93133"/>
            <a:ext cx="8001000" cy="1947333"/>
          </a:xfrm>
        </p:spPr>
        <p:txBody>
          <a:bodyPr anchor="ctr"/>
          <a:lstStyle/>
          <a:p>
            <a:pPr algn="ctr"/>
            <a:r>
              <a:rPr lang="en-US" b="1" dirty="0">
                <a:solidFill>
                  <a:schemeClr val="bg1"/>
                </a:solidFill>
                <a:effectLst>
                  <a:outerShdw blurRad="38100" dist="38100" dir="2700000" algn="tl">
                    <a:srgbClr val="000000">
                      <a:alpha val="43137"/>
                    </a:srgbClr>
                  </a:outerShdw>
                </a:effectLst>
                <a:latin typeface="Goudy Stout" panose="0202090407030B020401" pitchFamily="18" charset="0"/>
              </a:rPr>
              <a:t>Conclusion</a:t>
            </a:r>
          </a:p>
        </p:txBody>
      </p:sp>
      <p:sp>
        <p:nvSpPr>
          <p:cNvPr id="3" name="Subtitle 2">
            <a:extLst>
              <a:ext uri="{FF2B5EF4-FFF2-40B4-BE49-F238E27FC236}">
                <a16:creationId xmlns:a16="http://schemas.microsoft.com/office/drawing/2014/main" id="{91522914-CC51-416F-80D6-863E03596593}"/>
              </a:ext>
            </a:extLst>
          </p:cNvPr>
          <p:cNvSpPr>
            <a:spLocks noGrp="1"/>
          </p:cNvSpPr>
          <p:nvPr>
            <p:ph type="subTitle" idx="1"/>
          </p:nvPr>
        </p:nvSpPr>
        <p:spPr>
          <a:xfrm>
            <a:off x="1447060" y="1936956"/>
            <a:ext cx="8984202" cy="3854246"/>
          </a:xfrm>
        </p:spPr>
        <p:txBody>
          <a:bodyPr anchor="ctr">
            <a:noAutofit/>
          </a:bodyPr>
          <a:lstStyle/>
          <a:p>
            <a:pPr algn="ctr"/>
            <a:r>
              <a:rPr lang="en-US" sz="2000" b="1" i="0" dirty="0">
                <a:solidFill>
                  <a:schemeClr val="bg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Hospital management system is all about the modernizing a hospital through use of technology. Computers helps in it and take over the manual system for quick and easy functioning. This hospital management system is a quite the reliable and is proven on many stages. All the basic requirements of the hospital are provided in the hospital in order to manage it perfectly and large amount of data can also be stored . It gives many facilities like searching for the detail of patient , billing facilities as well as the creation of test reports. So </a:t>
            </a:r>
            <a:r>
              <a:rPr lang="en-US" sz="2000" b="1" i="0" dirty="0" err="1">
                <a:solidFill>
                  <a:schemeClr val="bg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it;s</a:t>
            </a:r>
            <a:r>
              <a:rPr lang="en-US" sz="2000" b="1" i="0" dirty="0">
                <a:solidFill>
                  <a:schemeClr val="bg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 a important system for modern days</a:t>
            </a:r>
            <a:endParaRPr lang="en-US" sz="2000" b="1" dirty="0">
              <a:solidFill>
                <a:schemeClr val="bg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2901563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17" y="240631"/>
            <a:ext cx="8534400" cy="1507067"/>
          </a:xfrm>
        </p:spPr>
        <p:txBody>
          <a:bodyPr>
            <a:normAutofit/>
          </a:bodyPr>
          <a:lstStyle/>
          <a:p>
            <a:r>
              <a:rPr lang="en-US" sz="4000" b="1" dirty="0">
                <a:effectLst>
                  <a:outerShdw blurRad="38100" dist="38100" dir="2700000" algn="tl">
                    <a:srgbClr val="000000">
                      <a:alpha val="43137"/>
                    </a:srgbClr>
                  </a:outerShdw>
                </a:effectLst>
                <a:latin typeface="Berlin Sans FB Demi" panose="020E0802020502020306" pitchFamily="34" charset="0"/>
              </a:rPr>
              <a:t>Agenda/Topics to Be Covered</a:t>
            </a:r>
          </a:p>
        </p:txBody>
      </p:sp>
      <p:sp>
        <p:nvSpPr>
          <p:cNvPr id="3" name="Content Placeholder 2"/>
          <p:cNvSpPr>
            <a:spLocks noGrp="1"/>
          </p:cNvSpPr>
          <p:nvPr>
            <p:ph idx="1"/>
          </p:nvPr>
        </p:nvSpPr>
        <p:spPr>
          <a:xfrm>
            <a:off x="571917" y="2033337"/>
            <a:ext cx="8534400" cy="3615267"/>
          </a:xfrm>
        </p:spPr>
        <p:txBody>
          <a:bodyPr>
            <a:normAutofit/>
          </a:bodyPr>
          <a:lstStyle/>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Introduction</a:t>
            </a:r>
          </a:p>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Why is HMS important for a Hospital?</a:t>
            </a:r>
          </a:p>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How does HMS work?</a:t>
            </a:r>
          </a:p>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 Works of HMS</a:t>
            </a:r>
          </a:p>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Workflow of HMS</a:t>
            </a:r>
          </a:p>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Advantages/Applications of HMS</a:t>
            </a:r>
          </a:p>
          <a:p>
            <a:pPr>
              <a:buFont typeface="Wingdings" panose="05000000000000000000" pitchFamily="2" charset="2"/>
              <a:buChar char="v"/>
            </a:pPr>
            <a:r>
              <a:rPr lang="en-US" dirty="0">
                <a:effectLst>
                  <a:outerShdw blurRad="38100" dist="38100" dir="2700000" algn="tl">
                    <a:srgbClr val="000000">
                      <a:alpha val="43137"/>
                    </a:srgbClr>
                  </a:outerShdw>
                </a:effectLst>
                <a:latin typeface="Berlin Sans FB" panose="020E0602020502020306" pitchFamily="34" charset="0"/>
              </a:rPr>
              <a:t>Conclusion</a:t>
            </a:r>
          </a:p>
        </p:txBody>
      </p:sp>
    </p:spTree>
    <p:extLst>
      <p:ext uri="{BB962C8B-B14F-4D97-AF65-F5344CB8AC3E}">
        <p14:creationId xmlns:p14="http://schemas.microsoft.com/office/powerpoint/2010/main" val="11530747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3BE-A308-4D88-B98D-D4A70889F544}"/>
              </a:ext>
            </a:extLst>
          </p:cNvPr>
          <p:cNvSpPr>
            <a:spLocks noGrp="1"/>
          </p:cNvSpPr>
          <p:nvPr>
            <p:ph type="title"/>
          </p:nvPr>
        </p:nvSpPr>
        <p:spPr>
          <a:xfrm>
            <a:off x="977175" y="319596"/>
            <a:ext cx="8770506" cy="1324745"/>
          </a:xfrm>
        </p:spPr>
        <p:txBody>
          <a:bodyPr anchor="ctr">
            <a:normAutofit/>
          </a:bodyPr>
          <a:lstStyle/>
          <a:p>
            <a:pPr algn="ctr"/>
            <a:r>
              <a:rPr lang="en-US" sz="6000" b="1" dirty="0">
                <a:solidFill>
                  <a:srgbClr val="FF0000"/>
                </a:solidFill>
                <a:effectLst>
                  <a:outerShdw blurRad="38100" dist="38100" dir="2700000" algn="tl">
                    <a:srgbClr val="000000">
                      <a:alpha val="43137"/>
                    </a:srgbClr>
                  </a:outerShdw>
                </a:effectLst>
                <a:highlight>
                  <a:srgbClr val="FFFF00"/>
                </a:highlight>
                <a:latin typeface="Felix Titling" panose="04060505060202020A04" pitchFamily="82" charset="0"/>
              </a:rPr>
              <a:t>Introduction </a:t>
            </a:r>
          </a:p>
        </p:txBody>
      </p:sp>
      <p:sp>
        <p:nvSpPr>
          <p:cNvPr id="3" name="Content Placeholder 2">
            <a:extLst>
              <a:ext uri="{FF2B5EF4-FFF2-40B4-BE49-F238E27FC236}">
                <a16:creationId xmlns:a16="http://schemas.microsoft.com/office/drawing/2014/main" id="{D7866407-E28A-491C-9F7C-2946876BC7D4}"/>
              </a:ext>
            </a:extLst>
          </p:cNvPr>
          <p:cNvSpPr>
            <a:spLocks noGrp="1"/>
          </p:cNvSpPr>
          <p:nvPr>
            <p:ph idx="1"/>
          </p:nvPr>
        </p:nvSpPr>
        <p:spPr>
          <a:xfrm>
            <a:off x="737479" y="1757780"/>
            <a:ext cx="10058400" cy="4157216"/>
          </a:xfrm>
        </p:spPr>
        <p:txBody>
          <a:bodyPr>
            <a:normAutofit/>
          </a:bodyPr>
          <a:lstStyle/>
          <a:p>
            <a:pPr algn="just" rtl="0">
              <a:spcBef>
                <a:spcPts val="0"/>
              </a:spcBef>
              <a:spcAft>
                <a:spcPts val="0"/>
              </a:spcAft>
            </a:pPr>
            <a:r>
              <a:rPr lang="en-US" sz="1600" b="1" i="1" u="sng" strike="noStrike" dirty="0">
                <a:solidFill>
                  <a:srgbClr val="000000"/>
                </a:solidFill>
                <a:effectLst>
                  <a:outerShdw blurRad="38100" dist="38100" dir="2700000" algn="tl">
                    <a:srgbClr val="000000">
                      <a:alpha val="43137"/>
                    </a:srgbClr>
                  </a:outerShdw>
                </a:effectLst>
                <a:latin typeface="Open Sans"/>
              </a:rPr>
              <a:t>What is Hospital Management System (HMS):</a:t>
            </a:r>
            <a:endParaRPr lang="en-US" sz="1600" b="1" i="1" u="sng" dirty="0">
              <a:solidFill>
                <a:srgbClr val="333333"/>
              </a:solidFill>
              <a:effectLst>
                <a:outerShdw blurRad="38100" dist="38100" dir="2700000" algn="tl">
                  <a:srgbClr val="000000">
                    <a:alpha val="43137"/>
                  </a:srgbClr>
                </a:outerShdw>
              </a:effectLst>
              <a:latin typeface="source_sans_proregular"/>
            </a:endParaRPr>
          </a:p>
          <a:p>
            <a:pPr marL="0" indent="0" algn="just" rtl="0">
              <a:spcBef>
                <a:spcPts val="0"/>
              </a:spcBef>
              <a:spcAft>
                <a:spcPts val="0"/>
              </a:spcAft>
              <a:buNone/>
            </a:pPr>
            <a:r>
              <a:rPr lang="en-US" sz="1600" b="0" i="0" u="none" strike="noStrike" dirty="0">
                <a:solidFill>
                  <a:srgbClr val="000000"/>
                </a:solidFill>
                <a:effectLst>
                  <a:outerShdw blurRad="38100" dist="38100" dir="2700000" algn="tl">
                    <a:srgbClr val="000000">
                      <a:alpha val="43137"/>
                    </a:srgbClr>
                  </a:outerShdw>
                </a:effectLst>
                <a:latin typeface="Open Sans"/>
              </a:rPr>
              <a:t>       Hospital management system is a computer system that helps manage the information related to health care and aids in the job completion of health care providers effectively. They manage the data related to all departments of healthcare such as,</a:t>
            </a:r>
          </a:p>
          <a:p>
            <a:pPr algn="just" rtl="0">
              <a:spcBef>
                <a:spcPts val="0"/>
              </a:spcBef>
              <a:spcAft>
                <a:spcPts val="0"/>
              </a:spcAft>
            </a:pPr>
            <a:endParaRPr lang="en-US" sz="1600" b="0" i="0" dirty="0">
              <a:solidFill>
                <a:srgbClr val="333333"/>
              </a:solidFill>
              <a:effectLst/>
              <a:latin typeface="source_sans_proregular"/>
            </a:endParaRPr>
          </a:p>
          <a:p>
            <a:pPr algn="just" rtl="0" fontAlgn="base">
              <a:spcBef>
                <a:spcPts val="0"/>
              </a:spcBef>
              <a:spcAft>
                <a:spcPts val="0"/>
              </a:spcAft>
              <a:buFont typeface="Arial" panose="020B0604020202020204" pitchFamily="34" charset="0"/>
              <a:buChar char="•"/>
            </a:pPr>
            <a:r>
              <a:rPr lang="en-US" sz="1600" b="1" i="0" u="sng" strike="noStrike" dirty="0">
                <a:effectLst>
                  <a:outerShdw blurRad="38100" dist="38100" dir="2700000" algn="tl">
                    <a:srgbClr val="000000">
                      <a:alpha val="43137"/>
                    </a:srgbClr>
                  </a:outerShdw>
                </a:effectLst>
                <a:latin typeface="Arial Rounded MT Bold" panose="020F0704030504030204" pitchFamily="34" charset="0"/>
                <a:ea typeface="MS PGothic" panose="020B0600070205080204" pitchFamily="34" charset="-128"/>
                <a:hlinkClick r:id="rId2">
                  <a:extLst>
                    <a:ext uri="{A12FA001-AC4F-418D-AE19-62706E023703}">
                      <ahyp:hlinkClr xmlns:ahyp="http://schemas.microsoft.com/office/drawing/2018/hyperlinkcolor" val="tx"/>
                    </a:ext>
                  </a:extLst>
                </a:hlinkClick>
              </a:rPr>
              <a:t>Clinical</a:t>
            </a:r>
            <a:endParaRPr lang="en-US" sz="1600" b="1" i="0" u="none" strike="noStrike" dirty="0">
              <a:effectLst>
                <a:outerShdw blurRad="38100" dist="38100" dir="2700000" algn="tl">
                  <a:srgbClr val="000000">
                    <a:alpha val="43137"/>
                  </a:srgbClr>
                </a:outerShdw>
              </a:effectLst>
              <a:latin typeface="Arial Rounded MT Bold" panose="020F0704030504030204" pitchFamily="34" charset="0"/>
              <a:ea typeface="MS PGothic" panose="020B0600070205080204" pitchFamily="34" charset="-128"/>
            </a:endParaRP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Financial</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Laboratory</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Inpatient</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Outpatient</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Operation theater</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Materials</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Nursing</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Pharmaceutical</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Radiology</a:t>
            </a:r>
          </a:p>
          <a:p>
            <a:pPr algn="just"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Pathology etc.</a:t>
            </a:r>
            <a:endParaRPr lang="en-US" b="0" i="0" u="none" strike="noStrike" dirty="0">
              <a:solidFill>
                <a:srgbClr val="000000"/>
              </a:solidFill>
              <a:effectLst/>
              <a:latin typeface="Open Sans"/>
            </a:endParaRPr>
          </a:p>
        </p:txBody>
      </p:sp>
    </p:spTree>
    <p:extLst>
      <p:ext uri="{BB962C8B-B14F-4D97-AF65-F5344CB8AC3E}">
        <p14:creationId xmlns:p14="http://schemas.microsoft.com/office/powerpoint/2010/main" val="10518683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B54F7ECB-2980-4721-A4F6-3863D4356654}"/>
              </a:ext>
            </a:extLst>
          </p:cNvPr>
          <p:cNvSpPr>
            <a:spLocks noGrp="1"/>
          </p:cNvSpPr>
          <p:nvPr>
            <p:ph type="title"/>
          </p:nvPr>
        </p:nvSpPr>
        <p:spPr>
          <a:xfrm>
            <a:off x="1133476" y="5353049"/>
            <a:ext cx="9934574" cy="1276351"/>
          </a:xfrm>
        </p:spPr>
        <p:txBody>
          <a:bodyPr>
            <a:normAutofit/>
          </a:bodyPr>
          <a:lstStyle/>
          <a:p>
            <a:r>
              <a:rPr lang="en-US" sz="1600" b="1" i="0" dirty="0">
                <a:solidFill>
                  <a:srgbClr val="00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a:t>
            </a:r>
            <a:endParaRPr lang="en-US" sz="1600" b="1"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pic>
        <p:nvPicPr>
          <p:cNvPr id="13" name="Content Placeholder 12" descr="A picture containing diagram&#10;&#10;Description automatically generated">
            <a:extLst>
              <a:ext uri="{FF2B5EF4-FFF2-40B4-BE49-F238E27FC236}">
                <a16:creationId xmlns:a16="http://schemas.microsoft.com/office/drawing/2014/main" id="{94C8338A-F4BD-46F9-87FE-2AE9824D972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175" y="0"/>
            <a:ext cx="12188825" cy="5095875"/>
          </a:xfrm>
        </p:spPr>
      </p:pic>
    </p:spTree>
    <p:extLst>
      <p:ext uri="{BB962C8B-B14F-4D97-AF65-F5344CB8AC3E}">
        <p14:creationId xmlns:p14="http://schemas.microsoft.com/office/powerpoint/2010/main" val="1491502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22"/>
                                        </p:tgtEl>
                                        <p:attrNameLst>
                                          <p:attrName>ppt_x</p:attrName>
                                          <p:attrName>ppt_y</p:attrName>
                                        </p:attrNameLst>
                                      </p:cBhvr>
                                    </p:animMotion>
                                    <p:animRot by="1500000">
                                      <p:cBhvr>
                                        <p:cTn id="12" dur="125" fill="hold">
                                          <p:stCondLst>
                                            <p:cond delay="0"/>
                                          </p:stCondLst>
                                        </p:cTn>
                                        <p:tgtEl>
                                          <p:spTgt spid="22"/>
                                        </p:tgtEl>
                                        <p:attrNameLst>
                                          <p:attrName>r</p:attrName>
                                        </p:attrNameLst>
                                      </p:cBhvr>
                                    </p:animRot>
                                    <p:animRot by="-1500000">
                                      <p:cBhvr>
                                        <p:cTn id="13" dur="125" fill="hold">
                                          <p:stCondLst>
                                            <p:cond delay="125"/>
                                          </p:stCondLst>
                                        </p:cTn>
                                        <p:tgtEl>
                                          <p:spTgt spid="22"/>
                                        </p:tgtEl>
                                        <p:attrNameLst>
                                          <p:attrName>r</p:attrName>
                                        </p:attrNameLst>
                                      </p:cBhvr>
                                    </p:animRot>
                                    <p:animRot by="-1500000">
                                      <p:cBhvr>
                                        <p:cTn id="14" dur="125" fill="hold">
                                          <p:stCondLst>
                                            <p:cond delay="250"/>
                                          </p:stCondLst>
                                        </p:cTn>
                                        <p:tgtEl>
                                          <p:spTgt spid="22"/>
                                        </p:tgtEl>
                                        <p:attrNameLst>
                                          <p:attrName>r</p:attrName>
                                        </p:attrNameLst>
                                      </p:cBhvr>
                                    </p:animRot>
                                    <p:animRot by="1500000">
                                      <p:cBhvr>
                                        <p:cTn id="15" dur="125" fill="hold">
                                          <p:stCondLst>
                                            <p:cond delay="375"/>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6AE34-0B4B-4AB2-AA4E-4E5731C582CB}"/>
              </a:ext>
            </a:extLst>
          </p:cNvPr>
          <p:cNvSpPr>
            <a:spLocks noGrp="1"/>
          </p:cNvSpPr>
          <p:nvPr>
            <p:ph type="title"/>
          </p:nvPr>
        </p:nvSpPr>
        <p:spPr>
          <a:xfrm>
            <a:off x="684212" y="3331592"/>
            <a:ext cx="8534400" cy="2993748"/>
          </a:xfrm>
        </p:spPr>
        <p:txBody>
          <a:bodyPr>
            <a:noAutofit/>
          </a:bodyPr>
          <a:lstStyle/>
          <a:p>
            <a:pPr marL="285750" indent="-285750" rtl="0">
              <a:spcBef>
                <a:spcPts val="0"/>
              </a:spcBef>
              <a:spcAft>
                <a:spcPts val="0"/>
              </a:spcAft>
              <a:buFont typeface="Wingdings" panose="05000000000000000000" pitchFamily="2" charset="2"/>
              <a:buChar char="Ø"/>
            </a:pPr>
            <a:r>
              <a:rPr lang="en-US" sz="1800" b="1" i="1" u="sng" strike="noStrike" dirty="0">
                <a:solidFill>
                  <a:srgbClr val="000000"/>
                </a:solidFill>
                <a:effectLst>
                  <a:outerShdw blurRad="38100" dist="38100" dir="2700000" algn="tl">
                    <a:srgbClr val="000000">
                      <a:alpha val="43137"/>
                    </a:srgbClr>
                  </a:outerShdw>
                </a:effectLst>
                <a:latin typeface="Rockwell" panose="02060603020205020403" pitchFamily="18" charset="0"/>
              </a:rPr>
              <a:t>HMS  does  many  works  like:</a:t>
            </a:r>
            <a:br>
              <a:rPr lang="en-US" sz="1800" b="1" i="1" u="sng" dirty="0">
                <a:solidFill>
                  <a:srgbClr val="333333"/>
                </a:solidFill>
                <a:effectLst>
                  <a:outerShdw blurRad="38100" dist="38100" dir="2700000" algn="tl">
                    <a:srgbClr val="000000">
                      <a:alpha val="43137"/>
                    </a:srgbClr>
                  </a:outerShdw>
                </a:effectLst>
                <a:latin typeface="Rockwell" panose="02060603020205020403" pitchFamily="18" charset="0"/>
              </a:rPr>
            </a:br>
            <a:br>
              <a:rPr lang="en-US" sz="1800" b="0" i="0" dirty="0">
                <a:solidFill>
                  <a:srgbClr val="333333"/>
                </a:solidFill>
                <a:effectLst>
                  <a:outerShdw blurRad="38100" dist="38100" dir="2700000" algn="tl">
                    <a:srgbClr val="000000">
                      <a:alpha val="43137"/>
                    </a:srgbClr>
                  </a:outerShdw>
                </a:effectLst>
                <a:latin typeface="source_sans_proregular"/>
              </a:rPr>
            </a:br>
            <a:br>
              <a:rPr lang="en-US" sz="1800" b="0" i="0" dirty="0">
                <a:solidFill>
                  <a:srgbClr val="333333"/>
                </a:solidFill>
                <a:effectLst>
                  <a:outerShdw blurRad="38100" dist="38100" dir="2700000" algn="tl">
                    <a:srgbClr val="000000">
                      <a:alpha val="43137"/>
                    </a:srgbClr>
                  </a:outerShdw>
                </a:effectLst>
                <a:latin typeface="source_sans_proregular"/>
              </a:rPr>
            </a:br>
            <a:r>
              <a:rPr lang="en-US" sz="1800" b="0" i="0" dirty="0">
                <a:solidFill>
                  <a:srgbClr val="333333"/>
                </a:solidFill>
                <a:effectLst>
                  <a:outerShdw blurRad="38100" dist="38100" dir="2700000" algn="tl">
                    <a:srgbClr val="000000">
                      <a:alpha val="43137"/>
                    </a:srgbClr>
                  </a:outerShdw>
                </a:effectLst>
                <a:latin typeface="source_sans_proregular"/>
              </a:rPr>
              <a:t>1) </a:t>
            </a: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Maintain the medical records of the patient  </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2) Maintain the contact details of the patient</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3) Keep track of the appointment dates</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4) Save the insurance information for later reference</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5) Tracking the bill payments</a:t>
            </a:r>
            <a:r>
              <a:rPr lang="en-US" sz="1800" b="0" i="0" u="none" strike="noStrike" dirty="0">
                <a:solidFill>
                  <a:srgbClr val="000000"/>
                </a:solidFill>
                <a:effectLst>
                  <a:outerShdw blurRad="38100" dist="38100" dir="2700000" algn="tl">
                    <a:srgbClr val="000000">
                      <a:alpha val="43137"/>
                    </a:srgbClr>
                  </a:outerShdw>
                </a:effectLst>
                <a:latin typeface="Open Sans"/>
              </a:rPr>
              <a:t>.</a:t>
            </a:r>
            <a:br>
              <a:rPr lang="en-US" sz="1800" b="0" i="0" u="none" strike="noStrike" dirty="0">
                <a:solidFill>
                  <a:srgbClr val="000000"/>
                </a:solidFill>
                <a:effectLst>
                  <a:outerShdw blurRad="38100" dist="38100" dir="2700000" algn="tl">
                    <a:srgbClr val="000000">
                      <a:alpha val="43137"/>
                    </a:srgbClr>
                  </a:outerShdw>
                </a:effectLst>
                <a:latin typeface="Open Sans"/>
              </a:rPr>
            </a:br>
            <a:endParaRPr lang="en-US" sz="1800"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74D112F6-336E-465B-B2C6-021196FB948E}"/>
              </a:ext>
            </a:extLst>
          </p:cNvPr>
          <p:cNvSpPr>
            <a:spLocks noGrp="1"/>
          </p:cNvSpPr>
          <p:nvPr>
            <p:ph idx="1"/>
          </p:nvPr>
        </p:nvSpPr>
        <p:spPr>
          <a:xfrm>
            <a:off x="480026" y="532660"/>
            <a:ext cx="10714716" cy="2254928"/>
          </a:xfrm>
        </p:spPr>
        <p:txBody>
          <a:bodyPr>
            <a:normAutofit lnSpcReduction="10000"/>
          </a:bodyPr>
          <a:lstStyle/>
          <a:p>
            <a:pPr algn="just" rtl="0">
              <a:spcBef>
                <a:spcPts val="0"/>
              </a:spcBef>
              <a:spcAft>
                <a:spcPts val="0"/>
              </a:spcAft>
            </a:pPr>
            <a:r>
              <a:rPr lang="en-US" sz="2400" b="1" i="1" u="none" strike="noStrike" dirty="0">
                <a:solidFill>
                  <a:srgbClr val="000000"/>
                </a:solidFill>
                <a:effectLst>
                  <a:outerShdw blurRad="38100" dist="38100" dir="2700000" algn="tl">
                    <a:srgbClr val="000000">
                      <a:alpha val="43137"/>
                    </a:srgbClr>
                  </a:outerShdw>
                </a:effectLst>
                <a:latin typeface="Franklin Gothic Demi Cond" panose="020B0706030402020204" pitchFamily="34" charset="0"/>
              </a:rPr>
              <a:t>Why is HMS important for a hospital?</a:t>
            </a:r>
            <a:endParaRPr lang="en-US" sz="2400" b="1" i="1" dirty="0">
              <a:solidFill>
                <a:srgbClr val="333333"/>
              </a:solidFill>
              <a:effectLst>
                <a:outerShdw blurRad="38100" dist="38100" dir="2700000" algn="tl">
                  <a:srgbClr val="000000">
                    <a:alpha val="43137"/>
                  </a:srgbClr>
                </a:outerShdw>
              </a:effectLst>
              <a:latin typeface="Franklin Gothic Demi Cond" panose="020B0706030402020204" pitchFamily="34" charset="0"/>
            </a:endParaRPr>
          </a:p>
          <a:p>
            <a:pPr algn="just" rtl="0">
              <a:spcBef>
                <a:spcPts val="0"/>
              </a:spcBef>
              <a:spcAft>
                <a:spcPts val="0"/>
              </a:spcAft>
            </a:pPr>
            <a:endParaRPr lang="en-US" sz="2200" b="1" i="1" u="none" strike="noStrike" dirty="0">
              <a:solidFill>
                <a:srgbClr val="000000"/>
              </a:solidFill>
              <a:effectLst>
                <a:outerShdw blurRad="38100" dist="38100" dir="2700000" algn="tl">
                  <a:srgbClr val="000000">
                    <a:alpha val="43137"/>
                  </a:srgbClr>
                </a:outerShdw>
              </a:effectLst>
              <a:latin typeface="Franklin Gothic Heavy" panose="020B0903020102020204" pitchFamily="34" charset="0"/>
            </a:endParaRPr>
          </a:p>
          <a:p>
            <a:pPr marL="0" indent="0" algn="just" rtl="0">
              <a:spcBef>
                <a:spcPts val="0"/>
              </a:spcBef>
              <a:spcAft>
                <a:spcPts val="0"/>
              </a:spcAft>
              <a:buNone/>
            </a:pPr>
            <a:r>
              <a:rPr lang="en-US" sz="2200" b="0" i="0" u="none" strike="noStrike" dirty="0">
                <a:solidFill>
                  <a:srgbClr val="000000"/>
                </a:solidFill>
                <a:effectLst/>
                <a:latin typeface="Franklin Gothic Heavy" panose="020B0903020102020204" pitchFamily="34" charset="0"/>
              </a:rPr>
              <a:t>     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a:t>
            </a:r>
            <a:r>
              <a:rPr lang="en-US" sz="2200" b="0" i="0" u="none" strike="noStrike" dirty="0">
                <a:solidFill>
                  <a:srgbClr val="000000"/>
                </a:solidFill>
                <a:effectLst/>
                <a:latin typeface="Open Sans"/>
              </a:rPr>
              <a:t>. </a:t>
            </a:r>
            <a:endParaRPr lang="en-US" sz="2200" dirty="0"/>
          </a:p>
        </p:txBody>
      </p:sp>
    </p:spTree>
    <p:extLst>
      <p:ext uri="{BB962C8B-B14F-4D97-AF65-F5344CB8AC3E}">
        <p14:creationId xmlns:p14="http://schemas.microsoft.com/office/powerpoint/2010/main" val="2234660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anim to="1.5" calcmode="lin" valueType="num">
                                      <p:cBhvr override="childStyle">
                                        <p:cTn id="9" dur="500" fill="hold"/>
                                        <p:tgtEl>
                                          <p:spTgt spid="4">
                                            <p:txEl>
                                              <p:pRg st="0" end="0"/>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28" presetClass="emph" presetSubtype="0" fill="hold" grpId="0" nodeType="clickEffect">
                                  <p:stCondLst>
                                    <p:cond delay="0"/>
                                  </p:stCondLst>
                                  <p:iterate type="lt">
                                    <p:tmPct val="10000"/>
                                  </p:iterate>
                                  <p:childTnLst>
                                    <p:animClr clrSpc="rgb" dir="cw">
                                      <p:cBhvr override="childStyle">
                                        <p:cTn id="13" dur="500" fill="hold"/>
                                        <p:tgtEl>
                                          <p:spTgt spid="4">
                                            <p:txEl>
                                              <p:pRg st="2" end="2"/>
                                            </p:txEl>
                                          </p:spTgt>
                                        </p:tgtEl>
                                        <p:attrNameLst>
                                          <p:attrName>style.color</p:attrName>
                                        </p:attrNameLst>
                                      </p:cBhvr>
                                      <p:to>
                                        <a:schemeClr val="accent2"/>
                                      </p:to>
                                    </p:animClr>
                                    <p:animClr clrSpc="rgb" dir="cw">
                                      <p:cBhvr>
                                        <p:cTn id="14" dur="500" fill="hold"/>
                                        <p:tgtEl>
                                          <p:spTgt spid="4">
                                            <p:txEl>
                                              <p:pRg st="2" end="2"/>
                                            </p:txEl>
                                          </p:spTgt>
                                        </p:tgtEl>
                                        <p:attrNameLst>
                                          <p:attrName>fillcolor</p:attrName>
                                        </p:attrNameLst>
                                      </p:cBhvr>
                                      <p:to>
                                        <a:schemeClr val="accent2"/>
                                      </p:to>
                                    </p:animClr>
                                    <p:set>
                                      <p:cBhvr>
                                        <p:cTn id="15" dur="500" fill="hold"/>
                                        <p:tgtEl>
                                          <p:spTgt spid="4">
                                            <p:txEl>
                                              <p:pRg st="2" end="2"/>
                                            </p:txEl>
                                          </p:spTgt>
                                        </p:tgtEl>
                                        <p:attrNameLst>
                                          <p:attrName>fill.type</p:attrName>
                                        </p:attrNameLst>
                                      </p:cBhvr>
                                      <p:to>
                                        <p:strVal val="solid"/>
                                      </p:to>
                                    </p:set>
                                    <p:anim to="1.5" calcmode="lin" valueType="num">
                                      <p:cBhvr override="childStyle">
                                        <p:cTn id="16" dur="500" fill="hold"/>
                                        <p:tgtEl>
                                          <p:spTgt spid="4">
                                            <p:txEl>
                                              <p:pRg st="2" end="2"/>
                                            </p:txEl>
                                          </p:spTgt>
                                        </p:tgtEl>
                                        <p:attrNameLst>
                                          <p:attrName>style.fontSize</p:attrName>
                                        </p:attrNameLst>
                                      </p:cBhvr>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0" nodeType="clickEffect">
                                  <p:stCondLst>
                                    <p:cond delay="0"/>
                                  </p:stCondLst>
                                  <p:childTnLst>
                                    <p:animClr clrSpc="rgb" dir="cw">
                                      <p:cBhvr override="childStyle">
                                        <p:cTn id="20" dur="2000" fill="hold"/>
                                        <p:tgtEl>
                                          <p:spTgt spid="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5C88-AAA2-4C69-8F4E-433C1A6680F4}"/>
              </a:ext>
            </a:extLst>
          </p:cNvPr>
          <p:cNvSpPr>
            <a:spLocks noGrp="1"/>
          </p:cNvSpPr>
          <p:nvPr>
            <p:ph type="title"/>
          </p:nvPr>
        </p:nvSpPr>
        <p:spPr>
          <a:xfrm>
            <a:off x="1429938" y="623574"/>
            <a:ext cx="8534400" cy="1507067"/>
          </a:xfrm>
        </p:spPr>
        <p:txBody>
          <a:bodyPr/>
          <a:lstStyle/>
          <a:p>
            <a:r>
              <a:rPr lang="en-US" dirty="0"/>
              <a:t> </a:t>
            </a:r>
            <a:r>
              <a:rPr lang="en-US" b="1" dirty="0">
                <a:effectLst>
                  <a:outerShdw blurRad="38100" dist="38100" dir="2700000" algn="tl">
                    <a:srgbClr val="000000">
                      <a:alpha val="43137"/>
                    </a:srgbClr>
                  </a:outerShdw>
                </a:effectLst>
                <a:latin typeface="Copperplate Gothic Bold" panose="020E0705020206020404" pitchFamily="34" charset="0"/>
              </a:rPr>
              <a:t>an Example of </a:t>
            </a:r>
            <a:r>
              <a:rPr lang="en-US" b="1" dirty="0" err="1">
                <a:effectLst>
                  <a:outerShdw blurRad="38100" dist="38100" dir="2700000" algn="tl">
                    <a:srgbClr val="000000">
                      <a:alpha val="43137"/>
                    </a:srgbClr>
                  </a:outerShdw>
                </a:effectLst>
                <a:latin typeface="Copperplate Gothic Bold" panose="020E0705020206020404" pitchFamily="34" charset="0"/>
              </a:rPr>
              <a:t>Hms</a:t>
            </a:r>
            <a:r>
              <a:rPr lang="en-US" b="1" dirty="0">
                <a:effectLst>
                  <a:outerShdw blurRad="38100" dist="38100" dir="2700000" algn="tl">
                    <a:srgbClr val="000000">
                      <a:alpha val="43137"/>
                    </a:srgbClr>
                  </a:outerShdw>
                </a:effectLst>
                <a:latin typeface="Copperplate Gothic Bold" panose="020E0705020206020404" pitchFamily="34" charset="0"/>
              </a:rPr>
              <a:t> Workflow</a:t>
            </a:r>
          </a:p>
        </p:txBody>
      </p:sp>
      <p:graphicFrame>
        <p:nvGraphicFramePr>
          <p:cNvPr id="6" name="Content Placeholder 5">
            <a:extLst>
              <a:ext uri="{FF2B5EF4-FFF2-40B4-BE49-F238E27FC236}">
                <a16:creationId xmlns:a16="http://schemas.microsoft.com/office/drawing/2014/main" id="{DB62FC0C-3F1E-429B-8F9A-4B201C8B901E}"/>
              </a:ext>
            </a:extLst>
          </p:cNvPr>
          <p:cNvGraphicFramePr>
            <a:graphicFrameLocks noGrp="1"/>
          </p:cNvGraphicFramePr>
          <p:nvPr>
            <p:ph idx="1"/>
            <p:extLst>
              <p:ext uri="{D42A27DB-BD31-4B8C-83A1-F6EECF244321}">
                <p14:modId xmlns:p14="http://schemas.microsoft.com/office/powerpoint/2010/main" val="1949593107"/>
              </p:ext>
            </p:extLst>
          </p:nvPr>
        </p:nvGraphicFramePr>
        <p:xfrm>
          <a:off x="1429938" y="2530136"/>
          <a:ext cx="8534400" cy="3964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011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21F65D-2A0A-471C-9A90-9C3081192CBA}"/>
              </a:ext>
            </a:extLst>
          </p:cNvPr>
          <p:cNvSpPr/>
          <p:nvPr/>
        </p:nvSpPr>
        <p:spPr>
          <a:xfrm>
            <a:off x="3633185" y="230292"/>
            <a:ext cx="4110362" cy="60013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TextBox 20">
            <a:extLst>
              <a:ext uri="{FF2B5EF4-FFF2-40B4-BE49-F238E27FC236}">
                <a16:creationId xmlns:a16="http://schemas.microsoft.com/office/drawing/2014/main" id="{AC0A4F54-958A-4214-B2DC-B1A4A2725D45}"/>
              </a:ext>
            </a:extLst>
          </p:cNvPr>
          <p:cNvSpPr txBox="1"/>
          <p:nvPr/>
        </p:nvSpPr>
        <p:spPr>
          <a:xfrm>
            <a:off x="4403323" y="655255"/>
            <a:ext cx="2570086"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Services</a:t>
            </a:r>
          </a:p>
        </p:txBody>
      </p:sp>
      <p:sp>
        <p:nvSpPr>
          <p:cNvPr id="23" name="TextBox 22">
            <a:extLst>
              <a:ext uri="{FF2B5EF4-FFF2-40B4-BE49-F238E27FC236}">
                <a16:creationId xmlns:a16="http://schemas.microsoft.com/office/drawing/2014/main" id="{7807ED48-EB04-40A3-B4EF-D65F0ABE36AA}"/>
              </a:ext>
            </a:extLst>
          </p:cNvPr>
          <p:cNvSpPr txBox="1"/>
          <p:nvPr/>
        </p:nvSpPr>
        <p:spPr>
          <a:xfrm>
            <a:off x="4691847" y="1442332"/>
            <a:ext cx="2139518"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Doctor Details</a:t>
            </a:r>
          </a:p>
        </p:txBody>
      </p:sp>
      <p:sp>
        <p:nvSpPr>
          <p:cNvPr id="24" name="TextBox 23">
            <a:extLst>
              <a:ext uri="{FF2B5EF4-FFF2-40B4-BE49-F238E27FC236}">
                <a16:creationId xmlns:a16="http://schemas.microsoft.com/office/drawing/2014/main" id="{C2E0BC04-7649-45CE-BF77-6E8163AF2BF8}"/>
              </a:ext>
            </a:extLst>
          </p:cNvPr>
          <p:cNvSpPr txBox="1"/>
          <p:nvPr/>
        </p:nvSpPr>
        <p:spPr>
          <a:xfrm>
            <a:off x="4700724" y="2309827"/>
            <a:ext cx="2104009"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Patient Details</a:t>
            </a:r>
          </a:p>
        </p:txBody>
      </p:sp>
      <p:sp>
        <p:nvSpPr>
          <p:cNvPr id="25" name="TextBox 24">
            <a:extLst>
              <a:ext uri="{FF2B5EF4-FFF2-40B4-BE49-F238E27FC236}">
                <a16:creationId xmlns:a16="http://schemas.microsoft.com/office/drawing/2014/main" id="{C121679F-6953-4F94-82D8-F29EF7EC68CE}"/>
              </a:ext>
            </a:extLst>
          </p:cNvPr>
          <p:cNvSpPr txBox="1"/>
          <p:nvPr/>
        </p:nvSpPr>
        <p:spPr>
          <a:xfrm>
            <a:off x="4709602" y="3223344"/>
            <a:ext cx="2104009"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Make Appointment</a:t>
            </a:r>
          </a:p>
        </p:txBody>
      </p:sp>
      <p:sp>
        <p:nvSpPr>
          <p:cNvPr id="26" name="TextBox 25">
            <a:extLst>
              <a:ext uri="{FF2B5EF4-FFF2-40B4-BE49-F238E27FC236}">
                <a16:creationId xmlns:a16="http://schemas.microsoft.com/office/drawing/2014/main" id="{DF712B5C-48A2-4C1D-B56D-EA3B7ED02B28}"/>
              </a:ext>
            </a:extLst>
          </p:cNvPr>
          <p:cNvSpPr txBox="1"/>
          <p:nvPr/>
        </p:nvSpPr>
        <p:spPr>
          <a:xfrm>
            <a:off x="4532049" y="4207883"/>
            <a:ext cx="2441360"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Confirm Appointment</a:t>
            </a:r>
          </a:p>
        </p:txBody>
      </p:sp>
      <p:sp>
        <p:nvSpPr>
          <p:cNvPr id="28" name="TextBox 27">
            <a:extLst>
              <a:ext uri="{FF2B5EF4-FFF2-40B4-BE49-F238E27FC236}">
                <a16:creationId xmlns:a16="http://schemas.microsoft.com/office/drawing/2014/main" id="{F816386F-C878-445B-BB32-333430721F2D}"/>
              </a:ext>
            </a:extLst>
          </p:cNvPr>
          <p:cNvSpPr txBox="1"/>
          <p:nvPr/>
        </p:nvSpPr>
        <p:spPr>
          <a:xfrm>
            <a:off x="4469906" y="5237692"/>
            <a:ext cx="2441360" cy="378250"/>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Consult Doctor</a:t>
            </a:r>
          </a:p>
        </p:txBody>
      </p:sp>
      <p:cxnSp>
        <p:nvCxnSpPr>
          <p:cNvPr id="30" name="Straight Arrow Connector 29">
            <a:extLst>
              <a:ext uri="{FF2B5EF4-FFF2-40B4-BE49-F238E27FC236}">
                <a16:creationId xmlns:a16="http://schemas.microsoft.com/office/drawing/2014/main" id="{1BD26CA7-D2AD-4378-B7F1-8D82FE7FF9D8}"/>
              </a:ext>
            </a:extLst>
          </p:cNvPr>
          <p:cNvCxnSpPr>
            <a:cxnSpLocks/>
            <a:stCxn id="36" idx="6"/>
          </p:cNvCxnSpPr>
          <p:nvPr/>
        </p:nvCxnSpPr>
        <p:spPr>
          <a:xfrm flipV="1">
            <a:off x="1882066" y="816515"/>
            <a:ext cx="3116062" cy="158076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D8710E6-F383-4D4F-9092-AC23301FEB8D}"/>
              </a:ext>
            </a:extLst>
          </p:cNvPr>
          <p:cNvSpPr/>
          <p:nvPr/>
        </p:nvSpPr>
        <p:spPr>
          <a:xfrm>
            <a:off x="301841" y="1811664"/>
            <a:ext cx="1580225" cy="1171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Admin</a:t>
            </a:r>
          </a:p>
        </p:txBody>
      </p:sp>
      <p:cxnSp>
        <p:nvCxnSpPr>
          <p:cNvPr id="42" name="Straight Arrow Connector 41">
            <a:extLst>
              <a:ext uri="{FF2B5EF4-FFF2-40B4-BE49-F238E27FC236}">
                <a16:creationId xmlns:a16="http://schemas.microsoft.com/office/drawing/2014/main" id="{CFA8CAEB-D7CD-4ACA-BC33-D9F61BD29549}"/>
              </a:ext>
            </a:extLst>
          </p:cNvPr>
          <p:cNvCxnSpPr>
            <a:stCxn id="36" idx="6"/>
          </p:cNvCxnSpPr>
          <p:nvPr/>
        </p:nvCxnSpPr>
        <p:spPr>
          <a:xfrm flipV="1">
            <a:off x="1882066" y="1626998"/>
            <a:ext cx="2991775" cy="770283"/>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925F481-4468-4A96-B48F-EEFC664E4BCE}"/>
              </a:ext>
            </a:extLst>
          </p:cNvPr>
          <p:cNvCxnSpPr>
            <a:cxnSpLocks/>
            <a:stCxn id="36" idx="6"/>
          </p:cNvCxnSpPr>
          <p:nvPr/>
        </p:nvCxnSpPr>
        <p:spPr>
          <a:xfrm>
            <a:off x="1882066" y="2397281"/>
            <a:ext cx="2905216" cy="12512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95FE8619-F106-4EE6-A0C3-08007ABC1721}"/>
              </a:ext>
            </a:extLst>
          </p:cNvPr>
          <p:cNvSpPr/>
          <p:nvPr/>
        </p:nvSpPr>
        <p:spPr>
          <a:xfrm>
            <a:off x="9161755" y="372863"/>
            <a:ext cx="1581912" cy="1170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Doctor</a:t>
            </a:r>
          </a:p>
        </p:txBody>
      </p:sp>
      <p:cxnSp>
        <p:nvCxnSpPr>
          <p:cNvPr id="50" name="Straight Arrow Connector 49">
            <a:extLst>
              <a:ext uri="{FF2B5EF4-FFF2-40B4-BE49-F238E27FC236}">
                <a16:creationId xmlns:a16="http://schemas.microsoft.com/office/drawing/2014/main" id="{F1FC8DD7-688E-4BCD-BA0A-E328F26B1BBE}"/>
              </a:ext>
            </a:extLst>
          </p:cNvPr>
          <p:cNvCxnSpPr>
            <a:stCxn id="48" idx="2"/>
          </p:cNvCxnSpPr>
          <p:nvPr/>
        </p:nvCxnSpPr>
        <p:spPr>
          <a:xfrm flipH="1">
            <a:off x="6658252" y="958079"/>
            <a:ext cx="2503503" cy="64881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DE86B91-03D1-4C75-83A2-0EC855219AD8}"/>
              </a:ext>
            </a:extLst>
          </p:cNvPr>
          <p:cNvSpPr/>
          <p:nvPr/>
        </p:nvSpPr>
        <p:spPr>
          <a:xfrm>
            <a:off x="9161755" y="2271082"/>
            <a:ext cx="2012480" cy="1475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effectLst>
                  <a:outerShdw blurRad="38100" dist="38100" dir="2700000" algn="tl">
                    <a:srgbClr val="000000">
                      <a:alpha val="43137"/>
                    </a:srgbClr>
                  </a:outerShdw>
                </a:effectLst>
                <a:latin typeface="Bradley Hand ITC" panose="03070402050302030203" pitchFamily="66" charset="0"/>
              </a:rPr>
              <a:t>Receiptionist</a:t>
            </a:r>
            <a:endParaRPr lang="en-US" b="1" dirty="0">
              <a:solidFill>
                <a:schemeClr val="bg1"/>
              </a:solidFill>
              <a:effectLst>
                <a:outerShdw blurRad="38100" dist="38100" dir="2700000" algn="tl">
                  <a:srgbClr val="000000">
                    <a:alpha val="43137"/>
                  </a:srgbClr>
                </a:outerShdw>
              </a:effectLst>
              <a:latin typeface="Bradley Hand ITC" panose="03070402050302030203" pitchFamily="66" charset="0"/>
            </a:endParaRPr>
          </a:p>
        </p:txBody>
      </p:sp>
      <p:cxnSp>
        <p:nvCxnSpPr>
          <p:cNvPr id="53" name="Straight Arrow Connector 52">
            <a:extLst>
              <a:ext uri="{FF2B5EF4-FFF2-40B4-BE49-F238E27FC236}">
                <a16:creationId xmlns:a16="http://schemas.microsoft.com/office/drawing/2014/main" id="{CFFEB385-A87D-4E13-AA25-1FAA334902DF}"/>
              </a:ext>
            </a:extLst>
          </p:cNvPr>
          <p:cNvCxnSpPr>
            <a:stCxn id="51" idx="2"/>
          </p:cNvCxnSpPr>
          <p:nvPr/>
        </p:nvCxnSpPr>
        <p:spPr>
          <a:xfrm flipH="1">
            <a:off x="6813611" y="3008730"/>
            <a:ext cx="2348144" cy="135020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F61A3200-30C5-4848-9CDF-05E03C234E0D}"/>
              </a:ext>
            </a:extLst>
          </p:cNvPr>
          <p:cNvSpPr/>
          <p:nvPr/>
        </p:nvSpPr>
        <p:spPr>
          <a:xfrm>
            <a:off x="9161755" y="4463867"/>
            <a:ext cx="1581912" cy="1170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Patient</a:t>
            </a:r>
          </a:p>
        </p:txBody>
      </p:sp>
      <p:cxnSp>
        <p:nvCxnSpPr>
          <p:cNvPr id="56" name="Straight Arrow Connector 55">
            <a:extLst>
              <a:ext uri="{FF2B5EF4-FFF2-40B4-BE49-F238E27FC236}">
                <a16:creationId xmlns:a16="http://schemas.microsoft.com/office/drawing/2014/main" id="{B1922DA3-AA0F-4019-929D-ADF5EF23B44F}"/>
              </a:ext>
            </a:extLst>
          </p:cNvPr>
          <p:cNvCxnSpPr>
            <a:cxnSpLocks/>
          </p:cNvCxnSpPr>
          <p:nvPr/>
        </p:nvCxnSpPr>
        <p:spPr>
          <a:xfrm flipH="1" flipV="1">
            <a:off x="6671570" y="3390122"/>
            <a:ext cx="2503503" cy="171107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AFA4E31-3FBD-494F-ACE0-E23E448D7540}"/>
              </a:ext>
            </a:extLst>
          </p:cNvPr>
          <p:cNvCxnSpPr>
            <a:stCxn id="54" idx="2"/>
          </p:cNvCxnSpPr>
          <p:nvPr/>
        </p:nvCxnSpPr>
        <p:spPr>
          <a:xfrm flipH="1" flipV="1">
            <a:off x="6804733" y="4358936"/>
            <a:ext cx="2357022" cy="69014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6878236-9262-4B78-B7D5-266362152A95}"/>
              </a:ext>
            </a:extLst>
          </p:cNvPr>
          <p:cNvCxnSpPr>
            <a:stCxn id="54" idx="2"/>
          </p:cNvCxnSpPr>
          <p:nvPr/>
        </p:nvCxnSpPr>
        <p:spPr>
          <a:xfrm flipH="1">
            <a:off x="6391922" y="5049083"/>
            <a:ext cx="2769833" cy="37773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75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randombar(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0" nodeType="clickEffect">
                                  <p:stCondLst>
                                    <p:cond delay="0"/>
                                  </p:stCondLst>
                                  <p:childTnLst>
                                    <p:animRot by="21600000">
                                      <p:cBhvr>
                                        <p:cTn id="26" dur="2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6" grpId="0" animBg="1"/>
      <p:bldP spid="48" grpId="0" animBg="1"/>
      <p:bldP spid="51"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7F7832-500F-493C-BD57-BEEE87BB5DD0}"/>
              </a:ext>
            </a:extLst>
          </p:cNvPr>
          <p:cNvSpPr>
            <a:spLocks noGrp="1"/>
          </p:cNvSpPr>
          <p:nvPr>
            <p:ph type="ctrTitle"/>
          </p:nvPr>
        </p:nvSpPr>
        <p:spPr>
          <a:xfrm>
            <a:off x="684212" y="239697"/>
            <a:ext cx="10075524" cy="2219419"/>
          </a:xfrm>
        </p:spPr>
        <p:txBody>
          <a:bodyPr>
            <a:normAutofit fontScale="90000"/>
          </a:bodyPr>
          <a:lstStyle/>
          <a:p>
            <a:pPr rtl="0">
              <a:spcBef>
                <a:spcPts val="0"/>
              </a:spcBef>
              <a:spcAft>
                <a:spcPts val="0"/>
              </a:spcAft>
            </a:pP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4000" b="1" strike="noStrike" dirty="0">
                <a:solidFill>
                  <a:srgbClr val="000000"/>
                </a:solidFill>
                <a:effectLst>
                  <a:outerShdw blurRad="38100" dist="38100" dir="2700000" algn="tl">
                    <a:srgbClr val="000000">
                      <a:alpha val="43137"/>
                    </a:srgbClr>
                  </a:outerShdw>
                </a:effectLst>
                <a:latin typeface="Eras Medium ITC" panose="020B0602030504020804" pitchFamily="34" charset="0"/>
              </a:rPr>
              <a:t>The  advantages  of  HMS  can  be pinpointed  to  the  following :</a:t>
            </a:r>
            <a:br>
              <a:rPr lang="en-US" b="1" dirty="0">
                <a:solidFill>
                  <a:srgbClr val="333333"/>
                </a:solidFill>
                <a:effectLst>
                  <a:outerShdw blurRad="38100" dist="38100" dir="2700000" algn="tl">
                    <a:srgbClr val="000000">
                      <a:alpha val="43137"/>
                    </a:srgbClr>
                  </a:outerShdw>
                </a:effectLst>
                <a:latin typeface="Eras Medium ITC" panose="020B0602030504020804" pitchFamily="34" charset="0"/>
              </a:rPr>
            </a:br>
            <a:br>
              <a:rPr lang="en-US" sz="1800" b="1" strike="noStrike" dirty="0">
                <a:solidFill>
                  <a:srgbClr val="000000"/>
                </a:solidFill>
                <a:effectLst>
                  <a:outerShdw blurRad="38100" dist="38100" dir="2700000" algn="tl">
                    <a:srgbClr val="000000">
                      <a:alpha val="43137"/>
                    </a:srgbClr>
                  </a:outerShdw>
                </a:effectLst>
                <a:latin typeface="Eras Medium ITC" panose="020B0602030504020804" pitchFamily="34" charset="0"/>
              </a:rPr>
            </a:br>
            <a:endParaRPr lang="en-US" b="1" dirty="0">
              <a:effectLst>
                <a:outerShdw blurRad="38100" dist="38100" dir="2700000" algn="tl">
                  <a:srgbClr val="000000">
                    <a:alpha val="43137"/>
                  </a:srgbClr>
                </a:outerShdw>
              </a:effectLst>
              <a:latin typeface="Eras Medium ITC" panose="020B0602030504020804" pitchFamily="34" charset="0"/>
            </a:endParaRPr>
          </a:p>
        </p:txBody>
      </p:sp>
      <p:sp>
        <p:nvSpPr>
          <p:cNvPr id="5" name="Subtitle 4">
            <a:extLst>
              <a:ext uri="{FF2B5EF4-FFF2-40B4-BE49-F238E27FC236}">
                <a16:creationId xmlns:a16="http://schemas.microsoft.com/office/drawing/2014/main" id="{1D2782D2-3F14-49ED-97DC-94537EC5037F}"/>
              </a:ext>
            </a:extLst>
          </p:cNvPr>
          <p:cNvSpPr>
            <a:spLocks noGrp="1"/>
          </p:cNvSpPr>
          <p:nvPr>
            <p:ph type="subTitle" idx="1"/>
          </p:nvPr>
        </p:nvSpPr>
        <p:spPr>
          <a:xfrm>
            <a:off x="684211" y="2325950"/>
            <a:ext cx="10625939" cy="3968318"/>
          </a:xfrm>
        </p:spPr>
        <p:txBody>
          <a:bodyPr>
            <a:normAutofit fontScale="25000" lnSpcReduction="20000"/>
          </a:bodyPr>
          <a:lstStyle/>
          <a:p>
            <a:endParaRPr lang="en-US" sz="1900" b="0" i="0" u="none" strike="noStrike" dirty="0">
              <a:solidFill>
                <a:srgbClr val="000000"/>
              </a:solidFill>
              <a:effectLst/>
              <a:latin typeface="Open Sans"/>
            </a:endParaRPr>
          </a:p>
          <a:p>
            <a:r>
              <a:rPr lang="en-US" sz="2200" dirty="0">
                <a:solidFill>
                  <a:srgbClr val="000000"/>
                </a:solidFill>
                <a:effectLst>
                  <a:outerShdw blurRad="38100" dist="38100" dir="2700000" algn="tl">
                    <a:srgbClr val="000000">
                      <a:alpha val="43137"/>
                    </a:srgbClr>
                  </a:outerShdw>
                </a:effectLst>
                <a:latin typeface="Constantia" panose="02030602050306030303" pitchFamily="18" charset="0"/>
              </a:rPr>
              <a:t>        </a:t>
            </a:r>
          </a:p>
          <a:p>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*Time-saving Technology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*Improved Efficiency by avoiding human errors</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*Reduces scope for Error</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*Data security and correct data retrieval made possible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*Cost effective and easily manageable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*Easy access to patient data with correct patient history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*Improved patient care made possible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*Easy monitoring of supplies in inventory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*Reduces the work of documentation</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*Better Audit controls and policy compliance</a:t>
            </a:r>
            <a:r>
              <a:rPr lang="en-US" sz="9600" b="0" i="0" u="none" strike="noStrike" dirty="0">
                <a:solidFill>
                  <a:srgbClr val="000000"/>
                </a:solidFill>
                <a:effectLst>
                  <a:outerShdw blurRad="38100" dist="38100" dir="2700000" algn="tl">
                    <a:srgbClr val="000000">
                      <a:alpha val="43137"/>
                    </a:srgbClr>
                  </a:outerShdw>
                </a:effectLst>
                <a:latin typeface="Script MT Bold" panose="03040602040607080904" pitchFamily="66" charset="0"/>
              </a:rPr>
              <a:t>.</a:t>
            </a:r>
            <a:endParaRPr lang="en-US" sz="9600" dirty="0">
              <a:effectLst>
                <a:outerShdw blurRad="38100" dist="38100" dir="2700000" algn="tl">
                  <a:srgbClr val="000000">
                    <a:alpha val="43137"/>
                  </a:srgbClr>
                </a:outerShdw>
              </a:effectLst>
              <a:latin typeface="Script MT Bold" panose="03040602040607080904" pitchFamily="66" charset="0"/>
            </a:endParaRPr>
          </a:p>
        </p:txBody>
      </p:sp>
    </p:spTree>
    <p:extLst>
      <p:ext uri="{BB962C8B-B14F-4D97-AF65-F5344CB8AC3E}">
        <p14:creationId xmlns:p14="http://schemas.microsoft.com/office/powerpoint/2010/main" val="32195334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us Sign 6">
            <a:extLst>
              <a:ext uri="{FF2B5EF4-FFF2-40B4-BE49-F238E27FC236}">
                <a16:creationId xmlns:a16="http://schemas.microsoft.com/office/drawing/2014/main" id="{08F0D16E-BAB6-44B2-9197-418D3A768AE2}"/>
              </a:ext>
            </a:extLst>
          </p:cNvPr>
          <p:cNvSpPr/>
          <p:nvPr/>
        </p:nvSpPr>
        <p:spPr>
          <a:xfrm>
            <a:off x="4953740" y="2638888"/>
            <a:ext cx="1864311" cy="1580225"/>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HMS </a:t>
            </a:r>
          </a:p>
        </p:txBody>
      </p:sp>
      <p:cxnSp>
        <p:nvCxnSpPr>
          <p:cNvPr id="9" name="Straight Arrow Connector 8">
            <a:extLst>
              <a:ext uri="{FF2B5EF4-FFF2-40B4-BE49-F238E27FC236}">
                <a16:creationId xmlns:a16="http://schemas.microsoft.com/office/drawing/2014/main" id="{587A85F7-F247-45BD-AEF4-CFB4A8999E4E}"/>
              </a:ext>
            </a:extLst>
          </p:cNvPr>
          <p:cNvCxnSpPr>
            <a:cxnSpLocks/>
          </p:cNvCxnSpPr>
          <p:nvPr/>
        </p:nvCxnSpPr>
        <p:spPr>
          <a:xfrm flipH="1" flipV="1">
            <a:off x="5885894" y="1136342"/>
            <a:ext cx="1" cy="1712005"/>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0A2C95-AA15-483F-9853-1FBB37F7DFDB}"/>
              </a:ext>
            </a:extLst>
          </p:cNvPr>
          <p:cNvCxnSpPr>
            <a:cxnSpLocks/>
          </p:cNvCxnSpPr>
          <p:nvPr/>
        </p:nvCxnSpPr>
        <p:spPr>
          <a:xfrm>
            <a:off x="6565767" y="3602392"/>
            <a:ext cx="1388625" cy="1329155"/>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19CB4D-EE99-4931-9348-F4752A83FE57}"/>
              </a:ext>
            </a:extLst>
          </p:cNvPr>
          <p:cNvCxnSpPr>
            <a:cxnSpLocks/>
            <a:stCxn id="7" idx="1"/>
          </p:cNvCxnSpPr>
          <p:nvPr/>
        </p:nvCxnSpPr>
        <p:spPr>
          <a:xfrm flipH="1">
            <a:off x="5885895" y="4009654"/>
            <a:ext cx="1" cy="171200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8FB990-9A54-40F2-BF76-F3C6A4EC4D9E}"/>
              </a:ext>
            </a:extLst>
          </p:cNvPr>
          <p:cNvCxnSpPr>
            <a:cxnSpLocks/>
          </p:cNvCxnSpPr>
          <p:nvPr/>
        </p:nvCxnSpPr>
        <p:spPr>
          <a:xfrm flipH="1" flipV="1">
            <a:off x="3293616" y="3429000"/>
            <a:ext cx="1911096" cy="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33A0041-D251-45E4-BB7C-1676AE922942}"/>
              </a:ext>
            </a:extLst>
          </p:cNvPr>
          <p:cNvCxnSpPr>
            <a:cxnSpLocks/>
          </p:cNvCxnSpPr>
          <p:nvPr/>
        </p:nvCxnSpPr>
        <p:spPr>
          <a:xfrm flipV="1">
            <a:off x="6565767" y="1849608"/>
            <a:ext cx="1285801" cy="139296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B09D48-FA6A-4DF4-A56B-88C99065B332}"/>
              </a:ext>
            </a:extLst>
          </p:cNvPr>
          <p:cNvCxnSpPr>
            <a:cxnSpLocks/>
          </p:cNvCxnSpPr>
          <p:nvPr/>
        </p:nvCxnSpPr>
        <p:spPr>
          <a:xfrm flipV="1">
            <a:off x="6065656" y="1282824"/>
            <a:ext cx="1174814" cy="155977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3539A1-D8E3-4CE5-9DD3-6D3012B1AF6E}"/>
              </a:ext>
            </a:extLst>
          </p:cNvPr>
          <p:cNvCxnSpPr/>
          <p:nvPr/>
        </p:nvCxnSpPr>
        <p:spPr>
          <a:xfrm flipH="1" flipV="1">
            <a:off x="4661507" y="1376039"/>
            <a:ext cx="1029809" cy="147230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188E8D4-F78E-4773-BF52-C2CB8B85E4C7}"/>
              </a:ext>
            </a:extLst>
          </p:cNvPr>
          <p:cNvCxnSpPr>
            <a:cxnSpLocks/>
          </p:cNvCxnSpPr>
          <p:nvPr/>
        </p:nvCxnSpPr>
        <p:spPr>
          <a:xfrm flipH="1">
            <a:off x="4515775" y="4009653"/>
            <a:ext cx="1154098" cy="159659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78D0F35-850F-4E7A-8C99-F0F106B882E4}"/>
              </a:ext>
            </a:extLst>
          </p:cNvPr>
          <p:cNvCxnSpPr>
            <a:cxnSpLocks/>
          </p:cNvCxnSpPr>
          <p:nvPr/>
        </p:nvCxnSpPr>
        <p:spPr>
          <a:xfrm>
            <a:off x="6096000" y="4009654"/>
            <a:ext cx="1160016" cy="147230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FBB2F4-52B8-42E6-8BAA-469D5B23447D}"/>
              </a:ext>
            </a:extLst>
          </p:cNvPr>
          <p:cNvCxnSpPr/>
          <p:nvPr/>
        </p:nvCxnSpPr>
        <p:spPr>
          <a:xfrm flipH="1" flipV="1">
            <a:off x="3710866" y="1926454"/>
            <a:ext cx="1493846" cy="1316115"/>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E44501-BF61-4BC0-B8B5-706E367D24ED}"/>
              </a:ext>
            </a:extLst>
          </p:cNvPr>
          <p:cNvCxnSpPr/>
          <p:nvPr/>
        </p:nvCxnSpPr>
        <p:spPr>
          <a:xfrm flipH="1">
            <a:off x="3710866" y="3615432"/>
            <a:ext cx="1493846" cy="125022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772CA76-CAE6-4B5C-AE3B-888E9F64D097}"/>
              </a:ext>
            </a:extLst>
          </p:cNvPr>
          <p:cNvSpPr txBox="1"/>
          <p:nvPr/>
        </p:nvSpPr>
        <p:spPr>
          <a:xfrm>
            <a:off x="4891470" y="897300"/>
            <a:ext cx="2123595" cy="369332"/>
          </a:xfrm>
          <a:prstGeom prst="rect">
            <a:avLst/>
          </a:prstGeom>
          <a:noFill/>
        </p:spPr>
        <p:txBody>
          <a:bodyPr wrap="non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Cash/Billing  Center</a:t>
            </a:r>
          </a:p>
        </p:txBody>
      </p:sp>
      <p:sp>
        <p:nvSpPr>
          <p:cNvPr id="41" name="TextBox 40">
            <a:extLst>
              <a:ext uri="{FF2B5EF4-FFF2-40B4-BE49-F238E27FC236}">
                <a16:creationId xmlns:a16="http://schemas.microsoft.com/office/drawing/2014/main" id="{C283D7AC-DB86-4567-BA44-5D4820AA5748}"/>
              </a:ext>
            </a:extLst>
          </p:cNvPr>
          <p:cNvSpPr txBox="1"/>
          <p:nvPr/>
        </p:nvSpPr>
        <p:spPr>
          <a:xfrm>
            <a:off x="7196830" y="1136342"/>
            <a:ext cx="1515123"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O.P.D.  Center</a:t>
            </a:r>
          </a:p>
        </p:txBody>
      </p:sp>
      <p:sp>
        <p:nvSpPr>
          <p:cNvPr id="43" name="TextBox 42">
            <a:extLst>
              <a:ext uri="{FF2B5EF4-FFF2-40B4-BE49-F238E27FC236}">
                <a16:creationId xmlns:a16="http://schemas.microsoft.com/office/drawing/2014/main" id="{455C62B7-3B81-40D3-BA5A-D632D5188D8D}"/>
              </a:ext>
            </a:extLst>
          </p:cNvPr>
          <p:cNvSpPr txBox="1"/>
          <p:nvPr/>
        </p:nvSpPr>
        <p:spPr>
          <a:xfrm>
            <a:off x="7851568" y="1715965"/>
            <a:ext cx="1388625"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I.P.D  Center</a:t>
            </a:r>
          </a:p>
        </p:txBody>
      </p:sp>
      <p:sp>
        <p:nvSpPr>
          <p:cNvPr id="44" name="TextBox 43">
            <a:extLst>
              <a:ext uri="{FF2B5EF4-FFF2-40B4-BE49-F238E27FC236}">
                <a16:creationId xmlns:a16="http://schemas.microsoft.com/office/drawing/2014/main" id="{DBA338C6-582F-46D2-8BBA-A55EF613FFBB}"/>
              </a:ext>
            </a:extLst>
          </p:cNvPr>
          <p:cNvSpPr txBox="1"/>
          <p:nvPr/>
        </p:nvSpPr>
        <p:spPr>
          <a:xfrm>
            <a:off x="7935887" y="4745808"/>
            <a:ext cx="1288012"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Laboratory</a:t>
            </a:r>
          </a:p>
        </p:txBody>
      </p:sp>
      <p:sp>
        <p:nvSpPr>
          <p:cNvPr id="45" name="TextBox 44">
            <a:extLst>
              <a:ext uri="{FF2B5EF4-FFF2-40B4-BE49-F238E27FC236}">
                <a16:creationId xmlns:a16="http://schemas.microsoft.com/office/drawing/2014/main" id="{6E7887C5-23C9-4463-89E6-CE18C64ACFC1}"/>
              </a:ext>
            </a:extLst>
          </p:cNvPr>
          <p:cNvSpPr txBox="1"/>
          <p:nvPr/>
        </p:nvSpPr>
        <p:spPr>
          <a:xfrm>
            <a:off x="7256016" y="5158796"/>
            <a:ext cx="1583937"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Pharmacy  &amp;  Medicine</a:t>
            </a:r>
          </a:p>
        </p:txBody>
      </p:sp>
      <p:sp>
        <p:nvSpPr>
          <p:cNvPr id="46" name="TextBox 45">
            <a:extLst>
              <a:ext uri="{FF2B5EF4-FFF2-40B4-BE49-F238E27FC236}">
                <a16:creationId xmlns:a16="http://schemas.microsoft.com/office/drawing/2014/main" id="{163342C6-FA77-424C-8589-643250876495}"/>
              </a:ext>
            </a:extLst>
          </p:cNvPr>
          <p:cNvSpPr txBox="1"/>
          <p:nvPr/>
        </p:nvSpPr>
        <p:spPr>
          <a:xfrm>
            <a:off x="5010375" y="5749894"/>
            <a:ext cx="1751038"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Inventory  &amp;  Stock</a:t>
            </a:r>
          </a:p>
        </p:txBody>
      </p:sp>
      <p:sp>
        <p:nvSpPr>
          <p:cNvPr id="47" name="TextBox 46">
            <a:extLst>
              <a:ext uri="{FF2B5EF4-FFF2-40B4-BE49-F238E27FC236}">
                <a16:creationId xmlns:a16="http://schemas.microsoft.com/office/drawing/2014/main" id="{9DBEB8C0-ABB5-4A72-9545-283A7D50EFC1}"/>
              </a:ext>
            </a:extLst>
          </p:cNvPr>
          <p:cNvSpPr txBox="1"/>
          <p:nvPr/>
        </p:nvSpPr>
        <p:spPr>
          <a:xfrm>
            <a:off x="2978152" y="5237540"/>
            <a:ext cx="1583937"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Payroll  Management</a:t>
            </a:r>
          </a:p>
        </p:txBody>
      </p:sp>
      <p:sp>
        <p:nvSpPr>
          <p:cNvPr id="48" name="TextBox 47">
            <a:extLst>
              <a:ext uri="{FF2B5EF4-FFF2-40B4-BE49-F238E27FC236}">
                <a16:creationId xmlns:a16="http://schemas.microsoft.com/office/drawing/2014/main" id="{E28C2D73-B28C-4ECC-9D77-558A5B92A98E}"/>
              </a:ext>
            </a:extLst>
          </p:cNvPr>
          <p:cNvSpPr txBox="1"/>
          <p:nvPr/>
        </p:nvSpPr>
        <p:spPr>
          <a:xfrm>
            <a:off x="2303473" y="4512465"/>
            <a:ext cx="1402861"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Financial  Account</a:t>
            </a:r>
          </a:p>
        </p:txBody>
      </p:sp>
      <p:sp>
        <p:nvSpPr>
          <p:cNvPr id="50" name="TextBox 49">
            <a:extLst>
              <a:ext uri="{FF2B5EF4-FFF2-40B4-BE49-F238E27FC236}">
                <a16:creationId xmlns:a16="http://schemas.microsoft.com/office/drawing/2014/main" id="{58B87C62-347D-481F-9912-51516FCCEF06}"/>
              </a:ext>
            </a:extLst>
          </p:cNvPr>
          <p:cNvSpPr txBox="1"/>
          <p:nvPr/>
        </p:nvSpPr>
        <p:spPr>
          <a:xfrm>
            <a:off x="1285877" y="3233060"/>
            <a:ext cx="2027866"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Security  Control</a:t>
            </a:r>
          </a:p>
        </p:txBody>
      </p:sp>
      <p:sp>
        <p:nvSpPr>
          <p:cNvPr id="51" name="TextBox 50">
            <a:extLst>
              <a:ext uri="{FF2B5EF4-FFF2-40B4-BE49-F238E27FC236}">
                <a16:creationId xmlns:a16="http://schemas.microsoft.com/office/drawing/2014/main" id="{B8ADB654-2A4A-4F32-994C-B686A3B2D0FB}"/>
              </a:ext>
            </a:extLst>
          </p:cNvPr>
          <p:cNvSpPr txBox="1"/>
          <p:nvPr/>
        </p:nvSpPr>
        <p:spPr>
          <a:xfrm>
            <a:off x="2562091" y="747464"/>
            <a:ext cx="2099416"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Appointment  &amp;  Scheduling</a:t>
            </a:r>
          </a:p>
        </p:txBody>
      </p:sp>
      <p:cxnSp>
        <p:nvCxnSpPr>
          <p:cNvPr id="53" name="Straight Arrow Connector 52">
            <a:extLst>
              <a:ext uri="{FF2B5EF4-FFF2-40B4-BE49-F238E27FC236}">
                <a16:creationId xmlns:a16="http://schemas.microsoft.com/office/drawing/2014/main" id="{A3B1540A-2BA6-4244-BE6E-CCD63527A39F}"/>
              </a:ext>
            </a:extLst>
          </p:cNvPr>
          <p:cNvCxnSpPr>
            <a:cxnSpLocks/>
            <a:stCxn id="7" idx="0"/>
          </p:cNvCxnSpPr>
          <p:nvPr/>
        </p:nvCxnSpPr>
        <p:spPr>
          <a:xfrm flipV="1">
            <a:off x="6570937" y="3409382"/>
            <a:ext cx="1887111" cy="1961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D3C463D-3106-4339-AE77-4B2CCC274C4A}"/>
              </a:ext>
            </a:extLst>
          </p:cNvPr>
          <p:cNvSpPr txBox="1"/>
          <p:nvPr/>
        </p:nvSpPr>
        <p:spPr>
          <a:xfrm>
            <a:off x="8458048" y="3090214"/>
            <a:ext cx="2008725"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Administration  &amp;  Monitoring </a:t>
            </a:r>
          </a:p>
        </p:txBody>
      </p:sp>
      <p:sp>
        <p:nvSpPr>
          <p:cNvPr id="56" name="TextBox 55">
            <a:extLst>
              <a:ext uri="{FF2B5EF4-FFF2-40B4-BE49-F238E27FC236}">
                <a16:creationId xmlns:a16="http://schemas.microsoft.com/office/drawing/2014/main" id="{E6F5F5A5-F254-4AAF-B8EC-CF77F888C717}"/>
              </a:ext>
            </a:extLst>
          </p:cNvPr>
          <p:cNvSpPr txBox="1"/>
          <p:nvPr/>
        </p:nvSpPr>
        <p:spPr>
          <a:xfrm>
            <a:off x="1285877" y="1618750"/>
            <a:ext cx="2420457" cy="646331"/>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Print  Receipt/Bill/Reports</a:t>
            </a:r>
          </a:p>
        </p:txBody>
      </p:sp>
    </p:spTree>
    <p:extLst>
      <p:ext uri="{BB962C8B-B14F-4D97-AF65-F5344CB8AC3E}">
        <p14:creationId xmlns:p14="http://schemas.microsoft.com/office/powerpoint/2010/main" val="2547108484"/>
      </p:ext>
    </p:extLst>
  </p:cSld>
  <p:clrMapOvr>
    <a:masterClrMapping/>
  </p:clrMapOvr>
  <p:transition spd="slow">
    <p:wheel spokes="1"/>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393</TotalTime>
  <Words>593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27</vt:i4>
      </vt:variant>
      <vt:variant>
        <vt:lpstr>Theme</vt:lpstr>
      </vt:variant>
      <vt:variant>
        <vt:i4>1</vt:i4>
      </vt:variant>
      <vt:variant>
        <vt:lpstr>Slide Titles</vt:lpstr>
      </vt:variant>
      <vt:variant>
        <vt:i4>10</vt:i4>
      </vt:variant>
    </vt:vector>
  </HeadingPairs>
  <TitlesOfParts>
    <vt:vector size="38" baseType="lpstr">
      <vt:lpstr>Yu Gothic UI Semibold</vt:lpstr>
      <vt:lpstr>Aharoni</vt:lpstr>
      <vt:lpstr>Arial</vt:lpstr>
      <vt:lpstr>Arial Narrow</vt:lpstr>
      <vt:lpstr>Arial Rounded MT Bold</vt:lpstr>
      <vt:lpstr>Berlin Sans FB</vt:lpstr>
      <vt:lpstr>Berlin Sans FB Demi</vt:lpstr>
      <vt:lpstr>Bradley Hand ITC</vt:lpstr>
      <vt:lpstr>Cascadia Code SemiBold</vt:lpstr>
      <vt:lpstr>Century Gothic</vt:lpstr>
      <vt:lpstr>Constantia</vt:lpstr>
      <vt:lpstr>Copperplate Gothic Bold</vt:lpstr>
      <vt:lpstr>Copperplate Gothic Light</vt:lpstr>
      <vt:lpstr>Dubai Medium</vt:lpstr>
      <vt:lpstr>Engravers MT</vt:lpstr>
      <vt:lpstr>Eras Medium ITC</vt:lpstr>
      <vt:lpstr>Felix Titling</vt:lpstr>
      <vt:lpstr>Franklin Gothic Demi</vt:lpstr>
      <vt:lpstr>Franklin Gothic Demi Cond</vt:lpstr>
      <vt:lpstr>Franklin Gothic Heavy</vt:lpstr>
      <vt:lpstr>Goudy Stout</vt:lpstr>
      <vt:lpstr>Open Sans</vt:lpstr>
      <vt:lpstr>Rockwell</vt:lpstr>
      <vt:lpstr>Script MT Bold</vt:lpstr>
      <vt:lpstr>source_sans_proregular</vt:lpstr>
      <vt:lpstr>Wingdings</vt:lpstr>
      <vt:lpstr>Wingdings 3</vt:lpstr>
      <vt:lpstr>Slice</vt:lpstr>
      <vt:lpstr>    Team Mini Project       </vt:lpstr>
      <vt:lpstr>Agenda/Topics to Be Covered</vt:lpstr>
      <vt:lpstr>Introduction </vt:lpstr>
      <vt:lpstr>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vt:lpstr>
      <vt:lpstr>HMS  does  many  works  like:   1) Maintain the medical records of the patient   2) Maintain the contact details of the patient 3) Keep track of the appointment dates 4) Save the insurance information for later reference 5) Tracking the bill payments. </vt:lpstr>
      <vt:lpstr> an Example of Hms Workflow</vt:lpstr>
      <vt:lpstr>PowerPoint Presentation</vt:lpstr>
      <vt:lpstr>  The  advantages  of  HMS  can  be pinpointed  to  the  following :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Mini Project</dc:title>
  <dc:creator>SHUBHAM SAGAR</dc:creator>
  <cp:lastModifiedBy>SHUBHAM SAGAR</cp:lastModifiedBy>
  <cp:revision>9</cp:revision>
  <dcterms:created xsi:type="dcterms:W3CDTF">2021-09-28T12:08:37Z</dcterms:created>
  <dcterms:modified xsi:type="dcterms:W3CDTF">2022-01-10T05:01:55Z</dcterms:modified>
</cp:coreProperties>
</file>