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F697A-F8B8-41F5-A9FE-8F3957C82E7B}" v="428" dt="2025-05-10T07:01:28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359" autoAdjust="0"/>
  </p:normalViewPr>
  <p:slideViewPr>
    <p:cSldViewPr snapToGrid="0">
      <p:cViewPr varScale="1">
        <p:scale>
          <a:sx n="79" d="100"/>
          <a:sy n="79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F0A0-9A04-4C2B-A1AC-4F1CB3310CD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9B53C-B5BE-4ACB-812C-430EE37E6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9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B53C-B5BE-4ACB-812C-430EE37E6E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5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4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0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8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89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1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0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2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1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4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1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71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7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454C07-ADCD-4C3F-9252-6AD8644E45D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FF4328-D918-4C8E-8FBB-0A2DD9438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03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9E5-5675-8977-3B30-E2CE3F405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353" y="1964267"/>
            <a:ext cx="9136772" cy="2421464"/>
          </a:xfrm>
        </p:spPr>
        <p:txBody>
          <a:bodyPr>
            <a:normAutofit/>
          </a:bodyPr>
          <a:lstStyle/>
          <a:p>
            <a:r>
              <a:rPr lang="en-US" sz="6000" b="1" dirty="0"/>
              <a:t>Digital Image processing</a:t>
            </a: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05E9-33EF-74D9-FA99-877AAF350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Shubham Kumar Sah</a:t>
            </a:r>
          </a:p>
          <a:p>
            <a:r>
              <a:rPr lang="en-US" sz="2800" dirty="0"/>
              <a:t>jatin jihirsu</a:t>
            </a:r>
          </a:p>
        </p:txBody>
      </p:sp>
    </p:spTree>
    <p:extLst>
      <p:ext uri="{BB962C8B-B14F-4D97-AF65-F5344CB8AC3E}">
        <p14:creationId xmlns:p14="http://schemas.microsoft.com/office/powerpoint/2010/main" val="110771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5DDF-C4D3-79CE-61CF-7C3EC2D4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5" cy="674450"/>
          </a:xfrm>
        </p:spPr>
        <p:txBody>
          <a:bodyPr/>
          <a:lstStyle/>
          <a:p>
            <a:r>
              <a:rPr lang="en-IN" b="1" u="sng" dirty="0"/>
              <a:t>Types of Intensity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F9BB9-5229-A239-1894-A1252172D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20239"/>
                <a:ext cx="10131425" cy="4902740"/>
              </a:xfrm>
            </p:spPr>
            <p:txBody>
              <a:bodyPr>
                <a:noAutofit/>
              </a:bodyPr>
              <a:lstStyle/>
              <a:p>
                <a:pPr algn="l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Image Negative</a:t>
                </a:r>
                <a:r>
                  <a:rPr lang="en-US" dirty="0"/>
                  <a:t>:		It </a:t>
                </a:r>
                <a:r>
                  <a:rPr lang="en-US" b="1" dirty="0"/>
                  <a:t>inverts</a:t>
                </a:r>
                <a:r>
                  <a:rPr lang="en-US" dirty="0"/>
                  <a:t> the intensities of an image. It transforms dark areas into bright and 						bright areas into dark.</a:t>
                </a:r>
                <a:endParaRPr lang="en-US" b="0" i="0" u="none" strike="noStrike" baseline="0" dirty="0"/>
              </a:p>
              <a:p>
                <a:r>
                  <a:rPr lang="en-US" b="0" i="0" u="none" strike="noStrike" baseline="0" dirty="0"/>
                  <a:t>	</a:t>
                </a:r>
                <a:r>
                  <a:rPr lang="en-US" b="1" i="0" u="sng" strike="noStrike" baseline="0" dirty="0"/>
                  <a:t>Formula</a:t>
                </a:r>
                <a:r>
                  <a:rPr lang="en-US" b="0" i="0" u="none" strike="noStrike" baseline="0" dirty="0"/>
                  <a:t>:		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i="0" u="none" strike="noStrike" baseline="0" dirty="0"/>
              </a:p>
              <a:p>
                <a:pPr marL="0" indent="0">
                  <a:buNone/>
                </a:pPr>
                <a:endParaRPr lang="en-US" b="0" i="0" u="none" strike="noStrike" baseline="0" dirty="0"/>
              </a:p>
              <a:p>
                <a:pPr marL="0" indent="0">
                  <a:buNone/>
                </a:pPr>
                <a:r>
                  <a:rPr lang="en-US" b="0" i="0" u="none" strike="noStrike" baseline="0" dirty="0"/>
                  <a:t>				here,</a:t>
                </a:r>
              </a:p>
              <a:p>
                <a:pPr marL="0" indent="0">
                  <a:buNone/>
                </a:pPr>
                <a:r>
                  <a:rPr lang="en-US" b="0" i="0" u="none" strike="noStrike" baseline="0" dirty="0"/>
                  <a:t>				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i="0" u="none" strike="noStrike" baseline="0" dirty="0"/>
                  <a:t> = transformed pixel value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= number of intensity value</a:t>
                </a:r>
              </a:p>
              <a:p>
                <a:pPr marL="0" indent="0">
                  <a:buNone/>
                </a:pPr>
                <a:r>
                  <a:rPr lang="en-US" b="0" i="0" u="none" strike="noStrike" baseline="0" dirty="0"/>
                  <a:t>				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i="0" u="none" strike="noStrike" baseline="0" dirty="0"/>
                  <a:t> = original</a:t>
                </a:r>
                <a:r>
                  <a:rPr lang="en-US" b="0" i="0" u="none" strike="noStrike" dirty="0"/>
                  <a:t> pixel value</a:t>
                </a:r>
              </a:p>
              <a:p>
                <a:pPr marL="0" indent="0">
                  <a:buNone/>
                </a:pPr>
                <a:endParaRPr lang="en-US" b="0" i="0" u="none" strike="noStrike" dirty="0"/>
              </a:p>
              <a:p>
                <a:pPr marL="0" indent="0">
                  <a:buNone/>
                </a:pPr>
                <a:endParaRPr lang="en-US" b="0" i="0" u="none" strike="noStrike" dirty="0"/>
              </a:p>
              <a:p>
                <a:r>
                  <a:rPr lang="en-US" baseline="0" dirty="0"/>
                  <a:t>	</a:t>
                </a:r>
                <a:r>
                  <a:rPr lang="en-US" b="1" u="sng" baseline="0" dirty="0"/>
                  <a:t>Use</a:t>
                </a:r>
                <a:r>
                  <a:rPr lang="en-US" baseline="0" dirty="0"/>
                  <a:t>:			a. </a:t>
                </a:r>
                <a:r>
                  <a:rPr lang="en-US" dirty="0"/>
                  <a:t>Enhances white or light details in dark image</a:t>
                </a:r>
              </a:p>
              <a:p>
                <a:pPr marL="0" indent="0">
                  <a:buNone/>
                </a:pPr>
                <a:r>
                  <a:rPr lang="en-US" b="0" i="0" u="none" strike="noStrike" baseline="0" dirty="0"/>
                  <a:t>				b. </a:t>
                </a:r>
                <a:r>
                  <a:rPr lang="en-US" dirty="0"/>
                  <a:t>Common in X-ray or photographic negatives</a:t>
                </a:r>
                <a:endParaRPr lang="en-US" b="0" i="0" u="none" strike="noStrike" baseline="0" dirty="0"/>
              </a:p>
              <a:p>
                <a:pPr marL="342900" indent="-342900" algn="l">
                  <a:buFont typeface="+mj-lt"/>
                  <a:buAutoNum type="arabicPeriod"/>
                </a:pPr>
                <a:endParaRPr lang="en-IN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F9BB9-5229-A239-1894-A1252172D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20239"/>
                <a:ext cx="10131425" cy="4902740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DC7677-31B8-137E-A8F3-CFB5901DC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33159"/>
              </p:ext>
            </p:extLst>
          </p:nvPr>
        </p:nvGraphicFramePr>
        <p:xfrm>
          <a:off x="6535907" y="2315000"/>
          <a:ext cx="5195650" cy="2840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825">
                  <a:extLst>
                    <a:ext uri="{9D8B030D-6E8A-4147-A177-3AD203B41FA5}">
                      <a16:colId xmlns:a16="http://schemas.microsoft.com/office/drawing/2014/main" val="3235744250"/>
                    </a:ext>
                  </a:extLst>
                </a:gridCol>
                <a:gridCol w="2597825">
                  <a:extLst>
                    <a:ext uri="{9D8B030D-6E8A-4147-A177-3AD203B41FA5}">
                      <a16:colId xmlns:a16="http://schemas.microsoft.com/office/drawing/2014/main" val="1760870308"/>
                    </a:ext>
                  </a:extLst>
                </a:gridCol>
              </a:tblGrid>
              <a:tr h="617729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Original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Transformed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36846"/>
                  </a:ext>
                </a:extLst>
              </a:tr>
              <a:tr h="222293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1166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DF7252B-13F5-1842-6194-2F93AD7F3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1" y="2996118"/>
            <a:ext cx="2067780" cy="2071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2F1300-4DF1-0EF1-C94D-99D05E1FA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418" y="2996118"/>
            <a:ext cx="2067781" cy="20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1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1414B-2A14-B72C-3D61-8DC3BB281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350196"/>
                <a:ext cx="10131425" cy="610896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Logarithmic</a:t>
                </a:r>
                <a:r>
                  <a:rPr lang="en-US" dirty="0"/>
                  <a:t>:	Logarithmic transformation </a:t>
                </a:r>
                <a:r>
                  <a:rPr lang="en-US" b="1" dirty="0"/>
                  <a:t>brightens dark areas</a:t>
                </a:r>
                <a:r>
                  <a:rPr lang="en-US" dirty="0"/>
                  <a:t> in an image while </a:t>
                </a:r>
                <a:r>
                  <a:rPr lang="en-US" b="1" dirty="0"/>
                  <a:t>compressing bright 				areas</a:t>
                </a:r>
                <a:r>
                  <a:rPr lang="en-US" dirty="0"/>
                  <a:t>. It makes hidden details in dark regions more visible.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r>
                  <a:rPr lang="en-US" b="1" u="sng" dirty="0"/>
                  <a:t>Formula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here,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= new pixel value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= scaling constant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= original pixel value</a:t>
                </a:r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1" u="sng" dirty="0"/>
                  <a:t>Use</a:t>
                </a:r>
                <a:r>
                  <a:rPr lang="en-US" b="0" dirty="0"/>
                  <a:t>:			</a:t>
                </a:r>
                <a:r>
                  <a:rPr lang="en-US" dirty="0"/>
                  <a:t>Expanding dark pixels (e.g., astronomical or medical imaging)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B1414B-2A14-B72C-3D61-8DC3BB281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350196"/>
                <a:ext cx="10131425" cy="6108969"/>
              </a:xfrm>
              <a:blipFill>
                <a:blip r:embed="rId2"/>
                <a:stretch>
                  <a:fillRect l="-421" r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E9D027-0D87-0125-E0C2-887C9B480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27941"/>
              </p:ext>
            </p:extLst>
          </p:nvPr>
        </p:nvGraphicFramePr>
        <p:xfrm>
          <a:off x="6096000" y="1945485"/>
          <a:ext cx="5195650" cy="291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825">
                  <a:extLst>
                    <a:ext uri="{9D8B030D-6E8A-4147-A177-3AD203B41FA5}">
                      <a16:colId xmlns:a16="http://schemas.microsoft.com/office/drawing/2014/main" val="927090555"/>
                    </a:ext>
                  </a:extLst>
                </a:gridCol>
                <a:gridCol w="2597825">
                  <a:extLst>
                    <a:ext uri="{9D8B030D-6E8A-4147-A177-3AD203B41FA5}">
                      <a16:colId xmlns:a16="http://schemas.microsoft.com/office/drawing/2014/main" val="2313162263"/>
                    </a:ext>
                  </a:extLst>
                </a:gridCol>
              </a:tblGrid>
              <a:tr h="617729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Original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Transformed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445766"/>
                  </a:ext>
                </a:extLst>
              </a:tr>
              <a:tr h="230066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6087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06E4E86-BC52-C2F5-4794-20DAA626F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44" y="2684833"/>
            <a:ext cx="2067780" cy="2071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EB6C3-E410-3AFB-7A0A-73FEAA3D6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58" y="2684832"/>
            <a:ext cx="2067780" cy="20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5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4768-8048-AD9E-7C01-763D48EA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3ADC4-8693-169D-F670-92A1E9332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371476"/>
                <a:ext cx="10131425" cy="608768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Power-Law(Gamma)</a:t>
                </a:r>
                <a:r>
                  <a:rPr lang="en-US" dirty="0"/>
                  <a:t>:		Power-law transformation is used to </a:t>
                </a:r>
                <a:r>
                  <a:rPr lang="en-US" b="1" dirty="0"/>
                  <a:t>adjust the brightness and contrast</a:t>
                </a:r>
                <a:r>
                  <a:rPr lang="en-US" dirty="0"/>
                  <a:t> of an 						image by raising each pixel to a power (γ, called </a:t>
                </a:r>
                <a:r>
                  <a:rPr lang="en-US" i="1" dirty="0"/>
                  <a:t>gamma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/>
                  <a:t>Formula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l-GR" b="0" i="1" baseline="3000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here,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= new pixel value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= scaling constant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= </a:t>
                </a:r>
                <a:r>
                  <a:rPr lang="en-US" dirty="0"/>
                  <a:t>exponent that controls the transformation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/>
                  <a:t>Use</a:t>
                </a:r>
                <a:r>
                  <a:rPr lang="en-US" b="0" dirty="0"/>
                  <a:t>:			</a:t>
                </a:r>
                <a:r>
                  <a:rPr lang="en-US" dirty="0"/>
                  <a:t>Expanding dark pixels (e.g., astronomical or medical imaging)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3ADC4-8693-169D-F670-92A1E9332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371476"/>
                <a:ext cx="10131425" cy="6087688"/>
              </a:xfrm>
              <a:blipFill>
                <a:blip r:embed="rId2"/>
                <a:stretch>
                  <a:fillRect l="-421" r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71A438-2CF8-AFA4-72EB-EDF35D95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14010"/>
              </p:ext>
            </p:extLst>
          </p:nvPr>
        </p:nvGraphicFramePr>
        <p:xfrm>
          <a:off x="2608068" y="3764601"/>
          <a:ext cx="4275305" cy="1960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8369">
                  <a:extLst>
                    <a:ext uri="{9D8B030D-6E8A-4147-A177-3AD203B41FA5}">
                      <a16:colId xmlns:a16="http://schemas.microsoft.com/office/drawing/2014/main" val="3199874704"/>
                    </a:ext>
                  </a:extLst>
                </a:gridCol>
                <a:gridCol w="2966936">
                  <a:extLst>
                    <a:ext uri="{9D8B030D-6E8A-4147-A177-3AD203B41FA5}">
                      <a16:colId xmlns:a16="http://schemas.microsoft.com/office/drawing/2014/main" val="3422165351"/>
                    </a:ext>
                  </a:extLst>
                </a:gridCol>
              </a:tblGrid>
              <a:tr h="194263">
                <a:tc>
                  <a:txBody>
                    <a:bodyPr/>
                    <a:lstStyle/>
                    <a:p>
                      <a:r>
                        <a:rPr lang="en-IN" sz="1800"/>
                        <a:t>Gamma (</a:t>
                      </a:r>
                      <a:r>
                        <a:rPr lang="el-GR" sz="1800"/>
                        <a:t>γ) </a:t>
                      </a:r>
                      <a:r>
                        <a:rPr lang="en-IN" sz="18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Effect on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619862"/>
                  </a:ext>
                </a:extLst>
              </a:tr>
              <a:tr h="383348">
                <a:tc>
                  <a:txBody>
                    <a:bodyPr/>
                    <a:lstStyle/>
                    <a:p>
                      <a:r>
                        <a:rPr lang="el-GR" sz="1800"/>
                        <a:t>γ &lt;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Brightens the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620152"/>
                  </a:ext>
                </a:extLst>
              </a:tr>
              <a:tr h="468490">
                <a:tc>
                  <a:txBody>
                    <a:bodyPr/>
                    <a:lstStyle/>
                    <a:p>
                      <a:r>
                        <a:rPr lang="el-GR" sz="1800" dirty="0"/>
                        <a:t>γ &gt;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Darkens the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88512"/>
                  </a:ext>
                </a:extLst>
              </a:tr>
              <a:tr h="468490">
                <a:tc>
                  <a:txBody>
                    <a:bodyPr/>
                    <a:lstStyle/>
                    <a:p>
                      <a:r>
                        <a:rPr lang="el-GR" sz="1800" dirty="0"/>
                        <a:t>γ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 change (identity function)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F3000-5C39-1C20-0A02-5A6597620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80527"/>
              </p:ext>
            </p:extLst>
          </p:nvPr>
        </p:nvGraphicFramePr>
        <p:xfrm>
          <a:off x="8949447" y="1140621"/>
          <a:ext cx="2354094" cy="5247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094">
                  <a:extLst>
                    <a:ext uri="{9D8B030D-6E8A-4147-A177-3AD203B41FA5}">
                      <a16:colId xmlns:a16="http://schemas.microsoft.com/office/drawing/2014/main" val="351437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Original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218362"/>
                  </a:ext>
                </a:extLst>
              </a:tr>
              <a:tr h="222147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40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Transformed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552879"/>
                  </a:ext>
                </a:extLst>
              </a:tr>
              <a:tr h="228481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7615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DD3CC59-1C71-6515-988E-E0F1C838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04" y="1575769"/>
            <a:ext cx="2067780" cy="2071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C95EA-3509-D0BC-B5EE-52ECAD9E4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604" y="4246236"/>
            <a:ext cx="2067779" cy="20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1AA0B-7B4E-3C87-2B92-52E8F5FA9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81E11-F6EE-1808-0D15-620464E3A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350196"/>
                <a:ext cx="10131425" cy="610896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u="sng" dirty="0"/>
                  <a:t>Threshold</a:t>
                </a:r>
                <a:r>
                  <a:rPr lang="en-US" dirty="0"/>
                  <a:t>:		</a:t>
                </a:r>
                <a:r>
                  <a:rPr lang="en-US" b="1" dirty="0"/>
                  <a:t>Thresholding</a:t>
                </a:r>
                <a:r>
                  <a:rPr lang="en-US" dirty="0"/>
                  <a:t> is a simple image processing technique used to </a:t>
                </a:r>
                <a:r>
                  <a:rPr lang="en-US" b="1" dirty="0"/>
                  <a:t>convert a grayscale image 				into a binary image</a:t>
                </a:r>
                <a:r>
                  <a:rPr lang="en-US" dirty="0"/>
                  <a:t>. It segments the image by turning </a:t>
                </a:r>
                <a:r>
                  <a:rPr lang="en-US" b="1" dirty="0"/>
                  <a:t>pixels either black or white</a:t>
                </a:r>
                <a:r>
                  <a:rPr lang="en-US" dirty="0"/>
                  <a:t>, 					based on a defined </a:t>
                </a:r>
                <a:r>
                  <a:rPr lang="en-US" b="1" dirty="0"/>
                  <a:t>threshold value (T)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r>
                  <a:rPr lang="en-US" b="1" u="sng" dirty="0"/>
                  <a:t>Formula</a:t>
                </a:r>
                <a:r>
                  <a:rPr lang="en-US" dirty="0"/>
                  <a:t>: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 ;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0 ;  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here,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= new pixel value in binary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= original pixel value at (x, y)</a:t>
                </a:r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1" u="sng" dirty="0"/>
                  <a:t>Use</a:t>
                </a:r>
                <a:r>
                  <a:rPr lang="en-US" b="0" dirty="0"/>
                  <a:t>:			</a:t>
                </a:r>
                <a:r>
                  <a:rPr lang="en-IN" dirty="0"/>
                  <a:t>Object segmentation and Separating foreground and background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81E11-F6EE-1808-0D15-620464E3A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350196"/>
                <a:ext cx="10131425" cy="6108969"/>
              </a:xfrm>
              <a:blipFill>
                <a:blip r:embed="rId2"/>
                <a:stretch>
                  <a:fillRect l="-421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198BA5-B486-9DCA-BF54-DCA7F6FE0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9084"/>
              </p:ext>
            </p:extLst>
          </p:nvPr>
        </p:nvGraphicFramePr>
        <p:xfrm>
          <a:off x="6096000" y="1945485"/>
          <a:ext cx="5195650" cy="291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825">
                  <a:extLst>
                    <a:ext uri="{9D8B030D-6E8A-4147-A177-3AD203B41FA5}">
                      <a16:colId xmlns:a16="http://schemas.microsoft.com/office/drawing/2014/main" val="927090555"/>
                    </a:ext>
                  </a:extLst>
                </a:gridCol>
                <a:gridCol w="2597825">
                  <a:extLst>
                    <a:ext uri="{9D8B030D-6E8A-4147-A177-3AD203B41FA5}">
                      <a16:colId xmlns:a16="http://schemas.microsoft.com/office/drawing/2014/main" val="2313162263"/>
                    </a:ext>
                  </a:extLst>
                </a:gridCol>
              </a:tblGrid>
              <a:tr h="617729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Original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Transformed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445766"/>
                  </a:ext>
                </a:extLst>
              </a:tr>
              <a:tr h="230066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6087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1920D6F-F2BC-2E1D-6DE8-94BA971EE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44" y="2684833"/>
            <a:ext cx="2067780" cy="2071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4D243-BB29-B26A-7B4E-C1F2E2A48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68" y="2684833"/>
            <a:ext cx="2403835" cy="20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9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B486-89A7-8319-6E93-6AB8A4CB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PROCESSING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90FDC-9CED-D35E-1C00-04862D95E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3851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image histogram </a:t>
                </a:r>
                <a:r>
                  <a:rPr lang="en-US" dirty="0"/>
                  <a:t>is a </a:t>
                </a:r>
                <a:r>
                  <a:rPr lang="en-US" b="1" dirty="0"/>
                  <a:t>graph</a:t>
                </a:r>
                <a:r>
                  <a:rPr lang="en-US" dirty="0"/>
                  <a:t> that shows </a:t>
                </a:r>
                <a:r>
                  <a:rPr lang="en-US" b="1" dirty="0"/>
                  <a:t>how many pixels </a:t>
                </a:r>
                <a:r>
                  <a:rPr lang="en-US" dirty="0"/>
                  <a:t>in the image have each possible </a:t>
                </a:r>
                <a:r>
                  <a:rPr lang="en-US" b="1" dirty="0"/>
                  <a:t>intensity (brightness)</a:t>
                </a:r>
                <a:r>
                  <a:rPr lang="en-US" dirty="0"/>
                  <a:t> value. Intensity ranges from </a:t>
                </a:r>
                <a:r>
                  <a:rPr lang="en-US" b="1" dirty="0"/>
                  <a:t>0 (black) to 255 (white)</a:t>
                </a:r>
                <a:r>
                  <a:rPr lang="en-US" dirty="0"/>
                  <a:t>.</a:t>
                </a:r>
              </a:p>
              <a:p>
                <a:r>
                  <a:rPr lang="en-IN" dirty="0"/>
                  <a:t>Histogram Processing</a:t>
                </a:r>
                <a:r>
                  <a:rPr lang="en-US" dirty="0"/>
                  <a:t> means </a:t>
                </a:r>
                <a:r>
                  <a:rPr lang="en-US" b="1" dirty="0"/>
                  <a:t>changing an image </a:t>
                </a:r>
                <a:r>
                  <a:rPr lang="en-US" dirty="0"/>
                  <a:t>by using its histogram — to make it look </a:t>
                </a:r>
                <a:r>
                  <a:rPr lang="en-US" b="1" dirty="0"/>
                  <a:t>better, clearer, or more detailed</a:t>
                </a:r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IN" b="1" i="1" baseline="-2500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IN" dirty="0"/>
                  <a:t> , 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 . . .,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dirty="0"/>
                  <a:t>, denote the </a:t>
                </a:r>
                <a:r>
                  <a:rPr lang="en-IN" b="1" dirty="0"/>
                  <a:t>intensities</a:t>
                </a:r>
                <a:r>
                  <a:rPr lang="en-IN" dirty="0"/>
                  <a:t> of 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/>
                  <a:t>- level digital image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. </a:t>
                </a:r>
                <a:r>
                  <a:rPr lang="en-IN" dirty="0"/>
                  <a:t>The </a:t>
                </a:r>
                <a:r>
                  <a:rPr lang="en-IN" b="1" i="1" dirty="0"/>
                  <a:t>unnormalized histogram</a:t>
                </a:r>
                <a:r>
                  <a:rPr lang="en-IN" i="1" dirty="0"/>
                  <a:t>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IN" dirty="0"/>
                  <a:t> is defined as:</a:t>
                </a:r>
              </a:p>
              <a:p>
                <a:pPr>
                  <a:buNone/>
                </a:pPr>
                <a:r>
                  <a:rPr lang="en-IN" dirty="0"/>
                  <a:t>								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 baseline="-2500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𝒏𝒌</m:t>
                    </m:r>
                  </m:oMath>
                </a14:m>
                <a:r>
                  <a:rPr lang="en-IN" dirty="0"/>
                  <a:t>	for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,. . . ,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b="1" dirty="0"/>
              </a:p>
              <a:p>
                <a:pPr>
                  <a:buNone/>
                </a:pPr>
                <a:r>
                  <a:rPr lang="en-IN" dirty="0"/>
                  <a:t>	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baseline="-2500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b="1" dirty="0"/>
                  <a:t>number of pixels </a:t>
                </a:r>
                <a:r>
                  <a:rPr lang="en-IN" dirty="0"/>
                  <a:t>in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IN" dirty="0"/>
                  <a:t> with </a:t>
                </a:r>
                <a:r>
                  <a:rPr lang="en-IN" b="1" dirty="0"/>
                  <a:t>intensity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IN" b="1" i="1" baseline="-2500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IN" dirty="0"/>
                  <a:t>, and the </a:t>
                </a:r>
                <a:r>
                  <a:rPr lang="en-IN" b="1" dirty="0"/>
                  <a:t>subdivisions of the intensity scale  </a:t>
                </a:r>
                <a:r>
                  <a:rPr lang="en-IN" dirty="0"/>
                  <a:t>are called </a:t>
                </a:r>
                <a:r>
                  <a:rPr lang="en-IN" b="1" dirty="0"/>
                  <a:t>histogram bins</a:t>
                </a:r>
                <a:r>
                  <a:rPr lang="en-IN" dirty="0"/>
                  <a:t>. Similarly, the </a:t>
                </a:r>
                <a:r>
                  <a:rPr lang="en-IN" b="1" dirty="0"/>
                  <a:t>normalized histogram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IN" dirty="0"/>
                  <a:t> is defined as:</a:t>
                </a:r>
              </a:p>
              <a:p>
                <a:pPr>
                  <a:buNone/>
                </a:pPr>
                <a:r>
                  <a:rPr lang="en-IN" dirty="0"/>
                  <a:t>									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IN" b="1" i="1" baseline="-2500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𝒓𝒌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𝑴𝑵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b="1" i="1" baseline="-25000" smtClean="0"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𝑴𝑵</m:t>
                        </m:r>
                      </m:den>
                    </m:f>
                  </m:oMath>
                </a14:m>
                <a:endParaRPr lang="en-IN" b="1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90FDC-9CED-D35E-1C00-04862D95E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385193"/>
              </a:xfrm>
              <a:blipFill>
                <a:blip r:embed="rId3"/>
                <a:stretch>
                  <a:fillRect l="-421" r="-9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72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0E5-EC17-82B4-DB04-9FA9400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showing intensity level and distribution of pixels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96C5FA-5938-B556-A4C3-7B4A9455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209" y="2141538"/>
            <a:ext cx="618460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98D-BD2D-0A75-DD1F-A32E20D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6571"/>
            <a:ext cx="10131425" cy="630803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B026B-E883-765D-4D7A-B93044C5A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957374"/>
                <a:ext cx="10131425" cy="5687266"/>
              </a:xfrm>
            </p:spPr>
            <p:txBody>
              <a:bodyPr>
                <a:noAutofit/>
              </a:bodyPr>
              <a:lstStyle/>
              <a:p>
                <a:r>
                  <a:rPr lang="pt-BR" dirty="0"/>
                  <a:t> To change the intensity value 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pt-BR" dirty="0"/>
                  <a:t>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To change  or revert back to old values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baseline="30000" smtClean="0">
                        <a:latin typeface="Cambria Math" panose="02040503050406030204" pitchFamily="18" charset="0"/>
                      </a:rPr>
                      <m:t>_1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en-IN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where,	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A transformation function that maps one intensity value to another.</a:t>
                </a: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The output intensity value after transformation.</a:t>
                </a:r>
              </a:p>
              <a:p>
                <a:pPr>
                  <a:buNone/>
                </a:pPr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  		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The input intensity value before transformation</a:t>
                </a:r>
              </a:p>
              <a:p>
                <a:r>
                  <a:rPr lang="en-IN" b="1" u="sng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Conditions that are assumed before hand:</a:t>
                </a:r>
                <a:endParaRPr lang="en-IN" b="1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i="1" dirty="0"/>
                  <a:t>Condition (a):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</a:t>
                </a:r>
                <a:r>
                  <a:rPr lang="en-US" b="1" dirty="0"/>
                  <a:t>monotonic increasing function </a:t>
                </a:r>
                <a:r>
                  <a:rPr lang="en-US" dirty="0"/>
                  <a:t>in the interval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dirty="0"/>
                  <a:t>. </a:t>
                </a:r>
                <a:r>
                  <a:rPr lang="en-US" dirty="0"/>
                  <a:t>This ensures 				that the </a:t>
                </a:r>
                <a:r>
                  <a:rPr lang="en-US" b="1" dirty="0"/>
                  <a:t>output intensity values </a:t>
                </a:r>
                <a:r>
                  <a:rPr lang="en-US" dirty="0"/>
                  <a:t>will </a:t>
                </a:r>
                <a:r>
                  <a:rPr lang="en-US" b="1" dirty="0"/>
                  <a:t>never decrease with increasing input </a:t>
                </a:r>
                <a:r>
                  <a:rPr lang="en-US" dirty="0"/>
                  <a:t>intensity 				values. It prevents artifacts or distortions in the transformed image.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i="1" dirty="0"/>
                  <a:t>Condition (b):	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for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 This ensures that the </a:t>
                </a:r>
                <a:r>
                  <a:rPr lang="en-US" b="1" dirty="0"/>
                  <a:t>transformed intensity 					values remain within the valid range</a:t>
                </a:r>
                <a:r>
                  <a:rPr lang="en-US" dirty="0"/>
                  <a:t>. It guarantees that the mapping does not exceed 				the expected limits of the image's intensity scale.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B026B-E883-765D-4D7A-B93044C5A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957374"/>
                <a:ext cx="10131425" cy="5687266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ABDB-DC6D-BCCD-EDB0-E69862FD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2545"/>
          </a:xfrm>
        </p:spPr>
        <p:txBody>
          <a:bodyPr/>
          <a:lstStyle/>
          <a:p>
            <a:pPr algn="just"/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F6F1-4E04-0705-7EC4-B87725A0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2145"/>
            <a:ext cx="10131425" cy="522375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What is </a:t>
            </a:r>
            <a:r>
              <a:rPr lang="en-US" b="1" dirty="0"/>
              <a:t>Digital Image Processing</a:t>
            </a:r>
            <a:r>
              <a:rPr lang="en-US" dirty="0"/>
              <a:t>?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Digital Image Processing </a:t>
            </a:r>
            <a:r>
              <a:rPr lang="en-US" dirty="0"/>
              <a:t>means using computers to performing operations on an image to enhance it or extract useful information. The image is made of small elements called </a:t>
            </a:r>
            <a:r>
              <a:rPr lang="en-US" b="1" dirty="0"/>
              <a:t>pixels</a:t>
            </a:r>
            <a:r>
              <a:rPr lang="en-US" dirty="0"/>
              <a:t>, and each pixel has color or brightness value. The computer processes these pixels to improve the image or get useful information from it.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What are the </a:t>
            </a:r>
            <a:r>
              <a:rPr lang="en-IN" b="1" dirty="0"/>
              <a:t>applications</a:t>
            </a:r>
            <a:r>
              <a:rPr lang="en-IN" dirty="0"/>
              <a:t> of </a:t>
            </a:r>
            <a:r>
              <a:rPr lang="en-IN" b="1" dirty="0"/>
              <a:t>Digital Image Processing</a:t>
            </a:r>
            <a:r>
              <a:rPr lang="en-IN" dirty="0"/>
              <a:t>?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Medical Scans</a:t>
            </a:r>
            <a:r>
              <a:rPr lang="en-US" b="1" u="sng"/>
              <a:t>:</a:t>
            </a:r>
            <a:r>
              <a:rPr lang="en-US"/>
              <a:t> 		Helping </a:t>
            </a:r>
            <a:r>
              <a:rPr lang="en-US" dirty="0"/>
              <a:t>doctors see problems in X-rays or MRIs.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Security Cameras:</a:t>
            </a:r>
            <a:r>
              <a:rPr lang="en-US" dirty="0"/>
              <a:t> 	Spotting movement of any object or people automatically.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Satellite Images:</a:t>
            </a:r>
            <a:r>
              <a:rPr lang="en-US" b="1" dirty="0"/>
              <a:t> 	</a:t>
            </a:r>
            <a:r>
              <a:rPr lang="en-US" dirty="0"/>
              <a:t>Studying weather, crops, or forests from space.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Checking Products:</a:t>
            </a:r>
            <a:r>
              <a:rPr lang="en-US" b="1" dirty="0"/>
              <a:t> 	</a:t>
            </a:r>
            <a:r>
              <a:rPr lang="en-US" dirty="0"/>
              <a:t>Finding defects in items on factory lines.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44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41B0-2413-2E88-9015-9A19D133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Fundamental steps in digital image processing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A421-7AA5-4168-AFE2-D93E0B9C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Image Acquisition</a:t>
            </a:r>
            <a:r>
              <a:rPr lang="en-US" dirty="0"/>
              <a:t> :		Capturing a digital image using a camera or scanner.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Preprocessing</a:t>
            </a:r>
            <a:r>
              <a:rPr lang="en-US" dirty="0"/>
              <a:t> :			Enhancing the image by removing noise or adjusting contrast.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Image Segmentation</a:t>
            </a:r>
            <a:r>
              <a:rPr lang="en-US" dirty="0"/>
              <a:t> :	Dividing the image into meaningful parts or regions.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Feature Extraction</a:t>
            </a:r>
            <a:r>
              <a:rPr lang="en-US" dirty="0"/>
              <a:t> :		Identifying key features like edges, shapes, or textures.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Image Recognition</a:t>
            </a:r>
            <a:r>
              <a:rPr lang="en-US" dirty="0"/>
              <a:t> :	 	Understanding or labeling what’s in the image.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Image Compression</a:t>
            </a:r>
            <a:r>
              <a:rPr lang="en-US" dirty="0"/>
              <a:t> :	Reducing the image size for storage or transmission.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Image Display</a:t>
            </a:r>
            <a:r>
              <a:rPr lang="en-US" dirty="0"/>
              <a:t> :			Showing the final processed image or using it for further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32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5E53-09C4-8859-3B2D-45092BF0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84179"/>
          </a:xfrm>
        </p:spPr>
        <p:txBody>
          <a:bodyPr/>
          <a:lstStyle/>
          <a:p>
            <a:r>
              <a:rPr lang="en-US" b="1" u="sng" dirty="0"/>
              <a:t>image digitization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7781-0685-CE0D-64E9-70677D0F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93779"/>
            <a:ext cx="10131425" cy="4954621"/>
          </a:xfrm>
        </p:spPr>
        <p:txBody>
          <a:bodyPr/>
          <a:lstStyle/>
          <a:p>
            <a:pPr algn="just"/>
            <a:r>
              <a:rPr lang="en-US" b="1" u="sng" dirty="0"/>
              <a:t>Image Digitization</a:t>
            </a:r>
            <a:r>
              <a:rPr lang="en-US" u="sng" dirty="0"/>
              <a:t> </a:t>
            </a:r>
            <a:r>
              <a:rPr lang="en-US" dirty="0"/>
              <a:t>is the process of converting a real-world image (like a photo or a scanned document) into a digital form that a computer can understand and process.</a:t>
            </a:r>
          </a:p>
          <a:p>
            <a:pPr algn="just"/>
            <a:r>
              <a:rPr lang="en-IN" dirty="0"/>
              <a:t>It involves </a:t>
            </a:r>
            <a:r>
              <a:rPr lang="en-IN" b="1" u="sng" dirty="0"/>
              <a:t>Sampling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u="sng" dirty="0"/>
              <a:t>Quantization</a:t>
            </a:r>
            <a:r>
              <a:rPr lang="en-IN" dirty="0"/>
              <a:t>.</a:t>
            </a:r>
          </a:p>
          <a:p>
            <a:pPr algn="just"/>
            <a:r>
              <a:rPr lang="en-IN" b="1" u="sng" dirty="0"/>
              <a:t>Sampling</a:t>
            </a:r>
            <a:r>
              <a:rPr lang="en-IN" dirty="0"/>
              <a:t> :		It </a:t>
            </a:r>
            <a:r>
              <a:rPr lang="en-US" dirty="0"/>
              <a:t>is the process of </a:t>
            </a:r>
            <a:r>
              <a:rPr lang="en-US" b="1" dirty="0"/>
              <a:t>dividing a continuous image </a:t>
            </a:r>
            <a:r>
              <a:rPr lang="en-US" dirty="0"/>
              <a:t>into a </a:t>
            </a:r>
            <a:r>
              <a:rPr lang="en-US" b="1" dirty="0"/>
              <a:t>grid of small</a:t>
            </a:r>
            <a:r>
              <a:rPr lang="en-US" dirty="0"/>
              <a:t>, equally spaced 					points called </a:t>
            </a:r>
            <a:r>
              <a:rPr lang="en-US" b="1" dirty="0"/>
              <a:t>pixels</a:t>
            </a:r>
            <a:r>
              <a:rPr lang="en-US" dirty="0"/>
              <a:t>.</a:t>
            </a:r>
          </a:p>
          <a:p>
            <a:pPr algn="just"/>
            <a:r>
              <a:rPr lang="en-US" b="1" u="sng" dirty="0"/>
              <a:t>Quantization</a:t>
            </a:r>
            <a:r>
              <a:rPr lang="en-US" dirty="0"/>
              <a:t> :	It is the process of converting the </a:t>
            </a:r>
            <a:r>
              <a:rPr lang="en-US" b="1" dirty="0"/>
              <a:t>continuous range of pixel values </a:t>
            </a:r>
            <a:r>
              <a:rPr lang="en-US" dirty="0"/>
              <a:t>(like brightness or 				color intensity) into a </a:t>
            </a:r>
            <a:r>
              <a:rPr lang="en-US" b="1" dirty="0"/>
              <a:t>limited set of discrete values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                                                                                                    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9831E-8727-1506-6B8A-AA7FEF37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17" y="3925333"/>
            <a:ext cx="1795829" cy="2086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728A4-887E-725B-EB1C-0FF64102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84" y="3935245"/>
            <a:ext cx="2967257" cy="20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8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464-6DE9-C813-F295-2E7324A5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1454"/>
          </a:xfrm>
        </p:spPr>
        <p:txBody>
          <a:bodyPr>
            <a:normAutofit/>
          </a:bodyPr>
          <a:lstStyle/>
          <a:p>
            <a:r>
              <a:rPr lang="en-IN" b="1" u="sng" dirty="0"/>
              <a:t>Representing a digital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3CE0-1C43-5FDE-B4A1-CF3B8220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8528"/>
            <a:ext cx="10131425" cy="3952672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digital image</a:t>
            </a:r>
            <a:r>
              <a:rPr lang="en-US" dirty="0"/>
              <a:t> is represented as a </a:t>
            </a:r>
            <a:r>
              <a:rPr lang="en-US" b="1" dirty="0"/>
              <a:t>2D grid (matrix) of pixels</a:t>
            </a:r>
            <a:r>
              <a:rPr lang="en-US" dirty="0"/>
              <a:t>, where each pixel holds a numerical value that represents </a:t>
            </a:r>
            <a:r>
              <a:rPr lang="en-US" b="1" dirty="0"/>
              <a:t>brightness</a:t>
            </a:r>
            <a:r>
              <a:rPr lang="en-US" dirty="0"/>
              <a:t> (in grayscale) or </a:t>
            </a:r>
            <a:r>
              <a:rPr lang="en-US" b="1" dirty="0"/>
              <a:t>color</a:t>
            </a:r>
            <a:r>
              <a:rPr lang="en-US" dirty="0"/>
              <a:t> (in color images).</a:t>
            </a:r>
          </a:p>
          <a:p>
            <a:pPr algn="just"/>
            <a:r>
              <a:rPr lang="en-US" b="1" u="sng" dirty="0"/>
              <a:t>Types: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u="sng" dirty="0"/>
              <a:t>Black &amp; White Image:</a:t>
            </a:r>
            <a:r>
              <a:rPr lang="en-US" dirty="0"/>
              <a:t> 	A type of digital image that has </a:t>
            </a:r>
            <a:r>
              <a:rPr lang="en-US" b="1" dirty="0"/>
              <a:t>only two possible pixel values either black(0) 						or white(255)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u="sng" dirty="0"/>
              <a:t>Grayscale Image:</a:t>
            </a:r>
            <a:r>
              <a:rPr lang="en-US" dirty="0"/>
              <a:t>		A digital image where each pixel shows </a:t>
            </a:r>
            <a:r>
              <a:rPr lang="en-US" b="1" dirty="0"/>
              <a:t>a shade of gray</a:t>
            </a:r>
            <a:r>
              <a:rPr lang="en-US" dirty="0"/>
              <a:t>, </a:t>
            </a:r>
            <a:r>
              <a:rPr lang="en-US" b="1" dirty="0"/>
              <a:t>ranging from black 						(0) to white (255)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u="sng" dirty="0"/>
              <a:t>Color Image:</a:t>
            </a:r>
            <a:r>
              <a:rPr lang="en-US" dirty="0"/>
              <a:t> 			A </a:t>
            </a:r>
            <a:r>
              <a:rPr lang="en-US" b="1" dirty="0"/>
              <a:t>color image</a:t>
            </a:r>
            <a:r>
              <a:rPr lang="en-US" dirty="0"/>
              <a:t> is made up of three separate channels: </a:t>
            </a:r>
            <a:r>
              <a:rPr lang="en-US" b="1" dirty="0"/>
              <a:t>Red, Green, and Blue 						(RGB)</a:t>
            </a:r>
            <a:r>
              <a:rPr lang="en-US" dirty="0"/>
              <a:t>. Each pixel has </a:t>
            </a:r>
            <a:r>
              <a:rPr lang="en-US" b="1" dirty="0"/>
              <a:t>three values</a:t>
            </a:r>
            <a:r>
              <a:rPr lang="en-US" dirty="0"/>
              <a:t> showing how much of each color it 							contains.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8791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C489-4CA3-CE3E-8709-146BF6CA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3671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Image as a function</a:t>
            </a:r>
            <a:endParaRPr lang="en-IN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025331-98C5-7DDB-D4BA-D561A13C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46317"/>
            <a:ext cx="10131425" cy="5290670"/>
          </a:xfrm>
        </p:spPr>
        <p:txBody>
          <a:bodyPr/>
          <a:lstStyle/>
          <a:p>
            <a:pPr algn="just"/>
            <a:r>
              <a:rPr lang="en-US" dirty="0"/>
              <a:t>Image can be represented as a </a:t>
            </a:r>
            <a:r>
              <a:rPr lang="en-US" b="1" dirty="0"/>
              <a:t>function</a:t>
            </a:r>
            <a:r>
              <a:rPr lang="en-US" dirty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Here </a:t>
            </a:r>
            <a:r>
              <a:rPr lang="en-IN" b="1" dirty="0"/>
              <a:t>M</a:t>
            </a:r>
            <a:r>
              <a:rPr lang="en-IN" dirty="0"/>
              <a:t> and </a:t>
            </a:r>
            <a:r>
              <a:rPr lang="en-IN" b="1" dirty="0"/>
              <a:t>N</a:t>
            </a:r>
            <a:r>
              <a:rPr lang="en-IN" dirty="0"/>
              <a:t> represent the </a:t>
            </a:r>
            <a:r>
              <a:rPr lang="en-US" b="1" dirty="0"/>
              <a:t>dimensions</a:t>
            </a:r>
            <a:r>
              <a:rPr lang="en-US" dirty="0"/>
              <a:t> of an image and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are the </a:t>
            </a:r>
            <a:r>
              <a:rPr lang="en-US" b="1" dirty="0"/>
              <a:t>position of pixels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ECFB9-61DA-A381-37F4-95DCE1EB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0" y="2962835"/>
            <a:ext cx="6773220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E54FB-56AD-312B-C81C-73A4DC935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923" y="2800887"/>
            <a:ext cx="187668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83AE1-8FA3-9CE3-1CED-D28DDB5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Types of image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197AFC-9D9F-60ED-D73A-94846D11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45754"/>
              </p:ext>
            </p:extLst>
          </p:nvPr>
        </p:nvGraphicFramePr>
        <p:xfrm>
          <a:off x="685801" y="2065866"/>
          <a:ext cx="10820397" cy="3782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6799">
                  <a:extLst>
                    <a:ext uri="{9D8B030D-6E8A-4147-A177-3AD203B41FA5}">
                      <a16:colId xmlns:a16="http://schemas.microsoft.com/office/drawing/2014/main" val="4114160212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1237155748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719277310"/>
                    </a:ext>
                  </a:extLst>
                </a:gridCol>
              </a:tblGrid>
              <a:tr h="531419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Black &amp; White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Grayscale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/>
                        <a:t>Color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419222"/>
                  </a:ext>
                </a:extLst>
              </a:tr>
              <a:tr h="325065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09306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EC8DD6A-9EAC-1EB7-23BC-7EF5092C8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53" y="2789115"/>
            <a:ext cx="2879893" cy="2885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8E31AF-FD8F-CD11-E336-DE30E1510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5" y="3003912"/>
            <a:ext cx="2864552" cy="2456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DBBFC-5F53-39AF-3DF5-C96553B83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37" y="3116692"/>
            <a:ext cx="3139408" cy="22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F30-06FC-C7AF-EB10-50F444ED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66281"/>
          </a:xfrm>
        </p:spPr>
        <p:txBody>
          <a:bodyPr/>
          <a:lstStyle/>
          <a:p>
            <a:r>
              <a:rPr lang="en-US" b="1" u="sng" dirty="0"/>
              <a:t>Mathematical tools used in image processing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DE72-EA3C-52DB-4703-4006C2E0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5881"/>
            <a:ext cx="10131425" cy="480546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u="sng" dirty="0"/>
              <a:t>Arithmetic Operation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Addition</a:t>
            </a:r>
            <a:r>
              <a:rPr lang="en-US" dirty="0"/>
              <a:t>:		</a:t>
            </a:r>
            <a:r>
              <a:rPr lang="en-IN" dirty="0"/>
              <a:t>Brightness enhancement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Subtraction</a:t>
            </a:r>
            <a:r>
              <a:rPr lang="en-US" dirty="0"/>
              <a:t>:	</a:t>
            </a:r>
            <a:r>
              <a:rPr lang="en-IN" dirty="0"/>
              <a:t>Motion detection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Multiplication</a:t>
            </a:r>
            <a:r>
              <a:rPr lang="en-IN" dirty="0"/>
              <a:t>:	Masking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Division</a:t>
            </a:r>
            <a:r>
              <a:rPr lang="en-IN" dirty="0"/>
              <a:t>:		Lighting correction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u="sng" dirty="0"/>
              <a:t>Logical Operation</a:t>
            </a:r>
            <a:r>
              <a:rPr lang="en-IN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AND</a:t>
            </a:r>
            <a:r>
              <a:rPr lang="en-IN" dirty="0"/>
              <a:t>:	Extract Region of Interest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OR</a:t>
            </a:r>
            <a:r>
              <a:rPr lang="en-IN" dirty="0"/>
              <a:t>:	Combine Masking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NOT</a:t>
            </a:r>
            <a:r>
              <a:rPr lang="en-IN" dirty="0"/>
              <a:t>:	Inverting foreground/background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b="1" dirty="0"/>
              <a:t>XOR</a:t>
            </a:r>
            <a:r>
              <a:rPr lang="en-IN" dirty="0"/>
              <a:t>:	</a:t>
            </a:r>
            <a:r>
              <a:rPr lang="en-US" dirty="0"/>
              <a:t>Finding difference or edge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95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B3CE-4AC1-41C9-5374-32332C0B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Point processing techniques </a:t>
            </a:r>
            <a:endParaRPr lang="en-IN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A544E-5E38-481E-E4D0-4CFC5203A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b="1" dirty="0"/>
                  <a:t>Intensity transformations </a:t>
                </a:r>
                <a:r>
                  <a:rPr lang="en-US" dirty="0"/>
                  <a:t>are point processing techniques that change the pixel values (intensities) of an image to enhance or extract features. These transformations are applied individually to each pixel using a transformation function.</a:t>
                </a:r>
              </a:p>
              <a:p>
                <a:pPr algn="just"/>
                <a:r>
                  <a:rPr lang="en-US" b="1" u="sng" dirty="0"/>
                  <a:t>General formula</a:t>
                </a:r>
                <a:r>
                  <a:rPr lang="en-US" dirty="0"/>
                  <a:t>:</a:t>
                </a:r>
              </a:p>
              <a:p>
                <a:pPr marL="0" indent="0" algn="just">
                  <a:buNone/>
                </a:pPr>
                <a:r>
                  <a:rPr lang="en-US" dirty="0"/>
                  <a:t>						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i="1" dirty="0"/>
              </a:p>
              <a:p>
                <a:pPr marL="0" indent="0" algn="just">
                  <a:buNone/>
                </a:pPr>
                <a:r>
                  <a:rPr lang="en-IN" dirty="0"/>
                  <a:t>	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b="1" dirty="0"/>
                  <a:t>transfer function </a:t>
                </a:r>
                <a:r>
                  <a:rPr lang="en-IN" dirty="0"/>
                  <a:t>that maps </a:t>
                </a:r>
                <a:r>
                  <a:rPr lang="en-US" b="1" dirty="0"/>
                  <a:t>intensity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:r>
                  <a:rPr lang="en-US" b="1" dirty="0"/>
                  <a:t>output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A544E-5E38-481E-E4D0-4CFC5203A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0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1054</TotalTime>
  <Words>1555</Words>
  <Application>Microsoft Office PowerPoint</Application>
  <PresentationFormat>Widescreen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Celestial</vt:lpstr>
      <vt:lpstr>Digital Image processing</vt:lpstr>
      <vt:lpstr>Introduction</vt:lpstr>
      <vt:lpstr>Fundamental steps in digital image processing</vt:lpstr>
      <vt:lpstr>image digitization</vt:lpstr>
      <vt:lpstr>Representing a digital image</vt:lpstr>
      <vt:lpstr>Image as a function</vt:lpstr>
      <vt:lpstr>Types of image</vt:lpstr>
      <vt:lpstr>Mathematical tools used in image processing</vt:lpstr>
      <vt:lpstr>Point processing techniques </vt:lpstr>
      <vt:lpstr>Types of Intensity Transformations</vt:lpstr>
      <vt:lpstr>PowerPoint Presentation</vt:lpstr>
      <vt:lpstr>PowerPoint Presentation</vt:lpstr>
      <vt:lpstr>PowerPoint Presentation</vt:lpstr>
      <vt:lpstr>HISTOGRAM PROCESSING</vt:lpstr>
      <vt:lpstr>Graph showing intensity level and distribution of pixels</vt:lpstr>
      <vt:lpstr>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Kumar Sah</dc:creator>
  <cp:lastModifiedBy>Shubham Kumar Sah</cp:lastModifiedBy>
  <cp:revision>63</cp:revision>
  <dcterms:created xsi:type="dcterms:W3CDTF">2025-05-02T11:37:15Z</dcterms:created>
  <dcterms:modified xsi:type="dcterms:W3CDTF">2025-05-19T08:23:57Z</dcterms:modified>
</cp:coreProperties>
</file>