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66" r:id="rId8"/>
    <p:sldId id="267" r:id="rId9"/>
    <p:sldId id="268" r:id="rId10"/>
    <p:sldId id="269" r:id="rId11"/>
    <p:sldId id="271" r:id="rId12"/>
    <p:sldId id="282" r:id="rId13"/>
    <p:sldId id="273" r:id="rId14"/>
    <p:sldId id="285" r:id="rId15"/>
    <p:sldId id="286" r:id="rId16"/>
    <p:sldId id="287" r:id="rId17"/>
    <p:sldId id="288" r:id="rId18"/>
    <p:sldId id="289" r:id="rId19"/>
    <p:sldId id="291" r:id="rId20"/>
    <p:sldId id="290" r:id="rId21"/>
    <p:sldId id="275" r:id="rId22"/>
    <p:sldId id="276" r:id="rId23"/>
    <p:sldId id="284"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20-06-2021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20-06-2021</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8144" y="5301208"/>
            <a:ext cx="2666157" cy="882119"/>
          </a:xfrm>
        </p:spPr>
        <p:txBody>
          <a:bodyPr>
            <a:normAutofit/>
          </a:bodyPr>
          <a:lstStyle/>
          <a:p>
            <a:pPr algn="just"/>
            <a:r>
              <a:rPr lang="en-IN" sz="2000" dirty="0" smtClean="0">
                <a:solidFill>
                  <a:schemeClr val="tx1"/>
                </a:solidFill>
                <a:latin typeface="Arial" panose="020B0604020202020204" pitchFamily="34" charset="0"/>
                <a:cs typeface="Arial" panose="020B0604020202020204" pitchFamily="34" charset="0"/>
              </a:rPr>
              <a:t>Submitted by:</a:t>
            </a:r>
          </a:p>
          <a:p>
            <a:pPr algn="just"/>
            <a:r>
              <a:rPr lang="en-IN" b="1" dirty="0" smtClean="0">
                <a:solidFill>
                  <a:schemeClr val="tx1"/>
                </a:solidFill>
                <a:latin typeface="Arial" panose="020B0604020202020204" pitchFamily="34" charset="0"/>
                <a:cs typeface="Arial" panose="020B0604020202020204" pitchFamily="34" charset="0"/>
              </a:rPr>
              <a:t>SHUBHAM SAHU</a:t>
            </a: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smtClean="0">
                <a:solidFill>
                  <a:schemeClr val="tx1"/>
                </a:solidFill>
                <a:latin typeface="Arial" panose="020B0604020202020204" pitchFamily="34" charset="0"/>
                <a:cs typeface="Arial" panose="020B0604020202020204" pitchFamily="34" charset="0"/>
              </a:rPr>
              <a:t>FAKE NEWS DETECTION</a:t>
            </a:r>
            <a:br>
              <a:rPr lang="en-US" sz="4400" i="1" dirty="0" smtClean="0">
                <a:solidFill>
                  <a:schemeClr val="tx1"/>
                </a:solidFill>
                <a:latin typeface="Arial" panose="020B0604020202020204" pitchFamily="34" charset="0"/>
                <a:cs typeface="Arial" panose="020B0604020202020204" pitchFamily="34" charset="0"/>
              </a:rPr>
            </a:br>
            <a:r>
              <a:rPr lang="en-US" sz="4400" i="1" dirty="0" smtClean="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a:t>
            </a:r>
            <a:r>
              <a:rPr lang="en-IN" sz="2400" dirty="0" smtClean="0">
                <a:solidFill>
                  <a:schemeClr val="tx1"/>
                </a:solidFill>
                <a:latin typeface="Arial" panose="020B0604020202020204" pitchFamily="34" charset="0"/>
                <a:cs typeface="Arial" panose="020B0604020202020204" pitchFamily="34" charset="0"/>
              </a:rPr>
              <a:t>TF-IDF. </a:t>
            </a:r>
            <a:r>
              <a:rPr lang="en-IN" sz="2400" dirty="0">
                <a:solidFill>
                  <a:schemeClr val="tx1"/>
                </a:solidFill>
                <a:latin typeface="Arial" panose="020B0604020202020204" pitchFamily="34" charset="0"/>
                <a:cs typeface="Arial" panose="020B0604020202020204" pitchFamily="34" charset="0"/>
              </a:rPr>
              <a:t>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285293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a:t>
            </a:r>
            <a:r>
              <a:rPr lang="en-US" sz="2400" b="1" dirty="0" smtClean="0">
                <a:solidFill>
                  <a:schemeClr val="tx1"/>
                </a:solidFill>
                <a:latin typeface="Arial" panose="020B0604020202020204" pitchFamily="34" charset="0"/>
                <a:cs typeface="Arial" panose="020B0604020202020204" pitchFamily="34" charset="0"/>
              </a:rPr>
              <a:t>binary classification </a:t>
            </a:r>
            <a:r>
              <a:rPr lang="en-US" sz="2400" b="1" dirty="0">
                <a:solidFill>
                  <a:schemeClr val="tx1"/>
                </a:solidFill>
                <a:latin typeface="Arial" panose="020B0604020202020204" pitchFamily="34" charset="0"/>
                <a:cs typeface="Arial" panose="020B0604020202020204" pitchFamily="34" charset="0"/>
              </a:rPr>
              <a:t>type </a:t>
            </a:r>
            <a:r>
              <a:rPr lang="en-US" sz="2400" b="1" dirty="0" smtClean="0">
                <a:solidFill>
                  <a:schemeClr val="tx1"/>
                </a:solidFill>
                <a:latin typeface="Arial" panose="020B0604020202020204" pitchFamily="34" charset="0"/>
                <a:cs typeface="Arial" panose="020B0604020202020204" pitchFamily="34" charset="0"/>
              </a:rPr>
              <a:t>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a:t>
            </a:r>
            <a:r>
              <a:rPr lang="en-IN" sz="2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LogisticRegression</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DecisionTreeClassifier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AdaBoostClassifier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MultinomialNB</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XGBoost</a:t>
            </a:r>
            <a:r>
              <a:rPr lang="en-IN" sz="2400" dirty="0" smtClean="0">
                <a:solidFill>
                  <a:schemeClr val="tx1"/>
                </a:solidFill>
                <a:latin typeface="Arial" panose="020B0604020202020204" pitchFamily="34" charset="0"/>
                <a:cs typeface="Arial" panose="020B0604020202020204" pitchFamily="34" charset="0"/>
              </a:rPr>
              <a:t> Classifier</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a:t>
            </a:r>
            <a:r>
              <a:rPr lang="en-IN" sz="4000" b="1" dirty="0" smtClean="0">
                <a:solidFill>
                  <a:schemeClr val="tx1"/>
                </a:solidFill>
                <a:latin typeface="Arial" panose="020B0604020202020204" pitchFamily="34" charset="0"/>
                <a:cs typeface="Arial" panose="020B0604020202020204" pitchFamily="34" charset="0"/>
              </a:rPr>
              <a:t>Matrices</a:t>
            </a:r>
            <a:br>
              <a:rPr lang="en-IN" sz="4000" b="1" dirty="0" smtClean="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Confusion </a:t>
            </a:r>
            <a:r>
              <a:rPr lang="en-IN" sz="2000" b="1" dirty="0">
                <a:solidFill>
                  <a:schemeClr val="tx1"/>
                </a:solidFill>
                <a:latin typeface="Arial" panose="020B0604020202020204" pitchFamily="34" charset="0"/>
                <a:cs typeface="Arial" panose="020B0604020202020204" pitchFamily="34" charset="0"/>
              </a:rPr>
              <a:t>matrices</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gives </a:t>
            </a:r>
            <a:r>
              <a:rPr lang="en-IN" sz="2000" dirty="0">
                <a:solidFill>
                  <a:schemeClr val="tx1"/>
                </a:solidFill>
                <a:latin typeface="Arial" panose="020B0604020202020204" pitchFamily="34" charset="0"/>
                <a:cs typeface="Arial" panose="020B0604020202020204" pitchFamily="34" charset="0"/>
              </a:rPr>
              <a:t>direct comparisons of values like True Positives, False Positives, True Negatives and False </a:t>
            </a:r>
            <a:r>
              <a:rPr lang="en-IN" sz="2000" dirty="0" smtClean="0">
                <a:solidFill>
                  <a:schemeClr val="tx1"/>
                </a:solidFill>
                <a:latin typeface="Arial" panose="020B0604020202020204" pitchFamily="34" charset="0"/>
                <a:cs typeface="Arial" panose="020B0604020202020204" pitchFamily="34" charset="0"/>
              </a:rPr>
              <a:t>Negatives</a:t>
            </a:r>
            <a:endParaRPr lang="en-IN" sz="2000" b="1" dirty="0" smtClean="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classification </a:t>
            </a:r>
            <a:r>
              <a:rPr lang="en-IN" sz="2000" b="1" dirty="0">
                <a:solidFill>
                  <a:schemeClr val="tx1"/>
                </a:solidFill>
                <a:latin typeface="Arial" panose="020B0604020202020204" pitchFamily="34" charset="0"/>
                <a:cs typeface="Arial" panose="020B0604020202020204" pitchFamily="34" charset="0"/>
              </a:rPr>
              <a:t>report</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displays </a:t>
            </a:r>
            <a:r>
              <a:rPr lang="en-IN" sz="2000" dirty="0">
                <a:solidFill>
                  <a:schemeClr val="tx1"/>
                </a:solidFill>
                <a:latin typeface="Arial" panose="020B0604020202020204" pitchFamily="34" charset="0"/>
                <a:cs typeface="Arial" panose="020B0604020202020204" pitchFamily="34" charset="0"/>
              </a:rPr>
              <a:t>the precision, recall, F1, and support scores for the </a:t>
            </a:r>
            <a:r>
              <a:rPr lang="en-IN" sz="2000" dirty="0" smtClean="0">
                <a:solidFill>
                  <a:schemeClr val="tx1"/>
                </a:solidFill>
                <a:latin typeface="Arial" panose="020B0604020202020204" pitchFamily="34" charset="0"/>
                <a:cs typeface="Arial" panose="020B0604020202020204" pitchFamily="34" charset="0"/>
              </a:rPr>
              <a:t>model</a:t>
            </a: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F1 </a:t>
            </a:r>
            <a:r>
              <a:rPr lang="en-IN" sz="2000" b="1" dirty="0">
                <a:solidFill>
                  <a:schemeClr val="tx1"/>
                </a:solidFill>
                <a:latin typeface="Arial" panose="020B0604020202020204" pitchFamily="34" charset="0"/>
                <a:cs typeface="Arial" panose="020B0604020202020204" pitchFamily="34" charset="0"/>
              </a:rPr>
              <a:t>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AUC: </a:t>
            </a:r>
            <a:r>
              <a:rPr lang="en-IN" sz="2000" dirty="0" smtClean="0">
                <a:solidFill>
                  <a:schemeClr val="tx1"/>
                </a:solidFill>
                <a:latin typeface="Arial" panose="020B0604020202020204" pitchFamily="34" charset="0"/>
                <a:cs typeface="Arial" panose="020B0604020202020204" pitchFamily="34" charset="0"/>
              </a:rPr>
              <a:t>It</a:t>
            </a:r>
            <a:r>
              <a:rPr lang="en-IN" sz="2000" b="1" dirty="0" smtClean="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a:t>
            </a:r>
            <a:r>
              <a:rPr lang="en-IN" sz="2000" dirty="0" smtClean="0">
                <a:solidFill>
                  <a:schemeClr val="tx1"/>
                </a:solidFill>
                <a:latin typeface="Arial" panose="020B0604020202020204" pitchFamily="34" charset="0"/>
                <a:cs typeface="Arial" panose="020B0604020202020204" pitchFamily="34" charset="0"/>
              </a:rPr>
              <a:t>between</a:t>
            </a:r>
          </a:p>
          <a:p>
            <a:pPr>
              <a:buFont typeface="Wingdings" pitchFamily="2" charset="2"/>
              <a:buChar char="v"/>
            </a:pPr>
            <a:r>
              <a:rPr lang="en-IN" sz="2000" b="1" dirty="0" err="1" smtClean="0">
                <a:solidFill>
                  <a:schemeClr val="tx1"/>
                </a:solidFill>
                <a:latin typeface="Arial" panose="020B0604020202020204" pitchFamily="34" charset="0"/>
                <a:cs typeface="Arial" panose="020B0604020202020204" pitchFamily="34" charset="0"/>
              </a:rPr>
              <a:t>Log_Loss</a:t>
            </a:r>
            <a:r>
              <a:rPr lang="en-IN" sz="2000" dirty="0" err="1" smtClean="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731510" cy="1679575"/>
          </a:xfrm>
          <a:prstGeom prst="rect">
            <a:avLst/>
          </a:prstGeom>
        </p:spPr>
      </p:pic>
      <p:pic>
        <p:nvPicPr>
          <p:cNvPr id="8" name="Picture 7"/>
          <p:cNvPicPr/>
          <p:nvPr/>
        </p:nvPicPr>
        <p:blipFill>
          <a:blip r:embed="rId3"/>
          <a:stretch>
            <a:fillRect/>
          </a:stretch>
        </p:blipFill>
        <p:spPr>
          <a:xfrm>
            <a:off x="2555776" y="3284984"/>
            <a:ext cx="5731510" cy="3185795"/>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85549" y="1036082"/>
            <a:ext cx="5731510" cy="1960870"/>
          </a:xfrm>
          <a:prstGeom prst="rect">
            <a:avLst/>
          </a:prstGeom>
        </p:spPr>
      </p:pic>
      <p:pic>
        <p:nvPicPr>
          <p:cNvPr id="6" name="Picture 5"/>
          <p:cNvPicPr/>
          <p:nvPr/>
        </p:nvPicPr>
        <p:blipFill>
          <a:blip r:embed="rId3"/>
          <a:stretch>
            <a:fillRect/>
          </a:stretch>
        </p:blipFill>
        <p:spPr>
          <a:xfrm>
            <a:off x="3635896" y="3140968"/>
            <a:ext cx="5227454" cy="3646944"/>
          </a:xfrm>
          <a:prstGeom prst="rect">
            <a:avLst/>
          </a:prstGeom>
        </p:spPr>
      </p:pic>
    </p:spTree>
    <p:extLst>
      <p:ext uri="{BB962C8B-B14F-4D97-AF65-F5344CB8AC3E}">
        <p14:creationId xmlns:p14="http://schemas.microsoft.com/office/powerpoint/2010/main" val="2515801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112568" cy="2880320"/>
          </a:xfrm>
          <a:prstGeom prst="rect">
            <a:avLst/>
          </a:prstGeom>
        </p:spPr>
      </p:pic>
      <p:pic>
        <p:nvPicPr>
          <p:cNvPr id="8" name="Picture 7"/>
          <p:cNvPicPr/>
          <p:nvPr/>
        </p:nvPicPr>
        <p:blipFill>
          <a:blip r:embed="rId3"/>
          <a:stretch>
            <a:fillRect/>
          </a:stretch>
        </p:blipFill>
        <p:spPr>
          <a:xfrm>
            <a:off x="4283968" y="4149080"/>
            <a:ext cx="4860032" cy="2696344"/>
          </a:xfrm>
          <a:prstGeom prst="rect">
            <a:avLst/>
          </a:prstGeom>
        </p:spPr>
      </p:pic>
    </p:spTree>
    <p:extLst>
      <p:ext uri="{BB962C8B-B14F-4D97-AF65-F5344CB8AC3E}">
        <p14:creationId xmlns:p14="http://schemas.microsoft.com/office/powerpoint/2010/main" val="384456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395537" y="1124744"/>
            <a:ext cx="4896543" cy="2808312"/>
          </a:xfrm>
          <a:prstGeom prst="rect">
            <a:avLst/>
          </a:prstGeom>
        </p:spPr>
      </p:pic>
      <p:pic>
        <p:nvPicPr>
          <p:cNvPr id="6" name="Picture 5"/>
          <p:cNvPicPr/>
          <p:nvPr/>
        </p:nvPicPr>
        <p:blipFill>
          <a:blip r:embed="rId3"/>
          <a:stretch>
            <a:fillRect/>
          </a:stretch>
        </p:blipFill>
        <p:spPr>
          <a:xfrm>
            <a:off x="4211960" y="4077072"/>
            <a:ext cx="4964048" cy="2780928"/>
          </a:xfrm>
          <a:prstGeom prst="rect">
            <a:avLst/>
          </a:prstGeom>
        </p:spPr>
      </p:pic>
    </p:spTree>
    <p:extLst>
      <p:ext uri="{BB962C8B-B14F-4D97-AF65-F5344CB8AC3E}">
        <p14:creationId xmlns:p14="http://schemas.microsoft.com/office/powerpoint/2010/main" val="17286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1706245" y="1096645"/>
            <a:ext cx="5731510" cy="4664710"/>
          </a:xfrm>
          <a:prstGeom prst="rect">
            <a:avLst/>
          </a:prstGeom>
        </p:spPr>
      </p:pic>
    </p:spTree>
    <p:extLst>
      <p:ext uri="{BB962C8B-B14F-4D97-AF65-F5344CB8AC3E}">
        <p14:creationId xmlns:p14="http://schemas.microsoft.com/office/powerpoint/2010/main" val="2786268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763688" y="1556792"/>
            <a:ext cx="5731510" cy="4290060"/>
          </a:xfrm>
          <a:prstGeom prst="rect">
            <a:avLst/>
          </a:prstGeom>
        </p:spPr>
      </p:pic>
    </p:spTree>
    <p:extLst>
      <p:ext uri="{BB962C8B-B14F-4D97-AF65-F5344CB8AC3E}">
        <p14:creationId xmlns:p14="http://schemas.microsoft.com/office/powerpoint/2010/main" val="3415856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410970"/>
            <a:ext cx="5731510" cy="4036060"/>
          </a:xfrm>
          <a:prstGeom prst="rect">
            <a:avLst/>
          </a:prstGeom>
        </p:spPr>
      </p:pic>
    </p:spTree>
    <p:extLst>
      <p:ext uri="{BB962C8B-B14F-4D97-AF65-F5344CB8AC3E}">
        <p14:creationId xmlns:p14="http://schemas.microsoft.com/office/powerpoint/2010/main" val="3858102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smtClean="0">
                <a:solidFill>
                  <a:schemeClr val="tx1"/>
                </a:solidFill>
                <a:latin typeface="Arial" panose="020B0604020202020204" pitchFamily="34" charset="0"/>
                <a:cs typeface="Arial" panose="020B0604020202020204" pitchFamily="34" charset="0"/>
              </a:rPr>
              <a:t>Introduction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a:t>
            </a:r>
            <a:r>
              <a:rPr lang="en-IN" sz="2400" dirty="0" smtClean="0">
                <a:solidFill>
                  <a:schemeClr val="tx1"/>
                </a:solidFill>
                <a:latin typeface="Arial" panose="020B0604020202020204" pitchFamily="34" charset="0"/>
                <a:cs typeface="Arial" panose="020B0604020202020204" pitchFamily="34" charset="0"/>
              </a:rPr>
              <a:t>vitalized </a:t>
            </a:r>
            <a:r>
              <a:rPr lang="en-IN" sz="2400" dirty="0">
                <a:solidFill>
                  <a:schemeClr val="tx1"/>
                </a:solidFill>
                <a:latin typeface="Arial" panose="020B0604020202020204" pitchFamily="34" charset="0"/>
                <a:cs typeface="Arial" panose="020B0604020202020204" pitchFamily="34" charset="0"/>
              </a:rPr>
              <a:t>by algorithms, and users may end up in a filter </a:t>
            </a:r>
            <a:r>
              <a:rPr lang="en-IN" sz="2400" dirty="0" smtClean="0">
                <a:solidFill>
                  <a:schemeClr val="tx1"/>
                </a:solidFill>
                <a:latin typeface="Arial" panose="020B0604020202020204" pitchFamily="34" charset="0"/>
                <a:cs typeface="Arial" panose="020B0604020202020204" pitchFamily="34" charset="0"/>
              </a:rPr>
              <a:t>bubble.</a:t>
            </a:r>
          </a:p>
          <a:p>
            <a:r>
              <a:rPr lang="en-IN" sz="2400" dirty="0">
                <a:solidFill>
                  <a:schemeClr val="tx1"/>
                </a:solidFill>
                <a:latin typeface="Arial" panose="020B0604020202020204" pitchFamily="34" charset="0"/>
                <a:cs typeface="Arial" panose="020B0604020202020204" pitchFamily="34" charset="0"/>
              </a:rPr>
              <a:t>Fake news is not a recent concept, </a:t>
            </a:r>
            <a:r>
              <a:rPr lang="en-IN" sz="2400" dirty="0" smtClean="0">
                <a:solidFill>
                  <a:schemeClr val="tx1"/>
                </a:solidFill>
                <a:latin typeface="Arial" panose="020B0604020202020204" pitchFamily="34" charset="0"/>
                <a:cs typeface="Arial" panose="020B0604020202020204" pitchFamily="34" charset="0"/>
              </a:rPr>
              <a:t>but </a:t>
            </a:r>
            <a:r>
              <a:rPr lang="en-IN" sz="2400" dirty="0">
                <a:solidFill>
                  <a:schemeClr val="tx1"/>
                </a:solidFill>
                <a:latin typeface="Arial" panose="020B0604020202020204" pitchFamily="34" charset="0"/>
                <a:cs typeface="Arial" panose="020B0604020202020204" pitchFamily="34" charset="0"/>
              </a:rPr>
              <a:t>it is a commonly occurring phenomenon in current times. </a:t>
            </a:r>
            <a:r>
              <a:rPr lang="en-IN" sz="2400" dirty="0" smtClean="0">
                <a:solidFill>
                  <a:schemeClr val="tx1"/>
                </a:solidFill>
                <a:latin typeface="Arial" panose="020B0604020202020204" pitchFamily="34" charset="0"/>
                <a:cs typeface="Arial" panose="020B0604020202020204" pitchFamily="34" charset="0"/>
              </a:rPr>
              <a:t>.</a:t>
            </a:r>
            <a:r>
              <a:rPr lang="en-IN" sz="2400" dirty="0">
                <a:solidFill>
                  <a:schemeClr val="tx1"/>
                </a:solidFill>
                <a:latin typeface="Arial" panose="020B0604020202020204" pitchFamily="34" charset="0"/>
                <a:cs typeface="Arial" panose="020B0604020202020204" pitchFamily="34" charset="0"/>
              </a:rPr>
              <a:t>With the widespread dissemination of information via digital media platforms, it is of utmost importance for individuals and societies to be able to judge the credibility of </a:t>
            </a:r>
            <a:r>
              <a:rPr lang="en-IN" sz="2400" dirty="0" smtClean="0">
                <a:solidFill>
                  <a:schemeClr val="tx1"/>
                </a:solidFill>
                <a:latin typeface="Arial" panose="020B0604020202020204" pitchFamily="34" charset="0"/>
                <a:cs typeface="Arial" panose="020B0604020202020204" pitchFamily="34" charset="0"/>
              </a:rPr>
              <a:t>it.</a:t>
            </a:r>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308417"/>
            <a:ext cx="5731510" cy="4241165"/>
          </a:xfrm>
          <a:prstGeom prst="rect">
            <a:avLst/>
          </a:prstGeom>
        </p:spPr>
      </p:pic>
    </p:spTree>
    <p:extLst>
      <p:ext uri="{BB962C8B-B14F-4D97-AF65-F5344CB8AC3E}">
        <p14:creationId xmlns:p14="http://schemas.microsoft.com/office/powerpoint/2010/main" val="1006349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2660" y="3573016"/>
            <a:ext cx="8208912" cy="1143000"/>
          </a:xfrm>
        </p:spPr>
        <p:txBody>
          <a:bodyPr>
            <a:noAutofit/>
          </a:bodyPr>
          <a:lstStyle/>
          <a:p>
            <a:pPr algn="l" latinLnBrk="1"/>
            <a:r>
              <a:rPr lang="en-IN" sz="2000" dirty="0" smtClean="0">
                <a:solidFill>
                  <a:schemeClr val="tx1"/>
                </a:solidFill>
                <a:latin typeface="Arial" panose="020B0604020202020204" pitchFamily="34" charset="0"/>
                <a:cs typeface="Arial" panose="020B0604020202020204" pitchFamily="34" charset="0"/>
              </a:rPr>
              <a:t>Result = </a:t>
            </a:r>
            <a:r>
              <a:rPr lang="en-IN" sz="2000" dirty="0" err="1" smtClean="0">
                <a:solidFill>
                  <a:schemeClr val="tx1"/>
                </a:solidFill>
                <a:latin typeface="Arial" panose="020B0604020202020204" pitchFamily="34" charset="0"/>
                <a:cs typeface="Arial" panose="020B0604020202020204" pitchFamily="34" charset="0"/>
              </a:rPr>
              <a:t>pd.DataFrame</a:t>
            </a:r>
            <a:r>
              <a:rPr lang="en-IN" sz="2000" dirty="0">
                <a:solidFill>
                  <a:schemeClr val="tx1"/>
                </a:solidFill>
                <a:latin typeface="Arial" panose="020B0604020202020204" pitchFamily="34" charset="0"/>
                <a:cs typeface="Arial" panose="020B0604020202020204" pitchFamily="34" charset="0"/>
              </a:rPr>
              <a:t>({'Model': </a:t>
            </a:r>
            <a:r>
              <a:rPr lang="en-IN" sz="2000" dirty="0" err="1">
                <a:solidFill>
                  <a:schemeClr val="tx1"/>
                </a:solidFill>
                <a:latin typeface="Arial" panose="020B0604020202020204" pitchFamily="34" charset="0"/>
                <a:cs typeface="Arial" panose="020B0604020202020204" pitchFamily="34" charset="0"/>
              </a:rPr>
              <a:t>model_list</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Accuracy_score</a:t>
            </a:r>
            <a:r>
              <a:rPr lang="en-IN" sz="2000" dirty="0">
                <a:solidFill>
                  <a:schemeClr val="tx1"/>
                </a:solidFill>
                <a:latin typeface="Arial" panose="020B0604020202020204" pitchFamily="34" charset="0"/>
                <a:cs typeface="Arial" panose="020B0604020202020204" pitchFamily="34" charset="0"/>
              </a:rPr>
              <a:t>': score, 'Cross_val_score':</a:t>
            </a:r>
            <a:r>
              <a:rPr lang="en-IN" sz="2000" dirty="0" err="1">
                <a:solidFill>
                  <a:schemeClr val="tx1"/>
                </a:solidFill>
                <a:latin typeface="Arial" panose="020B0604020202020204" pitchFamily="34" charset="0"/>
                <a:cs typeface="Arial" panose="020B0604020202020204" pitchFamily="34" charset="0"/>
              </a:rPr>
              <a:t>cvs</a:t>
            </a:r>
            <a:r>
              <a:rPr lang="en-IN" sz="2000" dirty="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Roc_auc_score</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rocscore</a:t>
            </a:r>
            <a:r>
              <a:rPr lang="en-IN" sz="2000" dirty="0">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logloss</a:t>
            </a:r>
            <a:r>
              <a:rPr lang="en-IN" sz="2000" dirty="0">
                <a:solidFill>
                  <a:schemeClr val="tx1"/>
                </a:solidFill>
                <a:latin typeface="Arial" panose="020B0604020202020204" pitchFamily="34" charset="0"/>
                <a:cs typeface="Arial" panose="020B0604020202020204" pitchFamily="34" charset="0"/>
              </a:rPr>
              <a:t>})</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result</a:t>
            </a:r>
          </a:p>
        </p:txBody>
      </p:sp>
      <p:sp>
        <p:nvSpPr>
          <p:cNvPr id="7" name="Rectangle 6"/>
          <p:cNvSpPr/>
          <p:nvPr/>
        </p:nvSpPr>
        <p:spPr>
          <a:xfrm>
            <a:off x="700672" y="5085184"/>
            <a:ext cx="7992888" cy="1569660"/>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a:t>
            </a:r>
            <a:r>
              <a:rPr lang="en-IN" sz="2400" b="1" i="1" dirty="0" err="1">
                <a:latin typeface="Arial" panose="020B0604020202020204" pitchFamily="34" charset="0"/>
                <a:cs typeface="Arial" panose="020B0604020202020204" pitchFamily="34" charset="0"/>
              </a:rPr>
              <a:t>XGBoost</a:t>
            </a:r>
            <a:r>
              <a:rPr lang="en-IN" sz="2400" b="1" i="1" dirty="0">
                <a:latin typeface="Arial" panose="020B0604020202020204" pitchFamily="34" charset="0"/>
                <a:cs typeface="Arial" panose="020B0604020202020204" pitchFamily="34" charset="0"/>
              </a:rPr>
              <a:t> Classifier model as the final one</a:t>
            </a:r>
            <a:r>
              <a:rPr lang="en-IN" sz="2400" b="1" i="1" dirty="0" smtClean="0">
                <a:latin typeface="Arial" panose="020B0604020202020204" pitchFamily="34" charset="0"/>
                <a:cs typeface="Arial" panose="020B0604020202020204" pitchFamily="34" charset="0"/>
              </a:rPr>
              <a:t>, as </a:t>
            </a:r>
            <a:r>
              <a:rPr lang="en-IN" sz="2400" b="1" i="1" dirty="0">
                <a:latin typeface="Arial" panose="020B0604020202020204" pitchFamily="34" charset="0"/>
                <a:cs typeface="Arial" panose="020B0604020202020204" pitchFamily="34" charset="0"/>
              </a:rPr>
              <a:t>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a:t>
            </a:r>
            <a:r>
              <a:rPr lang="en-IN" sz="2400" b="1" i="1" dirty="0" err="1">
                <a:latin typeface="Arial" panose="020B0604020202020204" pitchFamily="34" charset="0"/>
                <a:cs typeface="Arial" panose="020B0604020202020204" pitchFamily="34" charset="0"/>
              </a:rPr>
              <a:t>log_loss</a:t>
            </a:r>
            <a:r>
              <a:rPr lang="en-IN" sz="2400" b="1" i="1" dirty="0">
                <a:latin typeface="Arial" panose="020B0604020202020204" pitchFamily="34" charset="0"/>
                <a:cs typeface="Arial" panose="020B0604020202020204" pitchFamily="34" charset="0"/>
              </a:rPr>
              <a:t> value is minimum which indicates better </a:t>
            </a:r>
            <a:r>
              <a:rPr lang="en-IN" sz="2400" b="1" i="1" dirty="0" smtClean="0">
                <a:latin typeface="Arial" panose="020B0604020202020204" pitchFamily="34" charset="0"/>
                <a:cs typeface="Arial" panose="020B0604020202020204" pitchFamily="34" charset="0"/>
              </a:rPr>
              <a:t>prediction.</a:t>
            </a:r>
            <a:endParaRPr lang="en-IN" sz="2400" b="1" i="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728120" y="404664"/>
            <a:ext cx="8164360" cy="2952328"/>
          </a:xfrm>
          <a:prstGeom prst="rect">
            <a:avLst/>
          </a:prstGeo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5" name="Picture 4"/>
          <p:cNvPicPr/>
          <p:nvPr/>
        </p:nvPicPr>
        <p:blipFill>
          <a:blip r:embed="rId2"/>
          <a:stretch>
            <a:fillRect/>
          </a:stretch>
        </p:blipFill>
        <p:spPr>
          <a:xfrm>
            <a:off x="1547664" y="1412776"/>
            <a:ext cx="5731510" cy="3672840"/>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1704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539552" y="1043568"/>
            <a:ext cx="4069080" cy="5372100"/>
          </a:xfrm>
          <a:prstGeom prst="rect">
            <a:avLst/>
          </a:prstGeom>
        </p:spPr>
      </p:pic>
      <p:pic>
        <p:nvPicPr>
          <p:cNvPr id="7" name="Picture 6"/>
          <p:cNvPicPr/>
          <p:nvPr/>
        </p:nvPicPr>
        <p:blipFill>
          <a:blip r:embed="rId3"/>
          <a:stretch>
            <a:fillRect/>
          </a:stretch>
        </p:blipFill>
        <p:spPr>
          <a:xfrm>
            <a:off x="4484493" y="3760470"/>
            <a:ext cx="4640580" cy="66294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smtClean="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a:t>
            </a:r>
            <a:r>
              <a:rPr lang="en-US" sz="2800" dirty="0" err="1">
                <a:solidFill>
                  <a:schemeClr val="tx1"/>
                </a:solidFill>
                <a:latin typeface="Arial" panose="020B0604020202020204" pitchFamily="34" charset="0"/>
                <a:cs typeface="Arial" panose="020B0604020202020204" pitchFamily="34" charset="0"/>
              </a:rPr>
              <a:t>XGBoost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Adaboost</a:t>
            </a:r>
            <a:r>
              <a:rPr lang="en-US" sz="2800" dirty="0">
                <a:solidFill>
                  <a:schemeClr val="tx1"/>
                </a:solidFill>
                <a:latin typeface="Arial" panose="020B0604020202020204" pitchFamily="34" charset="0"/>
                <a:cs typeface="Arial" panose="020B0604020202020204" pitchFamily="34" charset="0"/>
              </a:rPr>
              <a:t>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The </a:t>
            </a:r>
            <a:r>
              <a:rPr lang="en-US" sz="2800" dirty="0">
                <a:solidFill>
                  <a:schemeClr val="tx1"/>
                </a:solidFill>
                <a:latin typeface="Arial" panose="020B0604020202020204" pitchFamily="34" charset="0"/>
                <a:cs typeface="Arial" panose="020B0604020202020204" pitchFamily="34" charset="0"/>
              </a:rPr>
              <a:t>saved model now can help </a:t>
            </a:r>
            <a:r>
              <a:rPr lang="en-US" sz="2800" dirty="0" smtClean="0">
                <a:solidFill>
                  <a:schemeClr val="tx1"/>
                </a:solidFill>
                <a:latin typeface="Arial" panose="020B0604020202020204" pitchFamily="34" charset="0"/>
                <a:cs typeface="Arial" panose="020B0604020202020204" pitchFamily="34" charset="0"/>
              </a:rPr>
              <a:t>to </a:t>
            </a:r>
            <a:r>
              <a:rPr lang="en-US" sz="2800" dirty="0">
                <a:solidFill>
                  <a:schemeClr val="tx1"/>
                </a:solidFill>
                <a:latin typeface="Arial" panose="020B0604020202020204" pitchFamily="34" charset="0"/>
                <a:cs typeface="Arial" panose="020B0604020202020204" pitchFamily="34" charset="0"/>
              </a:rPr>
              <a:t>give </a:t>
            </a:r>
            <a:r>
              <a:rPr lang="en-US" sz="2800" dirty="0" smtClean="0">
                <a:solidFill>
                  <a:schemeClr val="tx1"/>
                </a:solidFill>
                <a:latin typeface="Arial" panose="020B0604020202020204" pitchFamily="34" charset="0"/>
                <a:cs typeface="Arial" panose="020B0604020202020204" pitchFamily="34" charset="0"/>
              </a:rPr>
              <a:t>an </a:t>
            </a:r>
            <a:r>
              <a:rPr lang="en-US" sz="2800" dirty="0">
                <a:solidFill>
                  <a:schemeClr val="tx1"/>
                </a:solidFill>
                <a:latin typeface="Arial" panose="020B0604020202020204" pitchFamily="34" charset="0"/>
                <a:cs typeface="Arial" panose="020B0604020202020204" pitchFamily="34" charset="0"/>
              </a:rPr>
              <a:t>estimate of probability about the type of </a:t>
            </a:r>
            <a:r>
              <a:rPr lang="en-US" sz="2800" dirty="0" smtClean="0">
                <a:solidFill>
                  <a:schemeClr val="tx1"/>
                </a:solidFill>
                <a:latin typeface="Arial" panose="020B0604020202020204" pitchFamily="34" charset="0"/>
                <a:cs typeface="Arial" panose="020B0604020202020204" pitchFamily="34" charset="0"/>
              </a:rPr>
              <a:t>news being fake or real.</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 It </a:t>
            </a:r>
            <a:r>
              <a:rPr lang="en-US" sz="2800" dirty="0">
                <a:solidFill>
                  <a:schemeClr val="tx1"/>
                </a:solidFill>
                <a:latin typeface="Arial" panose="020B0604020202020204" pitchFamily="34" charset="0"/>
                <a:cs typeface="Arial" panose="020B0604020202020204" pitchFamily="34" charset="0"/>
              </a:rPr>
              <a:t>was overall a nice experience on working on a real time project of NLP domain  to see how </a:t>
            </a:r>
            <a:r>
              <a:rPr lang="en-US" sz="2800" dirty="0" smtClean="0">
                <a:solidFill>
                  <a:schemeClr val="tx1"/>
                </a:solidFill>
                <a:latin typeface="Arial" panose="020B0604020202020204" pitchFamily="34" charset="0"/>
                <a:cs typeface="Arial" panose="020B0604020202020204" pitchFamily="34" charset="0"/>
              </a:rPr>
              <a:t>data science </a:t>
            </a:r>
            <a:r>
              <a:rPr lang="en-US" sz="2800" dirty="0">
                <a:solidFill>
                  <a:schemeClr val="tx1"/>
                </a:solidFill>
                <a:latin typeface="Arial" panose="020B0604020202020204" pitchFamily="34" charset="0"/>
                <a:cs typeface="Arial" panose="020B0604020202020204" pitchFamily="34" charset="0"/>
              </a:rPr>
              <a:t>and machine learning is useful in this field</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smtClean="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z="2400" dirty="0" smtClean="0">
              <a:solidFill>
                <a:schemeClr val="tx1"/>
              </a:solidFill>
              <a:latin typeface="Arial" panose="020B0604020202020204" pitchFamily="34" charset="0"/>
              <a:cs typeface="Arial" panose="020B0604020202020204" pitchFamily="34" charset="0"/>
            </a:endParaRP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smtClean="0">
                <a:solidFill>
                  <a:schemeClr val="tx1"/>
                </a:solidFill>
                <a:latin typeface="Arial" panose="020B0604020202020204" pitchFamily="34" charset="0"/>
                <a:cs typeface="Arial" panose="020B0604020202020204" pitchFamily="34" charset="0"/>
              </a:rPr>
              <a:t>column,and</a:t>
            </a:r>
            <a:r>
              <a:rPr lang="en-US" sz="2400" dirty="0" smtClean="0">
                <a:solidFill>
                  <a:schemeClr val="tx1"/>
                </a:solidFill>
                <a:latin typeface="Arial" panose="020B0604020202020204" pitchFamily="34" charset="0"/>
                <a:cs typeface="Arial" panose="020B0604020202020204" pitchFamily="34" charset="0"/>
              </a:rPr>
              <a:t> treating them.</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Pointing </a:t>
            </a:r>
            <a:r>
              <a:rPr lang="en-US" sz="2400" dirty="0">
                <a:solidFill>
                  <a:schemeClr val="tx1"/>
                </a:solidFill>
                <a:latin typeface="Arial" panose="020B0604020202020204" pitchFamily="34" charset="0"/>
                <a:cs typeface="Arial" panose="020B0604020202020204" pitchFamily="34" charset="0"/>
              </a:rPr>
              <a:t>out irrelevant features in </a:t>
            </a:r>
            <a:r>
              <a:rPr lang="en-US" sz="2400" dirty="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Addition </a:t>
            </a:r>
            <a:r>
              <a:rPr lang="en-US" sz="2400" dirty="0">
                <a:solidFill>
                  <a:schemeClr val="tx1"/>
                </a:solidFill>
                <a:latin typeface="Arial" panose="020B0604020202020204" pitchFamily="34" charset="0"/>
                <a:cs typeface="Arial" panose="020B0604020202020204" pitchFamily="34" charset="0"/>
              </a:rPr>
              <a:t>of new </a:t>
            </a:r>
            <a:r>
              <a:rPr lang="en-US" sz="2400" dirty="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2400" dirty="0" smtClean="0">
                <a:solidFill>
                  <a:schemeClr val="tx1"/>
                </a:solidFill>
                <a:latin typeface="Arial" pitchFamily="34" charset="0"/>
                <a:cs typeface="Arial" pitchFamily="34" charset="0"/>
              </a:rPr>
              <a:t>Cleaning </a:t>
            </a:r>
            <a:r>
              <a:rPr lang="en-IN" sz="2400" dirty="0">
                <a:solidFill>
                  <a:schemeClr val="tx1"/>
                </a:solidFill>
                <a:latin typeface="Arial" pitchFamily="34" charset="0"/>
                <a:cs typeface="Arial" pitchFamily="34" charset="0"/>
              </a:rPr>
              <a:t>the raw data-It involves deletion of words or special characters that do not add meaning to the text</a:t>
            </a:r>
            <a:r>
              <a:rPr lang="en-IN" sz="2400" dirty="0" smtClean="0">
                <a:solidFill>
                  <a:schemeClr val="tx1"/>
                </a:solidFill>
                <a:latin typeface="Arial" pitchFamily="34" charset="0"/>
                <a:cs typeface="Arial" pitchFamily="34" charset="0"/>
              </a:rPr>
              <a: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a:t>
            </a:r>
            <a:r>
              <a:rPr lang="en-IN" sz="2400" dirty="0" smtClean="0">
                <a:solidFill>
                  <a:schemeClr val="tx1"/>
                </a:solidFill>
                <a:latin typeface="Arial" panose="020B0604020202020204" pitchFamily="34" charset="0"/>
                <a:cs typeface="Arial" panose="020B0604020202020204" pitchFamily="34" charset="0"/>
              </a:rPr>
              <a:t>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a:t>
            </a:r>
            <a:r>
              <a:rPr lang="en-IN" b="1" dirty="0" smtClean="0"/>
              <a:t>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t>
            </a:r>
            <a:r>
              <a:rPr lang="en-IN" b="1" dirty="0" smtClean="0"/>
              <a:t>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a:t>
            </a:r>
            <a:r>
              <a:rPr lang="en-IN" sz="2000" dirty="0" smtClean="0">
                <a:latin typeface="Arial" panose="020B0604020202020204" pitchFamily="34" charset="0"/>
                <a:cs typeface="Arial" panose="020B0604020202020204" pitchFamily="34" charset="0"/>
              </a:rPr>
              <a:t>news. </a:t>
            </a:r>
            <a:r>
              <a:rPr lang="en-IN" sz="2000" dirty="0">
                <a:latin typeface="Arial" panose="020B0604020202020204" pitchFamily="34" charset="0"/>
                <a:cs typeface="Arial" panose="020B0604020202020204" pitchFamily="34" charset="0"/>
              </a:rPr>
              <a:t>A word dictionary (</a:t>
            </a:r>
            <a:r>
              <a:rPr lang="en-IN" sz="2000" dirty="0" err="1" smtClean="0">
                <a:latin typeface="Arial" panose="020B0604020202020204" pitchFamily="34" charset="0"/>
                <a:cs typeface="Arial" panose="020B0604020202020204" pitchFamily="34" charset="0"/>
              </a:rPr>
              <a:t>wordcloud</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was made showing the </a:t>
            </a:r>
            <a:r>
              <a:rPr lang="en-IN" sz="2000" dirty="0" smtClean="0">
                <a:latin typeface="Arial" panose="020B0604020202020204" pitchFamily="34" charset="0"/>
                <a:cs typeface="Arial" panose="020B0604020202020204" pitchFamily="34" charset="0"/>
              </a:rPr>
              <a:t>first 200 </a:t>
            </a:r>
            <a:r>
              <a:rPr lang="en-IN" sz="2000" dirty="0">
                <a:latin typeface="Arial" panose="020B0604020202020204" pitchFamily="34" charset="0"/>
                <a:cs typeface="Arial" panose="020B0604020202020204" pitchFamily="34" charset="0"/>
              </a:rPr>
              <a:t>words highly occurred </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r>
              <a:rPr lang="en-IN" sz="2400" b="1" dirty="0">
                <a:solidFill>
                  <a:schemeClr val="tx1"/>
                </a:solidFill>
                <a:latin typeface="Arial" panose="020B0604020202020204" pitchFamily="34" charset="0"/>
                <a:cs typeface="Arial" panose="020B0604020202020204" pitchFamily="34" charset="0"/>
              </a:rPr>
              <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27984" y="408769"/>
            <a:ext cx="4320480" cy="3141330"/>
          </a:xfrm>
          <a:prstGeom prst="rect">
            <a:avLst/>
          </a:prstGeom>
        </p:spPr>
      </p:pic>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a:t>
            </a:r>
            <a:r>
              <a:rPr lang="en-IN" sz="2400" b="1" i="1" dirty="0" smtClean="0">
                <a:latin typeface="Arial" panose="020B0604020202020204" pitchFamily="34" charset="0"/>
                <a:cs typeface="Arial" panose="020B0604020202020204" pitchFamily="34" charset="0"/>
              </a:rPr>
              <a:t>fake </a:t>
            </a:r>
            <a:r>
              <a:rPr lang="en-IN" sz="2400" b="1" i="1" dirty="0">
                <a:latin typeface="Arial" panose="020B0604020202020204" pitchFamily="34" charset="0"/>
                <a:cs typeface="Arial" panose="020B0604020202020204" pitchFamily="34" charset="0"/>
              </a:rPr>
              <a:t>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1196752"/>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5976" y="332656"/>
            <a:ext cx="4680520" cy="2793060"/>
          </a:xfrm>
          <a:prstGeom prst="rect">
            <a:avLst/>
          </a:prstGeom>
        </p:spPr>
      </p:pic>
      <p:sp>
        <p:nvSpPr>
          <p:cNvPr id="4" name="Rectangle 3"/>
          <p:cNvSpPr/>
          <p:nvPr/>
        </p:nvSpPr>
        <p:spPr>
          <a:xfrm>
            <a:off x="5724128" y="4296203"/>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a:t>
            </a:r>
            <a:r>
              <a:rPr lang="en-IN" sz="2400" b="1" i="1" dirty="0" smtClean="0">
                <a:latin typeface="Arial" panose="020B0604020202020204" pitchFamily="34" charset="0"/>
                <a:cs typeface="Arial" panose="020B0604020202020204" pitchFamily="34" charset="0"/>
              </a:rPr>
              <a:t>in </a:t>
            </a:r>
            <a:r>
              <a:rPr lang="en-IN" sz="2400" b="1" i="1" dirty="0">
                <a:latin typeface="Arial" panose="020B0604020202020204" pitchFamily="34" charset="0"/>
                <a:cs typeface="Arial" panose="020B0604020202020204" pitchFamily="34" charset="0"/>
              </a:rPr>
              <a:t>Fake News - Articles</a:t>
            </a:r>
            <a:endParaRPr lang="en-IN" sz="2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2211</TotalTime>
  <Words>622</Words>
  <Application>Microsoft Office PowerPoint</Application>
  <PresentationFormat>On-screen Show (4:3)</PresentationFormat>
  <Paragraphs>67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Slipstream</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Result = pd.DataFrame({'Model': model_list, 'Accuracy_score': score, 'Cross_val_score':cvs,'Roc_auc_score': rocscore,'Log_Loss':logloss}) result</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Admin</cp:lastModifiedBy>
  <cp:revision>78</cp:revision>
  <dcterms:created xsi:type="dcterms:W3CDTF">2021-05-06T05:43:56Z</dcterms:created>
  <dcterms:modified xsi:type="dcterms:W3CDTF">2021-06-20T14:40:08Z</dcterms:modified>
</cp:coreProperties>
</file>