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37"/>
  </p:notesMasterIdLst>
  <p:sldIdLst>
    <p:sldId id="302" r:id="rId2"/>
    <p:sldId id="257" r:id="rId3"/>
    <p:sldId id="303" r:id="rId4"/>
    <p:sldId id="258" r:id="rId5"/>
    <p:sldId id="286" r:id="rId6"/>
    <p:sldId id="304" r:id="rId7"/>
    <p:sldId id="305" r:id="rId8"/>
    <p:sldId id="306" r:id="rId9"/>
    <p:sldId id="307" r:id="rId10"/>
    <p:sldId id="308" r:id="rId11"/>
    <p:sldId id="265" r:id="rId12"/>
    <p:sldId id="310" r:id="rId13"/>
    <p:sldId id="311" r:id="rId14"/>
    <p:sldId id="312" r:id="rId15"/>
    <p:sldId id="313" r:id="rId16"/>
    <p:sldId id="309" r:id="rId17"/>
    <p:sldId id="288" r:id="rId18"/>
    <p:sldId id="289"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31" r:id="rId33"/>
    <p:sldId id="270" r:id="rId34"/>
    <p:sldId id="332" r:id="rId35"/>
    <p:sldId id="3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91" y="-86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07-Jun-21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150378-18D8-42B2-AA1B-885D515A0878}" type="datetime1">
              <a:rPr lang="en-US" smtClean="0"/>
              <a:t>07-Jun-21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FLIPROBO TECHNOLOGIES</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B850FF-6169-4056-8077-06FFA93A53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AE4107-DB88-45ED-B7F6-795A4EB31485}" type="datetime1">
              <a:rPr lang="en-US" smtClean="0"/>
              <a:t>07-Jun-21</a:t>
            </a:fld>
            <a:endParaRPr lang="en-US"/>
          </a:p>
        </p:txBody>
      </p:sp>
      <p:sp>
        <p:nvSpPr>
          <p:cNvPr id="5" name="Footer Placeholder 4"/>
          <p:cNvSpPr>
            <a:spLocks noGrp="1"/>
          </p:cNvSpPr>
          <p:nvPr>
            <p:ph type="ftr" sz="quarter" idx="11"/>
          </p:nvPr>
        </p:nvSpPr>
        <p:spPr/>
        <p:txBody>
          <a:bodyPr/>
          <a:lstStyle>
            <a:extLst/>
          </a:lstStyle>
          <a:p>
            <a:r>
              <a:rPr lang="en-US" smtClean="0"/>
              <a:t>FLIPROBO TECHNOLOGIES</a:t>
            </a:r>
            <a:endParaRPr lang="en-US"/>
          </a:p>
        </p:txBody>
      </p:sp>
      <p:sp>
        <p:nvSpPr>
          <p:cNvPr id="6" name="Slide Number Placeholder 5"/>
          <p:cNvSpPr>
            <a:spLocks noGrp="1"/>
          </p:cNvSpPr>
          <p:nvPr>
            <p:ph type="sldNum" sz="quarter" idx="12"/>
          </p:nvPr>
        </p:nvSpPr>
        <p:spPr/>
        <p:txBody>
          <a:bodyPr/>
          <a:lstStyle>
            <a:extLst/>
          </a:lstStyle>
          <a:p>
            <a:fld id="{73B850FF-6169-4056-8077-06FFA93A53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A6C211-6F50-479E-A223-F582297FD514}" type="datetime1">
              <a:rPr lang="en-US" smtClean="0"/>
              <a:t>07-Jun-21</a:t>
            </a:fld>
            <a:endParaRPr lang="en-US"/>
          </a:p>
        </p:txBody>
      </p:sp>
      <p:sp>
        <p:nvSpPr>
          <p:cNvPr id="5" name="Footer Placeholder 4"/>
          <p:cNvSpPr>
            <a:spLocks noGrp="1"/>
          </p:cNvSpPr>
          <p:nvPr>
            <p:ph type="ftr" sz="quarter" idx="11"/>
          </p:nvPr>
        </p:nvSpPr>
        <p:spPr/>
        <p:txBody>
          <a:bodyPr/>
          <a:lstStyle>
            <a:extLst/>
          </a:lstStyle>
          <a:p>
            <a:r>
              <a:rPr lang="en-US" smtClean="0"/>
              <a:t>FLIPROBO TECHNOLOGIES</a:t>
            </a:r>
            <a:endParaRPr lang="en-US"/>
          </a:p>
        </p:txBody>
      </p:sp>
      <p:sp>
        <p:nvSpPr>
          <p:cNvPr id="6" name="Slide Number Placeholder 5"/>
          <p:cNvSpPr>
            <a:spLocks noGrp="1"/>
          </p:cNvSpPr>
          <p:nvPr>
            <p:ph type="sldNum" sz="quarter" idx="12"/>
          </p:nvPr>
        </p:nvSpPr>
        <p:spPr/>
        <p:txBody>
          <a:bodyPr/>
          <a:lstStyle>
            <a:extLst/>
          </a:lstStyle>
          <a:p>
            <a:fld id="{73B850FF-6169-4056-8077-06FFA93A53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720B8A-2C47-434D-837A-0448726D90E2}" type="datetime1">
              <a:rPr lang="en-US" smtClean="0"/>
              <a:t>07-Jun-21</a:t>
            </a:fld>
            <a:endParaRPr lang="en-US" dirty="0"/>
          </a:p>
        </p:txBody>
      </p:sp>
      <p:sp>
        <p:nvSpPr>
          <p:cNvPr id="5" name="Footer Placeholder 4"/>
          <p:cNvSpPr>
            <a:spLocks noGrp="1"/>
          </p:cNvSpPr>
          <p:nvPr>
            <p:ph type="ftr" sz="quarter" idx="11"/>
          </p:nvPr>
        </p:nvSpPr>
        <p:spPr/>
        <p:txBody>
          <a:bodyPr/>
          <a:lstStyle>
            <a:extLst/>
          </a:lstStyle>
          <a:p>
            <a:r>
              <a:rPr lang="en-US" smtClean="0"/>
              <a:t>FLIPROBO TECHNOLOGIES</a:t>
            </a:r>
            <a:endParaRPr lang="en-US"/>
          </a:p>
        </p:txBody>
      </p:sp>
      <p:sp>
        <p:nvSpPr>
          <p:cNvPr id="6" name="Slide Number Placeholder 5"/>
          <p:cNvSpPr>
            <a:spLocks noGrp="1"/>
          </p:cNvSpPr>
          <p:nvPr>
            <p:ph type="sldNum" sz="quarter" idx="12"/>
          </p:nvPr>
        </p:nvSpPr>
        <p:spPr/>
        <p:txBody>
          <a:bodyPr/>
          <a:lstStyle>
            <a:extLst/>
          </a:lstStyle>
          <a:p>
            <a:fld id="{73B850FF-6169-4056-8077-06FFA93A536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FA951A-F4D3-4955-8F24-92D20D315AD8}" type="datetime1">
              <a:rPr lang="en-US" smtClean="0"/>
              <a:t>07-Jun-21</a:t>
            </a:fld>
            <a:endParaRPr lang="en-US"/>
          </a:p>
        </p:txBody>
      </p:sp>
      <p:sp>
        <p:nvSpPr>
          <p:cNvPr id="5" name="Footer Placeholder 4"/>
          <p:cNvSpPr>
            <a:spLocks noGrp="1"/>
          </p:cNvSpPr>
          <p:nvPr>
            <p:ph type="ftr" sz="quarter" idx="11"/>
          </p:nvPr>
        </p:nvSpPr>
        <p:spPr/>
        <p:txBody>
          <a:bodyPr/>
          <a:lstStyle>
            <a:extLst/>
          </a:lstStyle>
          <a:p>
            <a:r>
              <a:rPr lang="en-US" smtClean="0"/>
              <a:t>FLIPROBO TECHNOLOGIES</a:t>
            </a:r>
            <a:endParaRPr lang="en-US"/>
          </a:p>
        </p:txBody>
      </p:sp>
      <p:sp>
        <p:nvSpPr>
          <p:cNvPr id="6" name="Slide Number Placeholder 5"/>
          <p:cNvSpPr>
            <a:spLocks noGrp="1"/>
          </p:cNvSpPr>
          <p:nvPr>
            <p:ph type="sldNum" sz="quarter" idx="12"/>
          </p:nvPr>
        </p:nvSpPr>
        <p:spPr/>
        <p:txBody>
          <a:bodyPr/>
          <a:lstStyle>
            <a:extLst/>
          </a:lstStyle>
          <a:p>
            <a:fld id="{73B850FF-6169-4056-8077-06FFA93A5366}"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070479-45E2-494C-BE9A-1E178E8B44ED}" type="datetime1">
              <a:rPr lang="en-US" smtClean="0"/>
              <a:t>07-Jun-21</a:t>
            </a:fld>
            <a:endParaRPr lang="en-US"/>
          </a:p>
        </p:txBody>
      </p:sp>
      <p:sp>
        <p:nvSpPr>
          <p:cNvPr id="6" name="Footer Placeholder 5"/>
          <p:cNvSpPr>
            <a:spLocks noGrp="1"/>
          </p:cNvSpPr>
          <p:nvPr>
            <p:ph type="ftr" sz="quarter" idx="11"/>
          </p:nvPr>
        </p:nvSpPr>
        <p:spPr/>
        <p:txBody>
          <a:bodyPr/>
          <a:lstStyle>
            <a:extLst/>
          </a:lstStyle>
          <a:p>
            <a:r>
              <a:rPr lang="en-US" smtClean="0"/>
              <a:t>FLIPROBO TECHNOLOGIES</a:t>
            </a:r>
            <a:endParaRPr lang="en-US"/>
          </a:p>
        </p:txBody>
      </p:sp>
      <p:sp>
        <p:nvSpPr>
          <p:cNvPr id="7" name="Slide Number Placeholder 6"/>
          <p:cNvSpPr>
            <a:spLocks noGrp="1"/>
          </p:cNvSpPr>
          <p:nvPr>
            <p:ph type="sldNum" sz="quarter" idx="12"/>
          </p:nvPr>
        </p:nvSpPr>
        <p:spPr/>
        <p:txBody>
          <a:bodyPr/>
          <a:lstStyle>
            <a:extLst/>
          </a:lstStyle>
          <a:p>
            <a:fld id="{73B850FF-6169-4056-8077-06FFA93A536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A796CBD-9C7E-4F39-8ADD-3A5CDE2B7B13}" type="datetime1">
              <a:rPr lang="en-US" smtClean="0"/>
              <a:t>07-Jun-21</a:t>
            </a:fld>
            <a:endParaRPr lang="en-US"/>
          </a:p>
        </p:txBody>
      </p:sp>
      <p:sp>
        <p:nvSpPr>
          <p:cNvPr id="8" name="Footer Placeholder 7"/>
          <p:cNvSpPr>
            <a:spLocks noGrp="1"/>
          </p:cNvSpPr>
          <p:nvPr>
            <p:ph type="ftr" sz="quarter" idx="11"/>
          </p:nvPr>
        </p:nvSpPr>
        <p:spPr/>
        <p:txBody>
          <a:bodyPr/>
          <a:lstStyle>
            <a:extLst/>
          </a:lstStyle>
          <a:p>
            <a:r>
              <a:rPr lang="en-US" smtClean="0"/>
              <a:t>FLIPROBO TECHNOLOGIES</a:t>
            </a:r>
            <a:endParaRPr lang="en-US"/>
          </a:p>
        </p:txBody>
      </p:sp>
      <p:sp>
        <p:nvSpPr>
          <p:cNvPr id="9" name="Slide Number Placeholder 8"/>
          <p:cNvSpPr>
            <a:spLocks noGrp="1"/>
          </p:cNvSpPr>
          <p:nvPr>
            <p:ph type="sldNum" sz="quarter" idx="12"/>
          </p:nvPr>
        </p:nvSpPr>
        <p:spPr/>
        <p:txBody>
          <a:bodyPr/>
          <a:lstStyle>
            <a:extLst/>
          </a:lstStyle>
          <a:p>
            <a:fld id="{73B850FF-6169-4056-8077-06FFA93A53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772D75A-B0FD-4720-A136-ADD1126BAEC8}" type="datetime1">
              <a:rPr lang="en-US" smtClean="0"/>
              <a:t>07-Jun-21</a:t>
            </a:fld>
            <a:endParaRPr lang="en-US"/>
          </a:p>
        </p:txBody>
      </p:sp>
      <p:sp>
        <p:nvSpPr>
          <p:cNvPr id="4" name="Footer Placeholder 3"/>
          <p:cNvSpPr>
            <a:spLocks noGrp="1"/>
          </p:cNvSpPr>
          <p:nvPr>
            <p:ph type="ftr" sz="quarter" idx="11"/>
          </p:nvPr>
        </p:nvSpPr>
        <p:spPr/>
        <p:txBody>
          <a:bodyPr/>
          <a:lstStyle>
            <a:extLst/>
          </a:lstStyle>
          <a:p>
            <a:r>
              <a:rPr lang="en-US" smtClean="0"/>
              <a:t>FLIPROBO TECHNOLOGIES</a:t>
            </a:r>
            <a:endParaRPr lang="en-US"/>
          </a:p>
        </p:txBody>
      </p:sp>
      <p:sp>
        <p:nvSpPr>
          <p:cNvPr id="5" name="Slide Number Placeholder 4"/>
          <p:cNvSpPr>
            <a:spLocks noGrp="1"/>
          </p:cNvSpPr>
          <p:nvPr>
            <p:ph type="sldNum" sz="quarter" idx="12"/>
          </p:nvPr>
        </p:nvSpPr>
        <p:spPr/>
        <p:txBody>
          <a:bodyPr/>
          <a:lstStyle>
            <a:extLst/>
          </a:lstStyle>
          <a:p>
            <a:fld id="{73B850FF-6169-4056-8077-06FFA93A536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67BC663-FC9E-456C-B417-73D232E00C02}" type="datetime1">
              <a:rPr lang="en-US" smtClean="0"/>
              <a:t>07-Jun-21</a:t>
            </a:fld>
            <a:endParaRPr lang="en-US"/>
          </a:p>
        </p:txBody>
      </p:sp>
      <p:sp>
        <p:nvSpPr>
          <p:cNvPr id="3" name="Footer Placeholder 2"/>
          <p:cNvSpPr>
            <a:spLocks noGrp="1"/>
          </p:cNvSpPr>
          <p:nvPr>
            <p:ph type="ftr" sz="quarter" idx="11"/>
          </p:nvPr>
        </p:nvSpPr>
        <p:spPr/>
        <p:txBody>
          <a:bodyPr/>
          <a:lstStyle>
            <a:extLst/>
          </a:lstStyle>
          <a:p>
            <a:r>
              <a:rPr lang="en-US" smtClean="0"/>
              <a:t>FLIPROBO TECHNOLOGIES</a:t>
            </a:r>
            <a:endParaRPr lang="en-US"/>
          </a:p>
        </p:txBody>
      </p:sp>
      <p:sp>
        <p:nvSpPr>
          <p:cNvPr id="4" name="Slide Number Placeholder 3"/>
          <p:cNvSpPr>
            <a:spLocks noGrp="1"/>
          </p:cNvSpPr>
          <p:nvPr>
            <p:ph type="sldNum" sz="quarter" idx="12"/>
          </p:nvPr>
        </p:nvSpPr>
        <p:spPr/>
        <p:txBody>
          <a:bodyPr/>
          <a:lstStyle>
            <a:extLst/>
          </a:lstStyle>
          <a:p>
            <a:fld id="{73B850FF-6169-4056-8077-06FFA93A53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C9E65B47-C464-4D94-B714-1364E5111C69}" type="datetime1">
              <a:rPr lang="en-US" smtClean="0"/>
              <a:t>07-Jun-21</a:t>
            </a:fld>
            <a:endParaRPr lang="en-US"/>
          </a:p>
        </p:txBody>
      </p:sp>
      <p:sp>
        <p:nvSpPr>
          <p:cNvPr id="6" name="Footer Placeholder 5"/>
          <p:cNvSpPr>
            <a:spLocks noGrp="1"/>
          </p:cNvSpPr>
          <p:nvPr>
            <p:ph type="ftr" sz="quarter" idx="11"/>
          </p:nvPr>
        </p:nvSpPr>
        <p:spPr/>
        <p:txBody>
          <a:bodyPr/>
          <a:lstStyle>
            <a:extLst/>
          </a:lstStyle>
          <a:p>
            <a:r>
              <a:rPr lang="en-US" smtClean="0"/>
              <a:t>FLIPROBO TECHNOLOGIES</a:t>
            </a:r>
            <a:endParaRPr lang="en-US"/>
          </a:p>
        </p:txBody>
      </p:sp>
      <p:sp>
        <p:nvSpPr>
          <p:cNvPr id="7" name="Slide Number Placeholder 6"/>
          <p:cNvSpPr>
            <a:spLocks noGrp="1"/>
          </p:cNvSpPr>
          <p:nvPr>
            <p:ph type="sldNum" sz="quarter" idx="12"/>
          </p:nvPr>
        </p:nvSpPr>
        <p:spPr/>
        <p:txBody>
          <a:bodyPr/>
          <a:lstStyle>
            <a:extLst/>
          </a:lstStyle>
          <a:p>
            <a:fld id="{73B850FF-6169-4056-8077-06FFA93A53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E58EE0-12FC-478C-B733-FC29126B9262}" type="datetime1">
              <a:rPr lang="en-US" smtClean="0"/>
              <a:t>07-Jun-21</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FLIPROBO TECHNOLOGIES</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3B850FF-6169-4056-8077-06FFA93A5366}"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A71D4EAF-84EB-4409-BD44-13319F1F106B}" type="datetime1">
              <a:rPr lang="en-US" smtClean="0"/>
              <a:t>07-Jun-21</a:t>
            </a:fld>
            <a:endParaRPr lang="en-US" dirty="0"/>
          </a:p>
        </p:txBody>
      </p:sp>
      <p:sp>
        <p:nvSpPr>
          <p:cNvPr id="22" name="Footer Placeholder 21"/>
          <p:cNvSpPr>
            <a:spLocks noGrp="1"/>
          </p:cNvSpPr>
          <p:nvPr>
            <p:ph type="ftr" sz="quarter" idx="3"/>
          </p:nvPr>
        </p:nvSpPr>
        <p:spPr>
          <a:xfrm>
            <a:off x="-196554" y="6492875"/>
            <a:ext cx="2768837" cy="365125"/>
          </a:xfrm>
          <a:prstGeom prst="rect">
            <a:avLst/>
          </a:prstGeom>
        </p:spPr>
        <p:txBody>
          <a:bodyPr vert="horz" anchor="b"/>
          <a:lstStyle>
            <a:lvl1pPr algn="r" eaLnBrk="1" latinLnBrk="0" hangingPunct="1">
              <a:defRPr kumimoji="0" sz="1400" b="1">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extLst/>
          </a:lstStyle>
          <a:p>
            <a:r>
              <a:rPr lang="en-US" dirty="0" smtClean="0"/>
              <a:t>FLIPROBO TECHNOLOGIES</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400" b="1">
                <a:solidFill>
                  <a:srgbClr val="C00000"/>
                </a:solidFill>
                <a:latin typeface="Arial" panose="020B0604020202020204" pitchFamily="34" charset="0"/>
                <a:cs typeface="Arial" panose="020B0604020202020204" pitchFamily="34" charset="0"/>
              </a:defRPr>
            </a:lvl1pPr>
            <a:extLst/>
          </a:lstStyle>
          <a:p>
            <a:fld id="{73B850FF-6169-4056-8077-06FFA93A536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36" y="1514858"/>
            <a:ext cx="11551920" cy="1829761"/>
          </a:xfrm>
        </p:spPr>
        <p:txBody>
          <a:bodyPr>
            <a:normAutofit/>
          </a:bodyPr>
          <a:lstStyle/>
          <a:p>
            <a:pPr algn="ctr"/>
            <a:r>
              <a:rPr lang="en-US" sz="5400" dirty="0" smtClean="0">
                <a:solidFill>
                  <a:srgbClr val="C00000"/>
                </a:solidFill>
                <a:effectLst/>
                <a:latin typeface="Cooper Black" panose="0208090404030B020404" pitchFamily="18" charset="0"/>
                <a:cs typeface="Arial" panose="020B0604020202020204" pitchFamily="34" charset="0"/>
              </a:rPr>
              <a:t>Malignant Comment Classifier Project</a:t>
            </a:r>
            <a:endParaRPr lang="en-IN" sz="5400" dirty="0">
              <a:solidFill>
                <a:srgbClr val="C00000"/>
              </a:solidFill>
              <a:effectLst/>
              <a:latin typeface="Cooper Black" panose="0208090404030B020404" pitchFamily="18" charset="0"/>
              <a:cs typeface="Arial" panose="020B0604020202020204" pitchFamily="34" charset="0"/>
            </a:endParaRPr>
          </a:p>
        </p:txBody>
      </p:sp>
      <p:sp>
        <p:nvSpPr>
          <p:cNvPr id="3" name="Subtitle 2"/>
          <p:cNvSpPr>
            <a:spLocks noGrp="1"/>
          </p:cNvSpPr>
          <p:nvPr>
            <p:ph type="subTitle" idx="1"/>
          </p:nvPr>
        </p:nvSpPr>
        <p:spPr>
          <a:xfrm>
            <a:off x="5907024" y="5824455"/>
            <a:ext cx="4913376" cy="484905"/>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Submitted by</a:t>
            </a:r>
            <a:r>
              <a:rPr lang="en-US" sz="2400" b="1" dirty="0" smtClean="0">
                <a:solidFill>
                  <a:schemeClr val="tx1"/>
                </a:solidFill>
                <a:latin typeface="Arial" panose="020B0604020202020204" pitchFamily="34" charset="0"/>
                <a:cs typeface="Arial" panose="020B0604020202020204" pitchFamily="34" charset="0"/>
              </a:rPr>
              <a:t>:			 </a:t>
            </a:r>
          </a:p>
          <a:p>
            <a:r>
              <a:rPr lang="en-US" sz="2400" b="1" dirty="0" smtClean="0">
                <a:solidFill>
                  <a:schemeClr val="tx1"/>
                </a:solidFill>
                <a:latin typeface="Arial" panose="020B0604020202020204" pitchFamily="34" charset="0"/>
                <a:cs typeface="Arial" panose="020B0604020202020204" pitchFamily="34" charset="0"/>
              </a:rPr>
              <a:t>Shubham Sahu</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52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10</a:t>
            </a:fld>
            <a:endParaRPr lang="en-US"/>
          </a:p>
        </p:txBody>
      </p:sp>
      <p:sp>
        <p:nvSpPr>
          <p:cNvPr id="3" name="Rectangle 2"/>
          <p:cNvSpPr/>
          <p:nvPr/>
        </p:nvSpPr>
        <p:spPr>
          <a:xfrm>
            <a:off x="795041" y="1480263"/>
            <a:ext cx="3095719"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Cleaning the data set</a:t>
            </a:r>
            <a:endParaRPr lang="en-US" sz="2400" dirty="0"/>
          </a:p>
        </p:txBody>
      </p:sp>
      <p:pic>
        <p:nvPicPr>
          <p:cNvPr id="9" name="Picture 8"/>
          <p:cNvPicPr/>
          <p:nvPr/>
        </p:nvPicPr>
        <p:blipFill>
          <a:blip r:embed="rId2"/>
          <a:stretch>
            <a:fillRect/>
          </a:stretch>
        </p:blipFill>
        <p:spPr>
          <a:xfrm>
            <a:off x="135890" y="2337208"/>
            <a:ext cx="5731510" cy="3195955"/>
          </a:xfrm>
          <a:prstGeom prst="rect">
            <a:avLst/>
          </a:prstGeom>
        </p:spPr>
      </p:pic>
      <p:pic>
        <p:nvPicPr>
          <p:cNvPr id="10" name="Picture 9"/>
          <p:cNvPicPr/>
          <p:nvPr/>
        </p:nvPicPr>
        <p:blipFill>
          <a:blip r:embed="rId3"/>
          <a:stretch>
            <a:fillRect/>
          </a:stretch>
        </p:blipFill>
        <p:spPr>
          <a:xfrm>
            <a:off x="6096000" y="1941928"/>
            <a:ext cx="5731510" cy="3925570"/>
          </a:xfrm>
          <a:prstGeom prst="rect">
            <a:avLst/>
          </a:prstGeom>
        </p:spPr>
      </p:pic>
    </p:spTree>
    <p:extLst>
      <p:ext uri="{BB962C8B-B14F-4D97-AF65-F5344CB8AC3E}">
        <p14:creationId xmlns:p14="http://schemas.microsoft.com/office/powerpoint/2010/main" val="31062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11</a:t>
            </a:fld>
            <a:endParaRPr lang="en-US"/>
          </a:p>
        </p:txBody>
      </p:sp>
      <p:pic>
        <p:nvPicPr>
          <p:cNvPr id="8" name="Picture 7"/>
          <p:cNvPicPr/>
          <p:nvPr/>
        </p:nvPicPr>
        <p:blipFill>
          <a:blip r:embed="rId2"/>
          <a:stretch>
            <a:fillRect/>
          </a:stretch>
        </p:blipFill>
        <p:spPr>
          <a:xfrm>
            <a:off x="813616" y="1896835"/>
            <a:ext cx="10273484" cy="4291693"/>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12</a:t>
            </a:fld>
            <a:endParaRPr lang="en-US"/>
          </a:p>
        </p:txBody>
      </p:sp>
      <p:pic>
        <p:nvPicPr>
          <p:cNvPr id="6" name="Picture 5"/>
          <p:cNvPicPr/>
          <p:nvPr/>
        </p:nvPicPr>
        <p:blipFill>
          <a:blip r:embed="rId2"/>
          <a:stretch>
            <a:fillRect/>
          </a:stretch>
        </p:blipFill>
        <p:spPr>
          <a:xfrm>
            <a:off x="6313895" y="4310743"/>
            <a:ext cx="5723255" cy="1870710"/>
          </a:xfrm>
          <a:prstGeom prst="rect">
            <a:avLst/>
          </a:prstGeom>
        </p:spPr>
      </p:pic>
      <p:pic>
        <p:nvPicPr>
          <p:cNvPr id="7" name="Picture 6"/>
          <p:cNvPicPr/>
          <p:nvPr/>
        </p:nvPicPr>
        <p:blipFill>
          <a:blip r:embed="rId3"/>
          <a:stretch>
            <a:fillRect/>
          </a:stretch>
        </p:blipFill>
        <p:spPr>
          <a:xfrm>
            <a:off x="6305640" y="1560467"/>
            <a:ext cx="5731510" cy="2493645"/>
          </a:xfrm>
          <a:prstGeom prst="rect">
            <a:avLst/>
          </a:prstGeom>
        </p:spPr>
      </p:pic>
      <p:pic>
        <p:nvPicPr>
          <p:cNvPr id="9" name="Picture 8"/>
          <p:cNvPicPr/>
          <p:nvPr/>
        </p:nvPicPr>
        <p:blipFill>
          <a:blip r:embed="rId4"/>
          <a:stretch>
            <a:fillRect/>
          </a:stretch>
        </p:blipFill>
        <p:spPr>
          <a:xfrm>
            <a:off x="157662" y="1768658"/>
            <a:ext cx="5731510" cy="4701540"/>
          </a:xfrm>
          <a:prstGeom prst="rect">
            <a:avLst/>
          </a:prstGeom>
        </p:spPr>
      </p:pic>
    </p:spTree>
    <p:extLst>
      <p:ext uri="{BB962C8B-B14F-4D97-AF65-F5344CB8AC3E}">
        <p14:creationId xmlns:p14="http://schemas.microsoft.com/office/powerpoint/2010/main" val="81593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13</a:t>
            </a:fld>
            <a:endParaRPr lang="en-US"/>
          </a:p>
        </p:txBody>
      </p:sp>
      <p:pic>
        <p:nvPicPr>
          <p:cNvPr id="8" name="Picture 7"/>
          <p:cNvPicPr/>
          <p:nvPr/>
        </p:nvPicPr>
        <p:blipFill>
          <a:blip r:embed="rId2"/>
          <a:stretch>
            <a:fillRect/>
          </a:stretch>
        </p:blipFill>
        <p:spPr>
          <a:xfrm>
            <a:off x="315141" y="2281646"/>
            <a:ext cx="5585460" cy="3535680"/>
          </a:xfrm>
          <a:prstGeom prst="rect">
            <a:avLst/>
          </a:prstGeom>
        </p:spPr>
      </p:pic>
      <p:pic>
        <p:nvPicPr>
          <p:cNvPr id="10" name="Picture 9"/>
          <p:cNvPicPr/>
          <p:nvPr/>
        </p:nvPicPr>
        <p:blipFill>
          <a:blip r:embed="rId3"/>
          <a:stretch>
            <a:fillRect/>
          </a:stretch>
        </p:blipFill>
        <p:spPr>
          <a:xfrm>
            <a:off x="5808616" y="1712686"/>
            <a:ext cx="5507355" cy="4673600"/>
          </a:xfrm>
          <a:prstGeom prst="rect">
            <a:avLst/>
          </a:prstGeom>
        </p:spPr>
      </p:pic>
    </p:spTree>
    <p:extLst>
      <p:ext uri="{BB962C8B-B14F-4D97-AF65-F5344CB8AC3E}">
        <p14:creationId xmlns:p14="http://schemas.microsoft.com/office/powerpoint/2010/main" val="85804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14</a:t>
            </a:fld>
            <a:endParaRPr lang="en-US"/>
          </a:p>
        </p:txBody>
      </p:sp>
      <p:pic>
        <p:nvPicPr>
          <p:cNvPr id="7" name="Picture 6"/>
          <p:cNvPicPr/>
          <p:nvPr/>
        </p:nvPicPr>
        <p:blipFill>
          <a:blip r:embed="rId2"/>
          <a:stretch>
            <a:fillRect/>
          </a:stretch>
        </p:blipFill>
        <p:spPr>
          <a:xfrm>
            <a:off x="0" y="1746658"/>
            <a:ext cx="5316855" cy="4834255"/>
          </a:xfrm>
          <a:prstGeom prst="rect">
            <a:avLst/>
          </a:prstGeom>
        </p:spPr>
      </p:pic>
      <p:pic>
        <p:nvPicPr>
          <p:cNvPr id="9" name="Picture 8"/>
          <p:cNvPicPr/>
          <p:nvPr/>
        </p:nvPicPr>
        <p:blipFill>
          <a:blip r:embed="rId3"/>
          <a:stretch>
            <a:fillRect/>
          </a:stretch>
        </p:blipFill>
        <p:spPr>
          <a:xfrm>
            <a:off x="5581559" y="2095182"/>
            <a:ext cx="5731510" cy="3582035"/>
          </a:xfrm>
          <a:prstGeom prst="rect">
            <a:avLst/>
          </a:prstGeom>
        </p:spPr>
      </p:pic>
    </p:spTree>
    <p:extLst>
      <p:ext uri="{BB962C8B-B14F-4D97-AF65-F5344CB8AC3E}">
        <p14:creationId xmlns:p14="http://schemas.microsoft.com/office/powerpoint/2010/main" val="98616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15</a:t>
            </a:fld>
            <a:endParaRPr lang="en-US"/>
          </a:p>
        </p:txBody>
      </p:sp>
      <p:pic>
        <p:nvPicPr>
          <p:cNvPr id="8" name="Picture 7"/>
          <p:cNvPicPr/>
          <p:nvPr/>
        </p:nvPicPr>
        <p:blipFill>
          <a:blip r:embed="rId2"/>
          <a:stretch>
            <a:fillRect/>
          </a:stretch>
        </p:blipFill>
        <p:spPr>
          <a:xfrm>
            <a:off x="364490" y="2243273"/>
            <a:ext cx="5731510" cy="4004310"/>
          </a:xfrm>
          <a:prstGeom prst="rect">
            <a:avLst/>
          </a:prstGeom>
        </p:spPr>
      </p:pic>
      <p:pic>
        <p:nvPicPr>
          <p:cNvPr id="10" name="Picture 9"/>
          <p:cNvPicPr/>
          <p:nvPr/>
        </p:nvPicPr>
        <p:blipFill>
          <a:blip r:embed="rId3"/>
          <a:stretch>
            <a:fillRect/>
          </a:stretch>
        </p:blipFill>
        <p:spPr>
          <a:xfrm>
            <a:off x="6096000" y="1895928"/>
            <a:ext cx="5730875" cy="4351655"/>
          </a:xfrm>
          <a:prstGeom prst="rect">
            <a:avLst/>
          </a:prstGeom>
        </p:spPr>
      </p:pic>
    </p:spTree>
    <p:extLst>
      <p:ext uri="{BB962C8B-B14F-4D97-AF65-F5344CB8AC3E}">
        <p14:creationId xmlns:p14="http://schemas.microsoft.com/office/powerpoint/2010/main" val="363901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smtClean="0">
                <a:solidFill>
                  <a:schemeClr val="tx1"/>
                </a:solidFill>
                <a:effectLst/>
                <a:latin typeface="Arial" panose="020B0604020202020204" pitchFamily="34" charset="0"/>
                <a:cs typeface="Arial" panose="020B0604020202020204" pitchFamily="34" charset="0"/>
              </a:rPr>
              <a:t>EXPLORATORY DATA ANALYSIS (EDA)</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16</a:t>
            </a:fld>
            <a:endParaRPr lang="en-US"/>
          </a:p>
        </p:txBody>
      </p:sp>
      <p:pic>
        <p:nvPicPr>
          <p:cNvPr id="6" name="Picture 5"/>
          <p:cNvPicPr/>
          <p:nvPr/>
        </p:nvPicPr>
        <p:blipFill>
          <a:blip r:embed="rId2"/>
          <a:stretch>
            <a:fillRect/>
          </a:stretch>
        </p:blipFill>
        <p:spPr>
          <a:xfrm>
            <a:off x="209459" y="2482305"/>
            <a:ext cx="5731510" cy="3362960"/>
          </a:xfrm>
          <a:prstGeom prst="rect">
            <a:avLst/>
          </a:prstGeom>
        </p:spPr>
      </p:pic>
      <p:sp>
        <p:nvSpPr>
          <p:cNvPr id="5" name="Rectangle 4"/>
          <p:cNvSpPr/>
          <p:nvPr/>
        </p:nvSpPr>
        <p:spPr>
          <a:xfrm>
            <a:off x="209459" y="1987034"/>
            <a:ext cx="2135521" cy="369332"/>
          </a:xfrm>
          <a:prstGeom prst="rect">
            <a:avLst/>
          </a:prstGeom>
        </p:spPr>
        <p:txBody>
          <a:bodyPr wrap="none">
            <a:spAutoFit/>
          </a:bodyPr>
          <a:lstStyle/>
          <a:p>
            <a:r>
              <a:rPr lang="en-US" b="1" dirty="0"/>
              <a:t>Malignant Words:</a:t>
            </a:r>
            <a:endParaRPr lang="en-US" dirty="0"/>
          </a:p>
        </p:txBody>
      </p:sp>
      <p:pic>
        <p:nvPicPr>
          <p:cNvPr id="9" name="Picture 8"/>
          <p:cNvPicPr/>
          <p:nvPr/>
        </p:nvPicPr>
        <p:blipFill>
          <a:blip r:embed="rId3"/>
          <a:stretch>
            <a:fillRect/>
          </a:stretch>
        </p:blipFill>
        <p:spPr>
          <a:xfrm>
            <a:off x="6096000" y="2816950"/>
            <a:ext cx="5731510" cy="3379470"/>
          </a:xfrm>
          <a:prstGeom prst="rect">
            <a:avLst/>
          </a:prstGeom>
        </p:spPr>
      </p:pic>
      <p:sp>
        <p:nvSpPr>
          <p:cNvPr id="7" name="Rectangle 6"/>
          <p:cNvSpPr/>
          <p:nvPr/>
        </p:nvSpPr>
        <p:spPr>
          <a:xfrm>
            <a:off x="7441881" y="1987034"/>
            <a:ext cx="2691763" cy="369332"/>
          </a:xfrm>
          <a:prstGeom prst="rect">
            <a:avLst/>
          </a:prstGeom>
        </p:spPr>
        <p:txBody>
          <a:bodyPr wrap="none">
            <a:spAutoFit/>
          </a:bodyPr>
          <a:lstStyle/>
          <a:p>
            <a:r>
              <a:rPr lang="en-US" b="1" dirty="0" err="1"/>
              <a:t>NoN</a:t>
            </a:r>
            <a:r>
              <a:rPr lang="en-US" b="1" dirty="0"/>
              <a:t> Malignant Words:</a:t>
            </a:r>
            <a:endParaRPr lang="en-US" dirty="0"/>
          </a:p>
        </p:txBody>
      </p:sp>
      <p:sp>
        <p:nvSpPr>
          <p:cNvPr id="10" name="Rectangle 9"/>
          <p:cNvSpPr/>
          <p:nvPr/>
        </p:nvSpPr>
        <p:spPr>
          <a:xfrm>
            <a:off x="3709460" y="1487427"/>
            <a:ext cx="3353803" cy="584775"/>
          </a:xfrm>
          <a:prstGeom prst="rect">
            <a:avLst/>
          </a:prstGeom>
        </p:spPr>
        <p:txBody>
          <a:bodyPr wrap="none">
            <a:spAutoFit/>
          </a:bodyPr>
          <a:lstStyle/>
          <a:p>
            <a:r>
              <a:rPr lang="en-US" sz="3200" b="1" dirty="0" smtClean="0">
                <a:solidFill>
                  <a:srgbClr val="C00000"/>
                </a:solidFill>
                <a:latin typeface="Arial" panose="020B0604020202020204" pitchFamily="34" charset="0"/>
                <a:cs typeface="Arial" panose="020B0604020202020204" pitchFamily="34" charset="0"/>
              </a:rPr>
              <a:t>WORD-CLOUDS</a:t>
            </a:r>
            <a:endParaRPr lang="en-US" sz="32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54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1A65D6DF-CC9F-41AD-A218-733BCE2D368D}"/>
              </a:ext>
            </a:extLst>
          </p:cNvPr>
          <p:cNvPicPr>
            <a:picLocks noChangeAspect="1"/>
          </p:cNvPicPr>
          <p:nvPr/>
        </p:nvPicPr>
        <p:blipFill>
          <a:blip r:embed="rId2"/>
          <a:stretch>
            <a:fillRect/>
          </a:stretch>
        </p:blipFill>
        <p:spPr>
          <a:xfrm>
            <a:off x="85639" y="2012533"/>
            <a:ext cx="8212055" cy="3305353"/>
          </a:xfrm>
          <a:prstGeom prst="rect">
            <a:avLst/>
          </a:prstGeom>
        </p:spPr>
      </p:pic>
      <p:sp>
        <p:nvSpPr>
          <p:cNvPr id="2" name="Title 1">
            <a:extLst>
              <a:ext uri="{FF2B5EF4-FFF2-40B4-BE49-F238E27FC236}">
                <a16:creationId xmlns="" xmlns:a16="http://schemas.microsoft.com/office/drawing/2014/main" id="{0A5B9515-BC8C-43CC-A83C-A0ACE07F7D38}"/>
              </a:ext>
            </a:extLst>
          </p:cNvPr>
          <p:cNvSpPr>
            <a:spLocks noGrp="1"/>
          </p:cNvSpPr>
          <p:nvPr>
            <p:ph type="title"/>
          </p:nvPr>
        </p:nvSpPr>
        <p:spPr/>
        <p:txBody>
          <a:bodyPr>
            <a:noAutofit/>
          </a:bodyPr>
          <a:lstStyle/>
          <a:p>
            <a:r>
              <a:rPr lang="en-US" sz="4400" dirty="0" smtClean="0">
                <a:solidFill>
                  <a:schemeClr val="tx1"/>
                </a:solidFill>
                <a:effectLst/>
                <a:latin typeface="Arial" panose="020B0604020202020204" pitchFamily="34" charset="0"/>
                <a:cs typeface="Arial" panose="020B0604020202020204" pitchFamily="34" charset="0"/>
              </a:rPr>
              <a:t>ADDED NEW FEATURE – COMMENT LABEL</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 xmlns:a16="http://schemas.microsoft.com/office/drawing/2014/main"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 xmlns:a16="http://schemas.microsoft.com/office/drawing/2014/main" id="{B1785966-F414-48E8-830F-347E9255D7A4}"/>
              </a:ext>
            </a:extLst>
          </p:cNvPr>
          <p:cNvPicPr>
            <a:picLocks noChangeAspect="1"/>
          </p:cNvPicPr>
          <p:nvPr/>
        </p:nvPicPr>
        <p:blipFill>
          <a:blip r:embed="rId4"/>
          <a:stretch>
            <a:fillRect/>
          </a:stretch>
        </p:blipFill>
        <p:spPr>
          <a:xfrm>
            <a:off x="3861551" y="5639097"/>
            <a:ext cx="6562272" cy="578874"/>
          </a:xfrm>
          <a:prstGeom prst="rect">
            <a:avLst/>
          </a:prstGeom>
        </p:spPr>
      </p:pic>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17</a:t>
            </a:fld>
            <a:endParaRPr lang="en-US"/>
          </a:p>
        </p:txBody>
      </p:sp>
    </p:spTree>
    <p:extLst>
      <p:ext uri="{BB962C8B-B14F-4D97-AF65-F5344CB8AC3E}">
        <p14:creationId xmlns:p14="http://schemas.microsoft.com/office/powerpoint/2010/main" val="60994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18</a:t>
            </a:fld>
            <a:endParaRPr lang="en-US"/>
          </a:p>
        </p:txBody>
      </p:sp>
      <p:pic>
        <p:nvPicPr>
          <p:cNvPr id="8" name="Picture 7"/>
          <p:cNvPicPr/>
          <p:nvPr/>
        </p:nvPicPr>
        <p:blipFill>
          <a:blip r:embed="rId2"/>
          <a:stretch>
            <a:fillRect/>
          </a:stretch>
        </p:blipFill>
        <p:spPr>
          <a:xfrm>
            <a:off x="364490" y="1582358"/>
            <a:ext cx="5731510" cy="1720850"/>
          </a:xfrm>
          <a:prstGeom prst="rect">
            <a:avLst/>
          </a:prstGeom>
        </p:spPr>
      </p:pic>
      <p:pic>
        <p:nvPicPr>
          <p:cNvPr id="9" name="Picture 8"/>
          <p:cNvPicPr/>
          <p:nvPr/>
        </p:nvPicPr>
        <p:blipFill>
          <a:blip r:embed="rId3"/>
          <a:stretch>
            <a:fillRect/>
          </a:stretch>
        </p:blipFill>
        <p:spPr>
          <a:xfrm>
            <a:off x="364490" y="3935186"/>
            <a:ext cx="5731510" cy="1828800"/>
          </a:xfrm>
          <a:prstGeom prst="rect">
            <a:avLst/>
          </a:prstGeom>
        </p:spPr>
      </p:pic>
      <p:pic>
        <p:nvPicPr>
          <p:cNvPr id="10" name="Picture 9"/>
          <p:cNvPicPr/>
          <p:nvPr/>
        </p:nvPicPr>
        <p:blipFill>
          <a:blip r:embed="rId4"/>
          <a:stretch>
            <a:fillRect/>
          </a:stretch>
        </p:blipFill>
        <p:spPr>
          <a:xfrm>
            <a:off x="6068786" y="1748472"/>
            <a:ext cx="5725160" cy="3589655"/>
          </a:xfrm>
          <a:prstGeom prst="rect">
            <a:avLst/>
          </a:prstGeom>
        </p:spPr>
      </p:pic>
    </p:spTree>
    <p:extLst>
      <p:ext uri="{BB962C8B-B14F-4D97-AF65-F5344CB8AC3E}">
        <p14:creationId xmlns:p14="http://schemas.microsoft.com/office/powerpoint/2010/main" val="29426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19</a:t>
            </a:fld>
            <a:endParaRPr lang="en-US"/>
          </a:p>
        </p:txBody>
      </p:sp>
      <p:pic>
        <p:nvPicPr>
          <p:cNvPr id="11" name="Picture 10"/>
          <p:cNvPicPr/>
          <p:nvPr/>
        </p:nvPicPr>
        <p:blipFill>
          <a:blip r:embed="rId2"/>
          <a:stretch>
            <a:fillRect/>
          </a:stretch>
        </p:blipFill>
        <p:spPr>
          <a:xfrm>
            <a:off x="364490" y="1640204"/>
            <a:ext cx="5731510" cy="1788795"/>
          </a:xfrm>
          <a:prstGeom prst="rect">
            <a:avLst/>
          </a:prstGeom>
        </p:spPr>
      </p:pic>
      <p:pic>
        <p:nvPicPr>
          <p:cNvPr id="12" name="Picture 11"/>
          <p:cNvPicPr/>
          <p:nvPr/>
        </p:nvPicPr>
        <p:blipFill>
          <a:blip r:embed="rId3"/>
          <a:stretch>
            <a:fillRect/>
          </a:stretch>
        </p:blipFill>
        <p:spPr>
          <a:xfrm>
            <a:off x="6251030" y="1081133"/>
            <a:ext cx="5731510" cy="3944620"/>
          </a:xfrm>
          <a:prstGeom prst="rect">
            <a:avLst/>
          </a:prstGeom>
        </p:spPr>
      </p:pic>
    </p:spTree>
    <p:extLst>
      <p:ext uri="{BB962C8B-B14F-4D97-AF65-F5344CB8AC3E}">
        <p14:creationId xmlns:p14="http://schemas.microsoft.com/office/powerpoint/2010/main" val="24297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3C248A7-C68C-4C5D-9A8F-96DB900E1245}"/>
              </a:ext>
            </a:extLst>
          </p:cNvPr>
          <p:cNvSpPr>
            <a:spLocks noGrp="1"/>
          </p:cNvSpPr>
          <p:nvPr>
            <p:ph idx="1"/>
          </p:nvPr>
        </p:nvSpPr>
        <p:spPr/>
        <p:txBody>
          <a:bodyPr>
            <a:noAutofit/>
          </a:bodyPr>
          <a:lstStyle/>
          <a:p>
            <a:pPr lvl="0"/>
            <a:r>
              <a:rPr lang="en-IN" sz="2400"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t>
            </a:r>
            <a:r>
              <a:rPr lang="en-IN" sz="2400" dirty="0" smtClean="0">
                <a:latin typeface="Arial" panose="020B0604020202020204" pitchFamily="34" charset="0"/>
                <a:cs typeface="Arial" panose="020B0604020202020204" pitchFamily="34" charset="0"/>
              </a:rPr>
              <a:t>and</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20</a:t>
            </a:fld>
            <a:endParaRPr lang="en-US"/>
          </a:p>
        </p:txBody>
      </p:sp>
      <p:pic>
        <p:nvPicPr>
          <p:cNvPr id="8" name="Picture 7"/>
          <p:cNvPicPr/>
          <p:nvPr/>
        </p:nvPicPr>
        <p:blipFill>
          <a:blip r:embed="rId2"/>
          <a:stretch>
            <a:fillRect/>
          </a:stretch>
        </p:blipFill>
        <p:spPr>
          <a:xfrm>
            <a:off x="513805" y="2258117"/>
            <a:ext cx="5318760" cy="3992880"/>
          </a:xfrm>
          <a:prstGeom prst="rect">
            <a:avLst/>
          </a:prstGeom>
        </p:spPr>
      </p:pic>
      <p:pic>
        <p:nvPicPr>
          <p:cNvPr id="9" name="Picture 8"/>
          <p:cNvPicPr/>
          <p:nvPr/>
        </p:nvPicPr>
        <p:blipFill>
          <a:blip r:embed="rId3"/>
          <a:stretch>
            <a:fillRect/>
          </a:stretch>
        </p:blipFill>
        <p:spPr>
          <a:xfrm>
            <a:off x="6453051" y="2699203"/>
            <a:ext cx="5731510" cy="2406650"/>
          </a:xfrm>
          <a:prstGeom prst="rect">
            <a:avLst/>
          </a:prstGeom>
        </p:spPr>
      </p:pic>
    </p:spTree>
    <p:extLst>
      <p:ext uri="{BB962C8B-B14F-4D97-AF65-F5344CB8AC3E}">
        <p14:creationId xmlns:p14="http://schemas.microsoft.com/office/powerpoint/2010/main" val="119829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21</a:t>
            </a:fld>
            <a:endParaRPr lang="en-US"/>
          </a:p>
        </p:txBody>
      </p:sp>
      <p:pic>
        <p:nvPicPr>
          <p:cNvPr id="11" name="Picture 10"/>
          <p:cNvPicPr/>
          <p:nvPr/>
        </p:nvPicPr>
        <p:blipFill>
          <a:blip r:embed="rId2"/>
          <a:stretch>
            <a:fillRect/>
          </a:stretch>
        </p:blipFill>
        <p:spPr>
          <a:xfrm>
            <a:off x="608602" y="2073451"/>
            <a:ext cx="5325110" cy="3521710"/>
          </a:xfrm>
          <a:prstGeom prst="rect">
            <a:avLst/>
          </a:prstGeom>
        </p:spPr>
      </p:pic>
      <p:pic>
        <p:nvPicPr>
          <p:cNvPr id="12" name="Picture 11"/>
          <p:cNvPicPr/>
          <p:nvPr/>
        </p:nvPicPr>
        <p:blipFill>
          <a:blip r:embed="rId3"/>
          <a:stretch>
            <a:fillRect/>
          </a:stretch>
        </p:blipFill>
        <p:spPr>
          <a:xfrm>
            <a:off x="6251031" y="2475439"/>
            <a:ext cx="5731510" cy="2268855"/>
          </a:xfrm>
          <a:prstGeom prst="rect">
            <a:avLst/>
          </a:prstGeom>
        </p:spPr>
      </p:pic>
    </p:spTree>
    <p:extLst>
      <p:ext uri="{BB962C8B-B14F-4D97-AF65-F5344CB8AC3E}">
        <p14:creationId xmlns:p14="http://schemas.microsoft.com/office/powerpoint/2010/main" val="243537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22</a:t>
            </a:fld>
            <a:endParaRPr lang="en-US"/>
          </a:p>
        </p:txBody>
      </p:sp>
      <p:pic>
        <p:nvPicPr>
          <p:cNvPr id="7" name="Picture 6"/>
          <p:cNvPicPr/>
          <p:nvPr/>
        </p:nvPicPr>
        <p:blipFill>
          <a:blip r:embed="rId2"/>
          <a:stretch>
            <a:fillRect/>
          </a:stretch>
        </p:blipFill>
        <p:spPr>
          <a:xfrm>
            <a:off x="468086" y="1895747"/>
            <a:ext cx="5410200" cy="4046220"/>
          </a:xfrm>
          <a:prstGeom prst="rect">
            <a:avLst/>
          </a:prstGeom>
        </p:spPr>
      </p:pic>
      <p:pic>
        <p:nvPicPr>
          <p:cNvPr id="8" name="Picture 7"/>
          <p:cNvPicPr/>
          <p:nvPr/>
        </p:nvPicPr>
        <p:blipFill>
          <a:blip r:embed="rId3"/>
          <a:stretch>
            <a:fillRect/>
          </a:stretch>
        </p:blipFill>
        <p:spPr>
          <a:xfrm>
            <a:off x="6096000" y="2442783"/>
            <a:ext cx="5731510" cy="2386330"/>
          </a:xfrm>
          <a:prstGeom prst="rect">
            <a:avLst/>
          </a:prstGeom>
        </p:spPr>
      </p:pic>
    </p:spTree>
    <p:extLst>
      <p:ext uri="{BB962C8B-B14F-4D97-AF65-F5344CB8AC3E}">
        <p14:creationId xmlns:p14="http://schemas.microsoft.com/office/powerpoint/2010/main" val="26876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23</a:t>
            </a:fld>
            <a:endParaRPr lang="en-US"/>
          </a:p>
        </p:txBody>
      </p:sp>
      <p:pic>
        <p:nvPicPr>
          <p:cNvPr id="7" name="Picture 6"/>
          <p:cNvPicPr/>
          <p:nvPr/>
        </p:nvPicPr>
        <p:blipFill>
          <a:blip r:embed="rId2"/>
          <a:stretch>
            <a:fillRect/>
          </a:stretch>
        </p:blipFill>
        <p:spPr>
          <a:xfrm>
            <a:off x="595449" y="1772194"/>
            <a:ext cx="5318760" cy="3901440"/>
          </a:xfrm>
          <a:prstGeom prst="rect">
            <a:avLst/>
          </a:prstGeom>
        </p:spPr>
      </p:pic>
      <p:pic>
        <p:nvPicPr>
          <p:cNvPr id="8" name="Picture 7"/>
          <p:cNvPicPr/>
          <p:nvPr/>
        </p:nvPicPr>
        <p:blipFill>
          <a:blip r:embed="rId3"/>
          <a:stretch>
            <a:fillRect/>
          </a:stretch>
        </p:blipFill>
        <p:spPr>
          <a:xfrm>
            <a:off x="5914209" y="2442783"/>
            <a:ext cx="5731510" cy="2334260"/>
          </a:xfrm>
          <a:prstGeom prst="rect">
            <a:avLst/>
          </a:prstGeom>
        </p:spPr>
      </p:pic>
    </p:spTree>
    <p:extLst>
      <p:ext uri="{BB962C8B-B14F-4D97-AF65-F5344CB8AC3E}">
        <p14:creationId xmlns:p14="http://schemas.microsoft.com/office/powerpoint/2010/main" val="352558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24</a:t>
            </a:fld>
            <a:endParaRPr lang="en-US"/>
          </a:p>
        </p:txBody>
      </p:sp>
      <p:pic>
        <p:nvPicPr>
          <p:cNvPr id="7" name="Picture 6"/>
          <p:cNvPicPr/>
          <p:nvPr/>
        </p:nvPicPr>
        <p:blipFill>
          <a:blip r:embed="rId2"/>
          <a:stretch>
            <a:fillRect/>
          </a:stretch>
        </p:blipFill>
        <p:spPr>
          <a:xfrm>
            <a:off x="594360" y="1930037"/>
            <a:ext cx="5501640" cy="3977640"/>
          </a:xfrm>
          <a:prstGeom prst="rect">
            <a:avLst/>
          </a:prstGeom>
        </p:spPr>
      </p:pic>
      <p:pic>
        <p:nvPicPr>
          <p:cNvPr id="8" name="Picture 7"/>
          <p:cNvPicPr/>
          <p:nvPr/>
        </p:nvPicPr>
        <p:blipFill>
          <a:blip r:embed="rId3"/>
          <a:stretch>
            <a:fillRect/>
          </a:stretch>
        </p:blipFill>
        <p:spPr>
          <a:xfrm>
            <a:off x="6096000" y="2442783"/>
            <a:ext cx="5731510" cy="2402205"/>
          </a:xfrm>
          <a:prstGeom prst="rect">
            <a:avLst/>
          </a:prstGeom>
        </p:spPr>
      </p:pic>
    </p:spTree>
    <p:extLst>
      <p:ext uri="{BB962C8B-B14F-4D97-AF65-F5344CB8AC3E}">
        <p14:creationId xmlns:p14="http://schemas.microsoft.com/office/powerpoint/2010/main" val="19455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25</a:t>
            </a:fld>
            <a:endParaRPr lang="en-US"/>
          </a:p>
        </p:txBody>
      </p:sp>
      <p:pic>
        <p:nvPicPr>
          <p:cNvPr id="7" name="Picture 6"/>
          <p:cNvPicPr/>
          <p:nvPr/>
        </p:nvPicPr>
        <p:blipFill>
          <a:blip r:embed="rId2"/>
          <a:stretch>
            <a:fillRect/>
          </a:stretch>
        </p:blipFill>
        <p:spPr>
          <a:xfrm>
            <a:off x="472440" y="1867445"/>
            <a:ext cx="5623560" cy="4168140"/>
          </a:xfrm>
          <a:prstGeom prst="rect">
            <a:avLst/>
          </a:prstGeom>
        </p:spPr>
      </p:pic>
      <p:pic>
        <p:nvPicPr>
          <p:cNvPr id="8" name="Picture 7"/>
          <p:cNvPicPr/>
          <p:nvPr/>
        </p:nvPicPr>
        <p:blipFill>
          <a:blip r:embed="rId3"/>
          <a:stretch>
            <a:fillRect/>
          </a:stretch>
        </p:blipFill>
        <p:spPr>
          <a:xfrm>
            <a:off x="6096000" y="2258117"/>
            <a:ext cx="5731510" cy="2456815"/>
          </a:xfrm>
          <a:prstGeom prst="rect">
            <a:avLst/>
          </a:prstGeom>
        </p:spPr>
      </p:pic>
    </p:spTree>
    <p:extLst>
      <p:ext uri="{BB962C8B-B14F-4D97-AF65-F5344CB8AC3E}">
        <p14:creationId xmlns:p14="http://schemas.microsoft.com/office/powerpoint/2010/main" val="53883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SCORES SUMMARY</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26</a:t>
            </a:fld>
            <a:endParaRPr lang="en-US"/>
          </a:p>
        </p:txBody>
      </p:sp>
      <p:pic>
        <p:nvPicPr>
          <p:cNvPr id="9" name="Picture 8"/>
          <p:cNvPicPr/>
          <p:nvPr/>
        </p:nvPicPr>
        <p:blipFill>
          <a:blip r:embed="rId2"/>
          <a:stretch>
            <a:fillRect/>
          </a:stretch>
        </p:blipFill>
        <p:spPr>
          <a:xfrm>
            <a:off x="291101" y="1779535"/>
            <a:ext cx="11416485" cy="4474308"/>
          </a:xfrm>
          <a:prstGeom prst="rect">
            <a:avLst/>
          </a:prstGeom>
        </p:spPr>
      </p:pic>
    </p:spTree>
    <p:extLst>
      <p:ext uri="{BB962C8B-B14F-4D97-AF65-F5344CB8AC3E}">
        <p14:creationId xmlns:p14="http://schemas.microsoft.com/office/powerpoint/2010/main" val="185606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27</a:t>
            </a:fld>
            <a:endParaRPr lang="en-US"/>
          </a:p>
        </p:txBody>
      </p:sp>
      <p:pic>
        <p:nvPicPr>
          <p:cNvPr id="7" name="Picture 6"/>
          <p:cNvPicPr/>
          <p:nvPr/>
        </p:nvPicPr>
        <p:blipFill>
          <a:blip r:embed="rId2"/>
          <a:stretch>
            <a:fillRect/>
          </a:stretch>
        </p:blipFill>
        <p:spPr>
          <a:xfrm>
            <a:off x="1874973" y="2442783"/>
            <a:ext cx="9081498" cy="2774043"/>
          </a:xfrm>
          <a:prstGeom prst="rect">
            <a:avLst/>
          </a:prstGeom>
        </p:spPr>
      </p:pic>
    </p:spTree>
    <p:extLst>
      <p:ext uri="{BB962C8B-B14F-4D97-AF65-F5344CB8AC3E}">
        <p14:creationId xmlns:p14="http://schemas.microsoft.com/office/powerpoint/2010/main" val="14354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28</a:t>
            </a:fld>
            <a:endParaRPr lang="en-US"/>
          </a:p>
        </p:txBody>
      </p:sp>
      <p:pic>
        <p:nvPicPr>
          <p:cNvPr id="7" name="Picture 6"/>
          <p:cNvPicPr/>
          <p:nvPr/>
        </p:nvPicPr>
        <p:blipFill>
          <a:blip r:embed="rId2"/>
          <a:stretch>
            <a:fillRect/>
          </a:stretch>
        </p:blipFill>
        <p:spPr>
          <a:xfrm>
            <a:off x="2201545" y="2205671"/>
            <a:ext cx="7987484" cy="3264399"/>
          </a:xfrm>
          <a:prstGeom prst="rect">
            <a:avLst/>
          </a:prstGeom>
        </p:spPr>
      </p:pic>
    </p:spTree>
    <p:extLst>
      <p:ext uri="{BB962C8B-B14F-4D97-AF65-F5344CB8AC3E}">
        <p14:creationId xmlns:p14="http://schemas.microsoft.com/office/powerpoint/2010/main" val="392940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29</a:t>
            </a:fld>
            <a:endParaRPr lang="en-US"/>
          </a:p>
        </p:txBody>
      </p:sp>
      <p:pic>
        <p:nvPicPr>
          <p:cNvPr id="8" name="Picture 7"/>
          <p:cNvPicPr/>
          <p:nvPr/>
        </p:nvPicPr>
        <p:blipFill>
          <a:blip r:embed="rId2"/>
          <a:stretch>
            <a:fillRect/>
          </a:stretch>
        </p:blipFill>
        <p:spPr>
          <a:xfrm>
            <a:off x="748302" y="1748971"/>
            <a:ext cx="5731510" cy="3784600"/>
          </a:xfrm>
          <a:prstGeom prst="rect">
            <a:avLst/>
          </a:prstGeom>
        </p:spPr>
      </p:pic>
      <p:pic>
        <p:nvPicPr>
          <p:cNvPr id="9" name="Picture 8"/>
          <p:cNvPicPr/>
          <p:nvPr/>
        </p:nvPicPr>
        <p:blipFill>
          <a:blip r:embed="rId3"/>
          <a:stretch>
            <a:fillRect/>
          </a:stretch>
        </p:blipFill>
        <p:spPr>
          <a:xfrm>
            <a:off x="6096000" y="1171257"/>
            <a:ext cx="5731510" cy="4515485"/>
          </a:xfrm>
          <a:prstGeom prst="rect">
            <a:avLst/>
          </a:prstGeom>
        </p:spPr>
      </p:pic>
    </p:spTree>
    <p:extLst>
      <p:ext uri="{BB962C8B-B14F-4D97-AF65-F5344CB8AC3E}">
        <p14:creationId xmlns:p14="http://schemas.microsoft.com/office/powerpoint/2010/main" val="34207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3C248A7-C68C-4C5D-9A8F-96DB900E1245}"/>
              </a:ext>
            </a:extLst>
          </p:cNvPr>
          <p:cNvSpPr>
            <a:spLocks noGrp="1"/>
          </p:cNvSpPr>
          <p:nvPr>
            <p:ph idx="1"/>
          </p:nvPr>
        </p:nvSpPr>
        <p:spPr>
          <a:xfrm>
            <a:off x="609600" y="1350700"/>
            <a:ext cx="10972800" cy="4525963"/>
          </a:xfrm>
        </p:spPr>
        <p:txBody>
          <a:bodyPr>
            <a:noAutofit/>
          </a:bodyPr>
          <a:lstStyle/>
          <a:p>
            <a:pPr marL="109728" indent="0">
              <a:buNone/>
            </a:pPr>
            <a:r>
              <a:rPr lang="en-IN" sz="2400" dirty="0" smtClean="0">
                <a:latin typeface="Arial" panose="020B0604020202020204" pitchFamily="34" charset="0"/>
                <a:cs typeface="Arial" panose="020B0604020202020204" pitchFamily="34" charset="0"/>
              </a:rPr>
              <a:t>  offensive </a:t>
            </a:r>
            <a:r>
              <a:rPr lang="en-IN" sz="2400" dirty="0">
                <a:latin typeface="Arial" panose="020B0604020202020204" pitchFamily="34" charset="0"/>
                <a:cs typeface="Arial" panose="020B0604020202020204" pitchFamily="34" charset="0"/>
              </a:rPr>
              <a:t>comments. This can take a toll on anyone and affect them mentally </a:t>
            </a:r>
            <a:r>
              <a:rPr lang="en-IN" sz="2400" dirty="0" smtClean="0">
                <a:latin typeface="Arial" panose="020B0604020202020204" pitchFamily="34" charset="0"/>
                <a:cs typeface="Arial" panose="020B0604020202020204" pitchFamily="34" charset="0"/>
              </a:rPr>
              <a:t>  </a:t>
            </a:r>
          </a:p>
          <a:p>
            <a:pPr marL="109728" indent="0">
              <a:buNone/>
            </a:pP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leading </a:t>
            </a:r>
            <a:r>
              <a:rPr lang="en-IN" sz="2400" dirty="0">
                <a:latin typeface="Arial" panose="020B0604020202020204" pitchFamily="34" charset="0"/>
                <a:cs typeface="Arial" panose="020B0604020202020204" pitchFamily="34" charset="0"/>
              </a:rPr>
              <a:t>to depression, mental illness, self-hatred and suicidal thoughts</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2400" dirty="0" err="1">
                <a:latin typeface="Arial" panose="020B0604020202020204" pitchFamily="34" charset="0"/>
                <a:cs typeface="Arial" panose="020B0604020202020204" pitchFamily="34" charset="0"/>
              </a:rPr>
              <a:t>unoffensive</a:t>
            </a:r>
            <a:r>
              <a:rPr lang="en-IN" sz="2400" dirty="0">
                <a:latin typeface="Arial" panose="020B0604020202020204" pitchFamily="34" charset="0"/>
                <a:cs typeface="Arial" panose="020B0604020202020204" pitchFamily="34" charset="0"/>
              </a:rPr>
              <a:t>, but “u are an idiot” is clearly offensive</a:t>
            </a:r>
            <a:r>
              <a:rPr lang="en-I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269515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30</a:t>
            </a:fld>
            <a:endParaRPr lang="en-US"/>
          </a:p>
        </p:txBody>
      </p:sp>
      <p:pic>
        <p:nvPicPr>
          <p:cNvPr id="8" name="Picture 7"/>
          <p:cNvPicPr/>
          <p:nvPr/>
        </p:nvPicPr>
        <p:blipFill>
          <a:blip r:embed="rId2"/>
          <a:stretch>
            <a:fillRect/>
          </a:stretch>
        </p:blipFill>
        <p:spPr>
          <a:xfrm>
            <a:off x="3230245" y="1951400"/>
            <a:ext cx="5731510" cy="4261485"/>
          </a:xfrm>
          <a:prstGeom prst="rect">
            <a:avLst/>
          </a:prstGeom>
        </p:spPr>
      </p:pic>
    </p:spTree>
    <p:extLst>
      <p:ext uri="{BB962C8B-B14F-4D97-AF65-F5344CB8AC3E}">
        <p14:creationId xmlns:p14="http://schemas.microsoft.com/office/powerpoint/2010/main" val="418331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31</a:t>
            </a:fld>
            <a:endParaRPr lang="en-US"/>
          </a:p>
        </p:txBody>
      </p:sp>
      <p:pic>
        <p:nvPicPr>
          <p:cNvPr id="8" name="Picture 7"/>
          <p:cNvPicPr/>
          <p:nvPr/>
        </p:nvPicPr>
        <p:blipFill>
          <a:blip r:embed="rId2"/>
          <a:stretch>
            <a:fillRect/>
          </a:stretch>
        </p:blipFill>
        <p:spPr>
          <a:xfrm>
            <a:off x="650331" y="2442783"/>
            <a:ext cx="5731510" cy="2320925"/>
          </a:xfrm>
          <a:prstGeom prst="rect">
            <a:avLst/>
          </a:prstGeom>
        </p:spPr>
      </p:pic>
      <p:pic>
        <p:nvPicPr>
          <p:cNvPr id="9" name="Picture 8"/>
          <p:cNvPicPr/>
          <p:nvPr/>
        </p:nvPicPr>
        <p:blipFill>
          <a:blip r:embed="rId3"/>
          <a:stretch>
            <a:fillRect/>
          </a:stretch>
        </p:blipFill>
        <p:spPr>
          <a:xfrm>
            <a:off x="6180716" y="1617917"/>
            <a:ext cx="5731510" cy="3970655"/>
          </a:xfrm>
          <a:prstGeom prst="rect">
            <a:avLst/>
          </a:prstGeom>
        </p:spPr>
      </p:pic>
    </p:spTree>
    <p:extLst>
      <p:ext uri="{BB962C8B-B14F-4D97-AF65-F5344CB8AC3E}">
        <p14:creationId xmlns:p14="http://schemas.microsoft.com/office/powerpoint/2010/main" val="378445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
        <p:nvSpPr>
          <p:cNvPr id="3" name="Footer Placeholder 2"/>
          <p:cNvSpPr>
            <a:spLocks noGrp="1"/>
          </p:cNvSpPr>
          <p:nvPr>
            <p:ph type="ftr" sz="quarter" idx="11"/>
          </p:nvPr>
        </p:nvSpPr>
        <p:spPr/>
        <p:txBody>
          <a:bodyPr/>
          <a:lstStyle/>
          <a:p>
            <a:r>
              <a:rPr lang="en-US" smtClean="0"/>
              <a:t>FLIPROBO TECHNOLOGIES</a:t>
            </a:r>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32</a:t>
            </a:fld>
            <a:endParaRPr lang="en-US"/>
          </a:p>
        </p:txBody>
      </p:sp>
      <p:pic>
        <p:nvPicPr>
          <p:cNvPr id="10" name="Picture 9"/>
          <p:cNvPicPr/>
          <p:nvPr/>
        </p:nvPicPr>
        <p:blipFill>
          <a:blip r:embed="rId2"/>
          <a:stretch>
            <a:fillRect/>
          </a:stretch>
        </p:blipFill>
        <p:spPr>
          <a:xfrm>
            <a:off x="650330" y="1842679"/>
            <a:ext cx="5731510" cy="4217670"/>
          </a:xfrm>
          <a:prstGeom prst="rect">
            <a:avLst/>
          </a:prstGeom>
        </p:spPr>
      </p:pic>
      <p:pic>
        <p:nvPicPr>
          <p:cNvPr id="11" name="Picture 10"/>
          <p:cNvPicPr/>
          <p:nvPr/>
        </p:nvPicPr>
        <p:blipFill>
          <a:blip r:embed="rId3"/>
          <a:stretch>
            <a:fillRect/>
          </a:stretch>
        </p:blipFill>
        <p:spPr>
          <a:xfrm>
            <a:off x="6381840" y="3227614"/>
            <a:ext cx="5731510" cy="1447800"/>
          </a:xfrm>
          <a:prstGeom prst="rect">
            <a:avLst/>
          </a:prstGeom>
        </p:spPr>
      </p:pic>
    </p:spTree>
    <p:extLst>
      <p:ext uri="{BB962C8B-B14F-4D97-AF65-F5344CB8AC3E}">
        <p14:creationId xmlns:p14="http://schemas.microsoft.com/office/powerpoint/2010/main" val="391932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4939C5-42DD-44BB-B347-5D78C4D352DA}"/>
              </a:ext>
            </a:extLst>
          </p:cNvPr>
          <p:cNvSpPr>
            <a:spLocks noGrp="1"/>
          </p:cNvSpPr>
          <p:nvPr>
            <p:ph idx="1"/>
          </p:nvPr>
        </p:nvSpPr>
        <p:spPr/>
        <p:txBody>
          <a:bodyPr>
            <a:noAutofit/>
          </a:bodyPr>
          <a:lstStyle/>
          <a:p>
            <a:r>
              <a:rPr lang="en-US" sz="2800"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Limitations:</a:t>
            </a:r>
          </a:p>
          <a:p>
            <a:pPr marL="0" indent="0">
              <a:buNone/>
            </a:pPr>
            <a:r>
              <a:rPr lang="en-US" sz="2800" dirty="0">
                <a:latin typeface="Arial" panose="020B0604020202020204" pitchFamily="34" charset="0"/>
                <a:cs typeface="Arial" panose="020B0604020202020204" pitchFamily="34" charset="0"/>
              </a:rPr>
              <a:t>Some of the limitations can be</a:t>
            </a:r>
            <a:r>
              <a:rPr lang="en-US" sz="2800" dirty="0" smtClean="0">
                <a:latin typeface="Arial" panose="020B0604020202020204" pitchFamily="34" charset="0"/>
                <a:cs typeface="Arial" panose="020B0604020202020204" pitchFamily="34" charset="0"/>
              </a:rPr>
              <a:t>:</a:t>
            </a:r>
          </a:p>
          <a:p>
            <a:pPr marL="0" indent="0">
              <a:buNone/>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model might not be able to understand sarcasm.</a:t>
            </a:r>
          </a:p>
          <a:p>
            <a:r>
              <a:rPr lang="en-US" sz="2800"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endParaRPr lang="en-IN"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33</a:t>
            </a:fld>
            <a:endParaRPr lang="en-US"/>
          </a:p>
        </p:txBody>
      </p:sp>
    </p:spTree>
    <p:extLst>
      <p:ext uri="{BB962C8B-B14F-4D97-AF65-F5344CB8AC3E}">
        <p14:creationId xmlns:p14="http://schemas.microsoft.com/office/powerpoint/2010/main" val="379446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4939C5-42DD-44BB-B347-5D78C4D352DA}"/>
              </a:ext>
            </a:extLst>
          </p:cNvPr>
          <p:cNvSpPr>
            <a:spLocks noGrp="1"/>
          </p:cNvSpPr>
          <p:nvPr>
            <p:ph idx="1"/>
          </p:nvPr>
        </p:nvSpPr>
        <p:spPr/>
        <p:txBody>
          <a:bodyPr>
            <a:noAutofit/>
          </a:bodyPr>
          <a:lstStyle/>
          <a:p>
            <a:pPr marL="109728" indent="0">
              <a:buNone/>
            </a:pPr>
            <a:r>
              <a:rPr lang="en-IN" sz="2800" b="1" i="1" dirty="0">
                <a:latin typeface="Arial" panose="020B0604020202020204" pitchFamily="34" charset="0"/>
                <a:cs typeface="Arial" panose="020B0604020202020204" pitchFamily="34" charset="0"/>
              </a:rPr>
              <a:t>KEY FINDINGS AND CONCLUSIONS OF THE </a:t>
            </a:r>
            <a:r>
              <a:rPr lang="en-IN" sz="2800" b="1" i="1" dirty="0" smtClean="0">
                <a:latin typeface="Arial" panose="020B0604020202020204" pitchFamily="34" charset="0"/>
                <a:cs typeface="Arial" panose="020B0604020202020204" pitchFamily="34" charset="0"/>
              </a:rPr>
              <a:t>STUDY</a:t>
            </a:r>
          </a:p>
          <a:p>
            <a:pPr marL="109728" indent="0">
              <a:buNone/>
            </a:pPr>
            <a:endParaRPr lang="en-US" sz="2800" b="1" i="1"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r>
              <a:rPr lang="en-IN"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34</a:t>
            </a:fld>
            <a:endParaRPr lang="en-US"/>
          </a:p>
        </p:txBody>
      </p:sp>
    </p:spTree>
    <p:extLst>
      <p:ext uri="{BB962C8B-B14F-4D97-AF65-F5344CB8AC3E}">
        <p14:creationId xmlns:p14="http://schemas.microsoft.com/office/powerpoint/2010/main" val="132583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4939C5-42DD-44BB-B347-5D78C4D352DA}"/>
              </a:ext>
            </a:extLst>
          </p:cNvPr>
          <p:cNvSpPr>
            <a:spLocks noGrp="1"/>
          </p:cNvSpPr>
          <p:nvPr>
            <p:ph idx="1"/>
          </p:nvPr>
        </p:nvSpPr>
        <p:spPr/>
        <p:txBody>
          <a:bodyPr>
            <a:noAutofit/>
          </a:bodyPr>
          <a:lstStyle/>
          <a:p>
            <a:pPr lvl="0"/>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8E30BE5F-D4B1-4BBA-B071-1E8C573D3E35}"/>
              </a:ext>
            </a:extLst>
          </p:cNvPr>
          <p:cNvSpPr>
            <a:spLocks noGrp="1"/>
          </p:cNvSpPr>
          <p:nvPr>
            <p:ph type="title"/>
          </p:nvPr>
        </p:nvSpPr>
        <p:spPr/>
        <p:txBody>
          <a:bodyPr>
            <a:normAutofit/>
          </a:bodyPr>
          <a:lstStyle/>
          <a:p>
            <a:r>
              <a:rPr lang="en-US" sz="4400" dirty="0" smtClean="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35</a:t>
            </a:fld>
            <a:endParaRPr lang="en-US"/>
          </a:p>
        </p:txBody>
      </p:sp>
    </p:spTree>
    <p:extLst>
      <p:ext uri="{BB962C8B-B14F-4D97-AF65-F5344CB8AC3E}">
        <p14:creationId xmlns:p14="http://schemas.microsoft.com/office/powerpoint/2010/main" val="189416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CC5CAD8-6B13-49A3-8D1F-79C9F58A2FCA}"/>
              </a:ext>
            </a:extLst>
          </p:cNvPr>
          <p:cNvSpPr>
            <a:spLocks noGrp="1"/>
          </p:cNvSpPr>
          <p:nvPr>
            <p:ph idx="1"/>
          </p:nvPr>
        </p:nvSpPr>
        <p:spPr/>
        <p:txBody>
          <a:bodyPr>
            <a:normAutofit lnSpcReduction="10000"/>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sz="2800" dirty="0" smtClean="0">
                <a:effectLst/>
                <a:latin typeface="Arial" panose="020B0604020202020204" pitchFamily="34" charset="0"/>
                <a:ea typeface="Calibri" panose="020F0502020204030204" pitchFamily="34" charset="0"/>
                <a:cs typeface="Arial" panose="020B0604020202020204" pitchFamily="34" charset="0"/>
              </a:rPr>
              <a:t>TF </a:t>
            </a:r>
            <a:r>
              <a:rPr lang="en-US" sz="2800" dirty="0">
                <a:effectLst/>
                <a:latin typeface="Arial" panose="020B0604020202020204" pitchFamily="34" charset="0"/>
                <a:ea typeface="Calibri" panose="020F0502020204030204" pitchFamily="34" charset="0"/>
                <a:cs typeface="Arial" panose="020B0604020202020204" pitchFamily="34" charset="0"/>
              </a:rPr>
              <a:t>– Term Frequency (the number of times the words/terms appear in a document.)</a:t>
            </a:r>
          </a:p>
          <a:p>
            <a:r>
              <a:rPr lang="en-US" sz="2800" dirty="0" smtClean="0">
                <a:effectLst/>
                <a:latin typeface="Arial" panose="020B0604020202020204" pitchFamily="34" charset="0"/>
                <a:ea typeface="Calibri" panose="020F0502020204030204" pitchFamily="34" charset="0"/>
                <a:cs typeface="Arial" panose="020B0604020202020204" pitchFamily="34" charset="0"/>
              </a:rPr>
              <a:t>IDF </a:t>
            </a:r>
            <a:r>
              <a:rPr lang="en-US" sz="2800" dirty="0">
                <a:effectLst/>
                <a:latin typeface="Arial" panose="020B0604020202020204" pitchFamily="34" charset="0"/>
                <a:ea typeface="Calibri" panose="020F0502020204030204" pitchFamily="34" charset="0"/>
                <a:cs typeface="Arial" panose="020B0604020202020204" pitchFamily="34" charset="0"/>
              </a:rPr>
              <a:t>- Inverse Document Frequency. (If a word appears in all documents, then it may not play such a big part in differentiating between the documents. IDF is a way of identifying such words)</a:t>
            </a:r>
          </a:p>
          <a:p>
            <a:r>
              <a:rPr lang="en-US" sz="2800"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sz="2800"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ANALYTICAL PROBLEM FRAMING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13916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CC5CAD8-6B13-49A3-8D1F-79C9F58A2FCA}"/>
              </a:ext>
            </a:extLst>
          </p:cNvPr>
          <p:cNvSpPr>
            <a:spLocks noGrp="1"/>
          </p:cNvSpPr>
          <p:nvPr>
            <p:ph idx="1"/>
          </p:nvPr>
        </p:nvSpPr>
        <p:spPr/>
        <p:txBody>
          <a:bodyPr>
            <a:noAutofit/>
          </a:bodyPr>
          <a:lstStyle/>
          <a:p>
            <a:r>
              <a:rPr lang="en-US" sz="3200" dirty="0">
                <a:latin typeface="Arial" panose="020B0604020202020204" pitchFamily="34" charset="0"/>
                <a:cs typeface="Arial" panose="020B0604020202020204" pitchFamily="34" charset="0"/>
              </a:rPr>
              <a:t>The data set includes</a:t>
            </a:r>
            <a:r>
              <a:rPr lang="en-US" sz="3200" dirty="0" smtClean="0">
                <a:latin typeface="Arial" panose="020B0604020202020204" pitchFamily="34" charset="0"/>
                <a:cs typeface="Arial" panose="020B0604020202020204" pitchFamily="34" charset="0"/>
              </a:rPr>
              <a:t>:</a:t>
            </a:r>
          </a:p>
          <a:p>
            <a:pPr marL="109728" indent="0">
              <a:buNone/>
            </a:pPr>
            <a:endParaRPr lang="en-US" sz="3200" dirty="0">
              <a:latin typeface="Arial" panose="020B0604020202020204" pitchFamily="34" charset="0"/>
              <a:cs typeface="Arial" panose="020B0604020202020204" pitchFamily="34" charset="0"/>
            </a:endParaRPr>
          </a:p>
          <a:p>
            <a:pPr lvl="1"/>
            <a:r>
              <a:rPr lang="en-US" sz="28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800" dirty="0">
                <a:latin typeface="Arial" panose="020B0604020202020204" pitchFamily="34" charset="0"/>
                <a:cs typeface="Arial" panose="020B0604020202020204" pitchFamily="34" charset="0"/>
              </a:rPr>
              <a:t>Highly Malignant: It denotes comments that are highly malignant and hurtful.</a:t>
            </a:r>
          </a:p>
          <a:p>
            <a:pPr lvl="1"/>
            <a:r>
              <a:rPr lang="en-US" sz="2800" dirty="0">
                <a:latin typeface="Arial" panose="020B0604020202020204" pitchFamily="34" charset="0"/>
                <a:cs typeface="Arial" panose="020B0604020202020204" pitchFamily="34" charset="0"/>
              </a:rPr>
              <a:t>Rude: It denotes comments that are very rude and offensive.</a:t>
            </a:r>
          </a:p>
          <a:p>
            <a:pPr lvl="1"/>
            <a:r>
              <a:rPr lang="en-US" sz="28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800" dirty="0">
                <a:latin typeface="Arial" panose="020B0604020202020204" pitchFamily="34" charset="0"/>
                <a:cs typeface="Arial" panose="020B0604020202020204" pitchFamily="34" charset="0"/>
              </a:rPr>
              <a:t>Abuse: It is for comments that are abusive in nature</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31171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CC5CAD8-6B13-49A3-8D1F-79C9F58A2FCA}"/>
              </a:ext>
            </a:extLst>
          </p:cNvPr>
          <p:cNvSpPr>
            <a:spLocks noGrp="1"/>
          </p:cNvSpPr>
          <p:nvPr>
            <p:ph idx="1"/>
          </p:nvPr>
        </p:nvSpPr>
        <p:spPr/>
        <p:txBody>
          <a:bodyPr>
            <a:noAutofit/>
          </a:bodyPr>
          <a:lstStyle/>
          <a:p>
            <a:pPr lvl="1"/>
            <a:r>
              <a:rPr lang="en-US" sz="2800" dirty="0">
                <a:latin typeface="Arial" panose="020B0604020202020204" pitchFamily="34" charset="0"/>
                <a:cs typeface="Arial" panose="020B0604020202020204" pitchFamily="34" charset="0"/>
              </a:rPr>
              <a:t>Loathe: It describes the comments which are hateful and loathing in nature.</a:t>
            </a:r>
          </a:p>
          <a:p>
            <a:pPr lvl="1"/>
            <a:r>
              <a:rPr lang="en-US" sz="2800" dirty="0">
                <a:latin typeface="Arial" panose="020B0604020202020204" pitchFamily="34" charset="0"/>
                <a:cs typeface="Arial" panose="020B0604020202020204" pitchFamily="34" charset="0"/>
              </a:rPr>
              <a:t>ID: It includes unique Ids associated with each comment text given.</a:t>
            </a:r>
          </a:p>
          <a:p>
            <a:pPr lvl="1"/>
            <a:r>
              <a:rPr lang="en-US" sz="2800" dirty="0">
                <a:latin typeface="Arial" panose="020B0604020202020204" pitchFamily="34" charset="0"/>
                <a:cs typeface="Arial" panose="020B0604020202020204" pitchFamily="34" charset="0"/>
              </a:rPr>
              <a:t>Comment text: This column contains the comments extracted from various social media platforms.</a:t>
            </a:r>
            <a:endParaRPr lang="en-IN" sz="2800" dirty="0">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6</a:t>
            </a:fld>
            <a:endParaRPr lang="en-US"/>
          </a:p>
        </p:txBody>
      </p:sp>
    </p:spTree>
    <p:extLst>
      <p:ext uri="{BB962C8B-B14F-4D97-AF65-F5344CB8AC3E}">
        <p14:creationId xmlns:p14="http://schemas.microsoft.com/office/powerpoint/2010/main" val="284480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SET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7</a:t>
            </a:fld>
            <a:endParaRPr lang="en-US"/>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98363" y="1614896"/>
            <a:ext cx="5733415" cy="3954780"/>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884126" y="904058"/>
            <a:ext cx="4526280" cy="2339340"/>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6884126" y="3747952"/>
            <a:ext cx="4724400" cy="2758440"/>
          </a:xfrm>
          <a:prstGeom prst="rect">
            <a:avLst/>
          </a:prstGeom>
          <a:noFill/>
          <a:ln>
            <a:noFill/>
          </a:ln>
        </p:spPr>
      </p:pic>
    </p:spTree>
    <p:extLst>
      <p:ext uri="{BB962C8B-B14F-4D97-AF65-F5344CB8AC3E}">
        <p14:creationId xmlns:p14="http://schemas.microsoft.com/office/powerpoint/2010/main" val="370707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8</a:t>
            </a:fld>
            <a:endParaRPr lang="en-US"/>
          </a:p>
        </p:txBody>
      </p:sp>
      <p:pic>
        <p:nvPicPr>
          <p:cNvPr id="12" name="Picture 11"/>
          <p:cNvPicPr/>
          <p:nvPr/>
        </p:nvPicPr>
        <p:blipFill>
          <a:blip r:embed="rId2"/>
          <a:stretch>
            <a:fillRect/>
          </a:stretch>
        </p:blipFill>
        <p:spPr>
          <a:xfrm>
            <a:off x="2968988" y="2048329"/>
            <a:ext cx="5731510" cy="3937000"/>
          </a:xfrm>
          <a:prstGeom prst="rect">
            <a:avLst/>
          </a:prstGeom>
        </p:spPr>
      </p:pic>
      <p:sp>
        <p:nvSpPr>
          <p:cNvPr id="3" name="Rectangle 2"/>
          <p:cNvSpPr/>
          <p:nvPr/>
        </p:nvSpPr>
        <p:spPr>
          <a:xfrm>
            <a:off x="795041" y="1480263"/>
            <a:ext cx="3536161"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Checking for Null Values</a:t>
            </a:r>
            <a:endParaRPr lang="en-US" sz="2400" dirty="0"/>
          </a:p>
        </p:txBody>
      </p:sp>
    </p:spTree>
    <p:extLst>
      <p:ext uri="{BB962C8B-B14F-4D97-AF65-F5344CB8AC3E}">
        <p14:creationId xmlns:p14="http://schemas.microsoft.com/office/powerpoint/2010/main" val="44922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5B26-1ACF-4F7B-B840-AF3836B92BB8}"/>
              </a:ext>
            </a:extLst>
          </p:cNvPr>
          <p:cNvSpPr>
            <a:spLocks noGrp="1"/>
          </p:cNvSpPr>
          <p:nvPr>
            <p:ph type="title"/>
          </p:nvPr>
        </p:nvSpPr>
        <p:spPr/>
        <p:txBody>
          <a:bodyPr>
            <a:normAutofit/>
          </a:bodyPr>
          <a:lstStyle/>
          <a:p>
            <a:r>
              <a:rPr lang="en-IN" sz="4400" dirty="0" smtClean="0">
                <a:solidFill>
                  <a:schemeClr val="tx1"/>
                </a:solidFill>
                <a:effectLst/>
                <a:latin typeface="Arial" panose="020B0604020202020204" pitchFamily="34" charset="0"/>
                <a:cs typeface="Arial" panose="020B0604020202020204" pitchFamily="34" charset="0"/>
              </a:rPr>
              <a:t>DATA PRE PROCESSING</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FLIPROBO TECHNOLOGIES</a:t>
            </a:r>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9</a:t>
            </a:fld>
            <a:endParaRPr lang="en-US"/>
          </a:p>
        </p:txBody>
      </p:sp>
      <p:sp>
        <p:nvSpPr>
          <p:cNvPr id="3" name="Rectangle 2"/>
          <p:cNvSpPr/>
          <p:nvPr/>
        </p:nvSpPr>
        <p:spPr>
          <a:xfrm>
            <a:off x="795041" y="1480263"/>
            <a:ext cx="3095719" cy="461665"/>
          </a:xfrm>
          <a:prstGeom prst="rect">
            <a:avLst/>
          </a:prstGeom>
        </p:spPr>
        <p:txBody>
          <a:bodyPr wrap="none">
            <a:spAutoFit/>
          </a:bodyPr>
          <a:lstStyle/>
          <a:p>
            <a:r>
              <a:rPr lang="en-IN" sz="2400" dirty="0" smtClean="0">
                <a:latin typeface="Arial" panose="020B0604020202020204" pitchFamily="34" charset="0"/>
                <a:cs typeface="Arial" panose="020B0604020202020204" pitchFamily="34" charset="0"/>
              </a:rPr>
              <a:t>Cleaning the data set</a:t>
            </a:r>
            <a:endParaRPr lang="en-US" sz="2400" dirty="0"/>
          </a:p>
        </p:txBody>
      </p:sp>
      <p:pic>
        <p:nvPicPr>
          <p:cNvPr id="7" name="Picture 6"/>
          <p:cNvPicPr/>
          <p:nvPr/>
        </p:nvPicPr>
        <p:blipFill>
          <a:blip r:embed="rId2"/>
          <a:stretch>
            <a:fillRect/>
          </a:stretch>
        </p:blipFill>
        <p:spPr>
          <a:xfrm>
            <a:off x="315141" y="2339340"/>
            <a:ext cx="5356860" cy="2179320"/>
          </a:xfrm>
          <a:prstGeom prst="rect">
            <a:avLst/>
          </a:prstGeom>
        </p:spPr>
      </p:pic>
      <p:pic>
        <p:nvPicPr>
          <p:cNvPr id="8" name="Picture 7"/>
          <p:cNvPicPr/>
          <p:nvPr/>
        </p:nvPicPr>
        <p:blipFill>
          <a:blip r:embed="rId3"/>
          <a:stretch>
            <a:fillRect/>
          </a:stretch>
        </p:blipFill>
        <p:spPr>
          <a:xfrm>
            <a:off x="6166757" y="1431925"/>
            <a:ext cx="5731510" cy="3994150"/>
          </a:xfrm>
          <a:prstGeom prst="rect">
            <a:avLst/>
          </a:prstGeom>
        </p:spPr>
      </p:pic>
    </p:spTree>
    <p:extLst>
      <p:ext uri="{BB962C8B-B14F-4D97-AF65-F5344CB8AC3E}">
        <p14:creationId xmlns:p14="http://schemas.microsoft.com/office/powerpoint/2010/main" val="319394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383</TotalTime>
  <Words>1191</Words>
  <Application>Microsoft Office PowerPoint</Application>
  <PresentationFormat>Custom</PresentationFormat>
  <Paragraphs>161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Malignant Comment Classifier Project</vt:lpstr>
      <vt:lpstr>BUSINESS PROBLEM FRAMING</vt:lpstr>
      <vt:lpstr>BUSINESS PROBLEM FRAMING</vt:lpstr>
      <vt:lpstr>ANALYTICAL PROBLEM FRAMING</vt:lpstr>
      <vt:lpstr>DATA SET</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SCORES SUMMARY</vt:lpstr>
      <vt:lpstr>MODEL OUTPUT</vt:lpstr>
      <vt:lpstr>FINAL MODEL</vt:lpstr>
      <vt:lpstr>FINAL MODEL</vt:lpstr>
      <vt:lpstr>FINAL MODEL</vt:lpstr>
      <vt:lpstr>PREDICTED VALUES</vt:lpstr>
      <vt:lpstr>PREDICTED VALUES</vt:lpstr>
      <vt:lpstr>CONCLUSION</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Kumar Gourabh</dc:creator>
  <cp:lastModifiedBy>Admin</cp:lastModifiedBy>
  <cp:revision>66</cp:revision>
  <dcterms:created xsi:type="dcterms:W3CDTF">2021-02-20T08:27:27Z</dcterms:created>
  <dcterms:modified xsi:type="dcterms:W3CDTF">2021-06-07T04:22:42Z</dcterms:modified>
</cp:coreProperties>
</file>