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309" r:id="rId9"/>
    <p:sldId id="311" r:id="rId10"/>
    <p:sldId id="312" r:id="rId11"/>
    <p:sldId id="313" r:id="rId12"/>
    <p:sldId id="314" r:id="rId13"/>
    <p:sldId id="263" r:id="rId14"/>
    <p:sldId id="315" r:id="rId15"/>
    <p:sldId id="316" r:id="rId16"/>
    <p:sldId id="317" r:id="rId17"/>
    <p:sldId id="318" r:id="rId18"/>
    <p:sldId id="319" r:id="rId19"/>
    <p:sldId id="320" r:id="rId20"/>
    <p:sldId id="321" r:id="rId21"/>
    <p:sldId id="322" r:id="rId22"/>
    <p:sldId id="264" r:id="rId23"/>
    <p:sldId id="303" r:id="rId24"/>
    <p:sldId id="304" r:id="rId25"/>
    <p:sldId id="305" r:id="rId26"/>
    <p:sldId id="306" r:id="rId27"/>
    <p:sldId id="307" r:id="rId28"/>
    <p:sldId id="290" r:id="rId29"/>
    <p:sldId id="324" r:id="rId30"/>
    <p:sldId id="325" r:id="rId31"/>
    <p:sldId id="323" r:id="rId32"/>
    <p:sldId id="327" r:id="rId33"/>
    <p:sldId id="328" r:id="rId34"/>
    <p:sldId id="329" r:id="rId35"/>
    <p:sldId id="330" r:id="rId36"/>
    <p:sldId id="331" r:id="rId37"/>
    <p:sldId id="326" r:id="rId38"/>
    <p:sldId id="291" r:id="rId39"/>
    <p:sldId id="292" r:id="rId40"/>
    <p:sldId id="293" r:id="rId41"/>
    <p:sldId id="294" r:id="rId42"/>
    <p:sldId id="295" r:id="rId43"/>
    <p:sldId id="308" r:id="rId44"/>
    <p:sldId id="332" r:id="rId45"/>
    <p:sldId id="333" r:id="rId46"/>
    <p:sldId id="335" r:id="rId47"/>
    <p:sldId id="334" r:id="rId48"/>
    <p:sldId id="336" r:id="rId49"/>
    <p:sldId id="337" r:id="rId50"/>
    <p:sldId id="338" r:id="rId51"/>
    <p:sldId id="339" r:id="rId52"/>
    <p:sldId id="340" r:id="rId53"/>
    <p:sldId id="341" r:id="rId54"/>
    <p:sldId id="300" r:id="rId55"/>
    <p:sldId id="342" r:id="rId56"/>
    <p:sldId id="343" r:id="rId57"/>
    <p:sldId id="3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25-02-2021</a:t>
            </a:fld>
            <a:endParaRPr lang="en-IN"/>
          </a:p>
        </p:txBody>
      </p:sp>
      <p:sp>
        <p:nvSpPr>
          <p:cNvPr id="8" name="Slide Number Placeholder 7"/>
          <p:cNvSpPr>
            <a:spLocks noGrp="1"/>
          </p:cNvSpPr>
          <p:nvPr>
            <p:ph type="sldNum" sz="quarter" idx="11"/>
          </p:nvPr>
        </p:nvSpPr>
        <p:spPr/>
        <p:txBody>
          <a:bodyPr/>
          <a:lstStyle/>
          <a:p>
            <a:fld id="{94F9AB5C-1301-4E2B-8758-75E6B7BD761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6345-D9F2-4AD2-95BF-86AE0484AF96}"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6345-D9F2-4AD2-95BF-86AE0484AF96}"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FFF6345-D9F2-4AD2-95BF-86AE0484AF96}"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FFF6345-D9F2-4AD2-95BF-86AE0484AF96}"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FF6345-D9F2-4AD2-95BF-86AE0484AF96}" type="datetimeFigureOut">
              <a:rPr lang="en-IN" smtClean="0"/>
              <a:t>25-02-2021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FF6345-D9F2-4AD2-95BF-86AE0484AF96}" type="datetimeFigureOut">
              <a:rPr lang="en-IN" smtClean="0"/>
              <a:t>25-02-2021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6345-D9F2-4AD2-95BF-86AE0484AF96}" type="datetimeFigureOut">
              <a:rPr lang="en-IN" smtClean="0"/>
              <a:t>25-02-2021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FF6345-D9F2-4AD2-95BF-86AE0484AF96}" type="datetimeFigureOut">
              <a:rPr lang="en-IN" smtClean="0"/>
              <a:t>25-02-2021</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4F9AB5C-1301-4E2B-8758-75E6B7BD7615}"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827" y="581321"/>
            <a:ext cx="10363200" cy="3085706"/>
          </a:xfrm>
        </p:spPr>
        <p:txBody>
          <a:bodyPr/>
          <a:lstStyle/>
          <a:p>
            <a:r>
              <a:rPr lang="en-IN" b="1" i="1" dirty="0" smtClean="0">
                <a:effectLst/>
                <a:latin typeface="Arial Black" panose="020B0A04020102020204" pitchFamily="34" charset="0"/>
              </a:rPr>
              <a:t>Micro Credit Defaulters</a:t>
            </a:r>
            <a:endParaRPr lang="en-IN" b="1" i="1" dirty="0">
              <a:effectLst/>
              <a:latin typeface="Arial Black" panose="020B0A04020102020204" pitchFamily="34" charset="0"/>
            </a:endParaRPr>
          </a:p>
        </p:txBody>
      </p:sp>
      <p:sp>
        <p:nvSpPr>
          <p:cNvPr id="3" name="Subtitle 2"/>
          <p:cNvSpPr>
            <a:spLocks noGrp="1"/>
          </p:cNvSpPr>
          <p:nvPr>
            <p:ph type="subTitle" idx="1"/>
          </p:nvPr>
        </p:nvSpPr>
        <p:spPr>
          <a:xfrm>
            <a:off x="6510528" y="5730240"/>
            <a:ext cx="7135368" cy="551688"/>
          </a:xfrm>
        </p:spPr>
        <p:txBody>
          <a:bodyPr>
            <a:noAutofit/>
          </a:bodyPr>
          <a:lstStyle/>
          <a:p>
            <a:r>
              <a:rPr lang="en-IN" sz="1800" dirty="0" smtClean="0">
                <a:solidFill>
                  <a:schemeClr val="tx1"/>
                </a:solidFill>
                <a:latin typeface="Arial Black" panose="020B0A04020102020204" pitchFamily="34" charset="0"/>
              </a:rPr>
              <a:t>A Presentation by:- </a:t>
            </a:r>
          </a:p>
          <a:p>
            <a:r>
              <a:rPr lang="en-IN" sz="1800" dirty="0" err="1" smtClean="0">
                <a:solidFill>
                  <a:schemeClr val="tx1"/>
                </a:solidFill>
                <a:latin typeface="Arial Black" panose="020B0A04020102020204" pitchFamily="34" charset="0"/>
              </a:rPr>
              <a:t>Shubham</a:t>
            </a:r>
            <a:r>
              <a:rPr lang="en-IN" sz="1800" dirty="0" smtClean="0">
                <a:solidFill>
                  <a:schemeClr val="tx1"/>
                </a:solidFill>
                <a:latin typeface="Arial Black" panose="020B0A04020102020204" pitchFamily="34" charset="0"/>
              </a:rPr>
              <a:t> </a:t>
            </a:r>
            <a:r>
              <a:rPr lang="en-IN" sz="1800" dirty="0" err="1" smtClean="0">
                <a:solidFill>
                  <a:schemeClr val="tx1"/>
                </a:solidFill>
                <a:latin typeface="Arial Black" panose="020B0A04020102020204" pitchFamily="34" charset="0"/>
              </a:rPr>
              <a:t>Sahu</a:t>
            </a:r>
            <a:endParaRPr lang="en-IN" sz="1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17768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 y="677926"/>
            <a:ext cx="11599158" cy="509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2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07" y="666114"/>
            <a:ext cx="11048163" cy="503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45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10" y="971804"/>
            <a:ext cx="11406971" cy="410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92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Data Analysis &amp; Visualization</a:t>
            </a:r>
            <a:endParaRPr lang="en-IN" b="1" i="1" dirty="0">
              <a:effectLst/>
              <a:latin typeface="Arial Black" panose="020B0A04020102020204" pitchFamily="34" charset="0"/>
            </a:endParaRPr>
          </a:p>
        </p:txBody>
      </p:sp>
      <p:pic>
        <p:nvPicPr>
          <p:cNvPr id="5" name="Picture 4"/>
          <p:cNvPicPr/>
          <p:nvPr/>
        </p:nvPicPr>
        <p:blipFill>
          <a:blip r:embed="rId2"/>
          <a:stretch>
            <a:fillRect/>
          </a:stretch>
        </p:blipFill>
        <p:spPr>
          <a:xfrm>
            <a:off x="2966466" y="1796796"/>
            <a:ext cx="5417820" cy="4709160"/>
          </a:xfrm>
          <a:prstGeom prst="rect">
            <a:avLst/>
          </a:prstGeom>
        </p:spPr>
      </p:pic>
      <p:sp>
        <p:nvSpPr>
          <p:cNvPr id="7" name="Rectangle 6"/>
          <p:cNvSpPr/>
          <p:nvPr/>
        </p:nvSpPr>
        <p:spPr>
          <a:xfrm>
            <a:off x="236679" y="1427464"/>
            <a:ext cx="4256293" cy="400110"/>
          </a:xfrm>
          <a:prstGeom prst="rect">
            <a:avLst/>
          </a:prstGeom>
        </p:spPr>
        <p:txBody>
          <a:bodyPr wrap="none">
            <a:spAutoFit/>
          </a:bodyPr>
          <a:lstStyle/>
          <a:p>
            <a:r>
              <a:rPr lang="en-IN" sz="2000" b="1" dirty="0">
                <a:latin typeface="Arial" panose="020B0604020202020204" pitchFamily="34" charset="0"/>
                <a:cs typeface="Arial" panose="020B0604020202020204" pitchFamily="34" charset="0"/>
              </a:rPr>
              <a:t>Dataset Datatypes are as follows: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75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8113"/>
            <a:ext cx="9982200" cy="658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3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58" y="431800"/>
            <a:ext cx="9899142" cy="580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857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447675"/>
            <a:ext cx="11849100" cy="596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58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07" y="391794"/>
            <a:ext cx="11590377" cy="5277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62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92" y="376046"/>
            <a:ext cx="11741383" cy="5320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23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597661"/>
            <a:ext cx="10745216" cy="550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96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Introduction</a:t>
            </a:r>
            <a:endParaRPr lang="en-IN" b="1" i="1" dirty="0">
              <a:effectLst/>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chemeClr val="tx1"/>
                </a:solidFill>
                <a:latin typeface="Arial" panose="020B0604020202020204" pitchFamily="34" charset="0"/>
                <a:cs typeface="Arial" panose="020B0604020202020204" pitchFamily="34" charset="0"/>
              </a:rPr>
              <a:t>Loans of value 6 &amp; 12 rupees are provided by our client (telecom operator) in collaboration with a Microfinance Institute (MFI).</a:t>
            </a:r>
          </a:p>
          <a:p>
            <a:r>
              <a:rPr lang="en-IN" dirty="0" smtClean="0">
                <a:solidFill>
                  <a:schemeClr val="tx1"/>
                </a:solidFill>
                <a:latin typeface="Arial" panose="020B0604020202020204" pitchFamily="34" charset="0"/>
                <a:cs typeface="Arial" panose="020B0604020202020204" pitchFamily="34" charset="0"/>
              </a:rPr>
              <a:t>High return</a:t>
            </a:r>
            <a:r>
              <a:rPr lang="en-IN" dirty="0">
                <a:solidFill>
                  <a:schemeClr val="tx1"/>
                </a:solidFill>
                <a:latin typeface="Arial" panose="020B0604020202020204" pitchFamily="34" charset="0"/>
                <a:cs typeface="Arial" panose="020B0604020202020204" pitchFamily="34" charset="0"/>
              </a:rPr>
              <a:t> (20% return within 5 days)</a:t>
            </a:r>
            <a:r>
              <a:rPr lang="en-IN" dirty="0" smtClean="0">
                <a:solidFill>
                  <a:schemeClr val="tx1"/>
                </a:solidFill>
                <a:latin typeface="Arial" panose="020B0604020202020204" pitchFamily="34" charset="0"/>
                <a:cs typeface="Arial" panose="020B0604020202020204" pitchFamily="34" charset="0"/>
              </a:rPr>
              <a:t> as well as High risk venture (high risk of default as loan is being provided to low income populations)</a:t>
            </a:r>
          </a:p>
          <a:p>
            <a:r>
              <a:rPr lang="en-IN" dirty="0" smtClean="0">
                <a:solidFill>
                  <a:schemeClr val="tx1"/>
                </a:solidFill>
                <a:latin typeface="Arial" panose="020B0604020202020204" pitchFamily="34" charset="0"/>
                <a:cs typeface="Arial" panose="020B0604020202020204" pitchFamily="34" charset="0"/>
              </a:rPr>
              <a:t>Objective is to study the behaviour of defaulters as well as prepare a machine learning model to classify all defaulters using the sample dataset provided by the client</a:t>
            </a:r>
          </a:p>
          <a:p>
            <a:r>
              <a:rPr lang="en-IN" dirty="0" smtClean="0">
                <a:solidFill>
                  <a:schemeClr val="tx1"/>
                </a:solidFill>
                <a:latin typeface="Arial" panose="020B0604020202020204" pitchFamily="34" charset="0"/>
                <a:cs typeface="Arial" panose="020B0604020202020204" pitchFamily="34" charset="0"/>
              </a:rPr>
              <a:t>We’ll also test multiple classifier algorithms with multiple evaluation metrics and select the best model based on proper metric, perform </a:t>
            </a:r>
            <a:r>
              <a:rPr lang="en-IN" dirty="0" err="1" smtClean="0">
                <a:solidFill>
                  <a:schemeClr val="tx1"/>
                </a:solidFill>
                <a:latin typeface="Arial" panose="020B0604020202020204" pitchFamily="34" charset="0"/>
                <a:cs typeface="Arial" panose="020B0604020202020204" pitchFamily="34" charset="0"/>
              </a:rPr>
              <a:t>GridSearchCV</a:t>
            </a:r>
            <a:r>
              <a:rPr lang="en-IN" dirty="0" smtClean="0">
                <a:solidFill>
                  <a:schemeClr val="tx1"/>
                </a:solidFill>
                <a:latin typeface="Arial" panose="020B0604020202020204" pitchFamily="34" charset="0"/>
                <a:cs typeface="Arial" panose="020B0604020202020204" pitchFamily="34" charset="0"/>
              </a:rPr>
              <a:t> for best parameter settings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92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57" y="1927352"/>
            <a:ext cx="11655050" cy="285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48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99" y="729868"/>
            <a:ext cx="10800618" cy="5149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45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23863"/>
            <a:ext cx="79438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99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833438"/>
            <a:ext cx="78486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899732"/>
            <a:ext cx="76295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119188"/>
            <a:ext cx="77533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738188"/>
            <a:ext cx="762952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1157288"/>
            <a:ext cx="7515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smtClean="0">
                <a:effectLst/>
                <a:latin typeface="Arial Black" panose="020B0A04020102020204" pitchFamily="34" charset="0"/>
              </a:rPr>
              <a:t>Model </a:t>
            </a:r>
            <a:r>
              <a:rPr lang="en-IN" b="1" i="1" dirty="0" smtClean="0">
                <a:effectLst/>
                <a:latin typeface="Arial Black" panose="020B0A04020102020204" pitchFamily="34" charset="0"/>
              </a:rPr>
              <a:t>Pre-Processing</a:t>
            </a:r>
            <a:endParaRPr lang="en-IN" b="1" i="1" dirty="0">
              <a:effectLst/>
              <a:latin typeface="Arial Black" panose="020B0A04020102020204"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46" y="1744471"/>
            <a:ext cx="10541381" cy="4727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210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34" y="521208"/>
            <a:ext cx="5472430" cy="558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232" y="521208"/>
            <a:ext cx="5165979" cy="6112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85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Dataset and Features</a:t>
            </a:r>
            <a:endParaRPr lang="en-IN" b="1" i="1" dirty="0">
              <a:effectLst/>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chemeClr val="tx1"/>
                </a:solidFill>
                <a:latin typeface="Arial" panose="020B0604020202020204" pitchFamily="34" charset="0"/>
                <a:cs typeface="Arial" panose="020B0604020202020204" pitchFamily="34" charset="0"/>
              </a:rPr>
              <a:t>The dataset contains default status of users along with associated features.</a:t>
            </a:r>
          </a:p>
          <a:p>
            <a:r>
              <a:rPr lang="en-IN" dirty="0" smtClean="0">
                <a:solidFill>
                  <a:schemeClr val="tx1"/>
                </a:solidFill>
                <a:latin typeface="Arial" panose="020B0604020202020204" pitchFamily="34" charset="0"/>
                <a:cs typeface="Arial" panose="020B0604020202020204" pitchFamily="34" charset="0"/>
              </a:rPr>
              <a:t>Let’s also look into what the distribution of a feature means as well as how these features relates with loan defaults</a:t>
            </a:r>
          </a:p>
          <a:p>
            <a:endParaRPr lang="en-IN" dirty="0" smtClean="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40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6" y="397046"/>
            <a:ext cx="10336530" cy="617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523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216152"/>
          </a:xfrm>
        </p:spPr>
        <p:txBody>
          <a:bodyPr/>
          <a:lstStyle/>
          <a:p>
            <a:r>
              <a:rPr lang="en-IN" b="1" i="1" dirty="0" smtClean="0">
                <a:effectLst/>
                <a:latin typeface="Arial Black" panose="020B0A04020102020204" pitchFamily="34" charset="0"/>
              </a:rPr>
              <a:t>Model </a:t>
            </a:r>
            <a:r>
              <a:rPr lang="en-IN" b="1" i="1" dirty="0" smtClean="0">
                <a:effectLst/>
                <a:latin typeface="Arial Black" panose="020B0A04020102020204" pitchFamily="34" charset="0"/>
              </a:rPr>
              <a:t>Building</a:t>
            </a:r>
            <a:endParaRPr lang="en-IN" b="1" i="1" dirty="0">
              <a:effectLst/>
              <a:latin typeface="Arial Black" panose="020B0A04020102020204"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348532"/>
            <a:ext cx="10514267" cy="5216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290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238250"/>
            <a:ext cx="1111567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534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181100"/>
            <a:ext cx="109442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92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63" y="773684"/>
            <a:ext cx="10531323" cy="512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0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35" y="515059"/>
            <a:ext cx="11187493" cy="6035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954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80975"/>
            <a:ext cx="9972675"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61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smtClean="0">
                <a:effectLst/>
                <a:latin typeface="Arial Black" panose="020B0A04020102020204" pitchFamily="34" charset="0"/>
              </a:rPr>
              <a:t>Model Development &amp; Evaluation</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609600" y="1901953"/>
            <a:ext cx="10972800" cy="4525963"/>
          </a:xfrm>
        </p:spPr>
        <p:txBody>
          <a:bodyPr>
            <a:normAutofit/>
          </a:bodyPr>
          <a:lstStyle/>
          <a:p>
            <a:r>
              <a:rPr lang="en-IN" dirty="0">
                <a:solidFill>
                  <a:schemeClr val="tx1"/>
                </a:solidFill>
                <a:latin typeface="Arial" panose="020B0604020202020204" pitchFamily="34" charset="0"/>
                <a:cs typeface="Arial" panose="020B0604020202020204" pitchFamily="34" charset="0"/>
              </a:rPr>
              <a:t>Also after cleaning all the features, the input set of features are standard scaled for </a:t>
            </a:r>
            <a:r>
              <a:rPr lang="en-IN" dirty="0" smtClean="0">
                <a:solidFill>
                  <a:schemeClr val="tx1"/>
                </a:solidFill>
                <a:latin typeface="Arial" panose="020B0604020202020204" pitchFamily="34" charset="0"/>
                <a:cs typeface="Arial" panose="020B0604020202020204" pitchFamily="34" charset="0"/>
              </a:rPr>
              <a:t>modelling</a:t>
            </a:r>
          </a:p>
          <a:p>
            <a:r>
              <a:rPr lang="en-IN" dirty="0" smtClean="0">
                <a:solidFill>
                  <a:schemeClr val="tx1"/>
                </a:solidFill>
                <a:latin typeface="Arial" panose="020B0604020202020204" pitchFamily="34" charset="0"/>
                <a:cs typeface="Arial" panose="020B0604020202020204" pitchFamily="34" charset="0"/>
              </a:rPr>
              <a:t>Algorithms tested for classification of defaulters</a:t>
            </a:r>
          </a:p>
          <a:p>
            <a:pPr lvl="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smtClean="0">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smtClean="0">
                <a:solidFill>
                  <a:schemeClr val="tx1"/>
                </a:solidFill>
                <a:latin typeface="Arial" panose="020B0604020202020204" pitchFamily="34" charset="0"/>
                <a:cs typeface="Arial" panose="020B0604020202020204" pitchFamily="34" charset="0"/>
              </a:rPr>
              <a:t>GradientBoostingClassifier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smtClean="0">
                <a:solidFill>
                  <a:schemeClr val="tx1"/>
                </a:solidFill>
                <a:latin typeface="Arial" panose="020B0604020202020204" pitchFamily="34" charset="0"/>
                <a:cs typeface="Arial" panose="020B0604020202020204" pitchFamily="34" charset="0"/>
              </a:rPr>
              <a:t>Decision Tree Classifier</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990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effectLst/>
                <a:latin typeface="Arial Black" panose="020B0A04020102020204" pitchFamily="34" charset="0"/>
              </a:rPr>
              <a:t>Summary of Results:</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1176464" y="1538822"/>
            <a:ext cx="8946541" cy="2356522"/>
          </a:xfrm>
        </p:spPr>
        <p:txBody>
          <a:bodyPr>
            <a:normAutofit/>
          </a:bodyPr>
          <a:lstStyle/>
          <a:p>
            <a:pPr marL="0" indent="0">
              <a:buNone/>
            </a:pPr>
            <a:r>
              <a:rPr lang="en-IN" dirty="0">
                <a:solidFill>
                  <a:schemeClr val="tx1"/>
                </a:solidFill>
                <a:latin typeface="Arial" panose="020B0604020202020204" pitchFamily="34" charset="0"/>
                <a:cs typeface="Arial" panose="020B0604020202020204" pitchFamily="34" charset="0"/>
              </a:rPr>
              <a:t>It might appear from the accuracy and cross validation scores that Ensemble methods are performing better but if we look at the confusion matrix and recall scores, we observe that these models are not good at classifying the </a:t>
            </a:r>
            <a:r>
              <a:rPr lang="en-IN" dirty="0" smtClean="0">
                <a:solidFill>
                  <a:schemeClr val="tx1"/>
                </a:solidFill>
                <a:latin typeface="Arial" panose="020B0604020202020204" pitchFamily="34" charset="0"/>
                <a:cs typeface="Arial" panose="020B0604020202020204" pitchFamily="34" charset="0"/>
              </a:rPr>
              <a:t>defaulters.</a:t>
            </a:r>
            <a:endParaRPr lang="en-IN" dirty="0">
              <a:solidFill>
                <a:schemeClr val="tx1"/>
              </a:solidFill>
              <a:latin typeface="Arial" panose="020B0604020202020204" pitchFamily="34" charset="0"/>
              <a:cs typeface="Arial" panose="020B0604020202020204" pitchFamily="34"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64" y="3100705"/>
            <a:ext cx="10384536" cy="353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303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RandomForestClassifier</a:t>
            </a:r>
            <a:endParaRPr lang="en-IN" b="1" i="1" dirty="0">
              <a:effectLst/>
              <a:latin typeface="Arial Black" panose="020B0A040201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843" y="1679904"/>
            <a:ext cx="5636133" cy="5006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34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0"/>
            <a:ext cx="10972800" cy="1600200"/>
          </a:xfrm>
        </p:spPr>
        <p:txBody>
          <a:bodyPr/>
          <a:lstStyle/>
          <a:p>
            <a:r>
              <a:rPr lang="en-IN" b="1" i="1" dirty="0" smtClean="0">
                <a:effectLst/>
                <a:latin typeface="Arial Black" panose="020B0A04020102020204" pitchFamily="34" charset="0"/>
              </a:rPr>
              <a:t>Description of Features</a:t>
            </a:r>
            <a:endParaRPr lang="en-IN" b="1" i="1" dirty="0">
              <a:effectLst/>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8335264"/>
              </p:ext>
            </p:extLst>
          </p:nvPr>
        </p:nvGraphicFramePr>
        <p:xfrm>
          <a:off x="1944686" y="1664208"/>
          <a:ext cx="8634921" cy="4636007"/>
        </p:xfrm>
        <a:graphic>
          <a:graphicData uri="http://schemas.openxmlformats.org/drawingml/2006/table">
            <a:tbl>
              <a:tblPr firstRow="1" firstCol="1" bandRow="1">
                <a:tableStyleId>{5C22544A-7EE6-4342-B048-85BDC9FD1C3A}</a:tableStyleId>
              </a:tblPr>
              <a:tblGrid>
                <a:gridCol w="892787"/>
                <a:gridCol w="1994820"/>
                <a:gridCol w="5747314"/>
              </a:tblGrid>
              <a:tr h="344763">
                <a:tc>
                  <a:txBody>
                    <a:bodyPr/>
                    <a:lstStyle/>
                    <a:p>
                      <a:pPr algn="l" fontAlgn="ctr"/>
                      <a:r>
                        <a:rPr lang="en-IN" sz="1200" b="1" u="none" strike="noStrike" dirty="0">
                          <a:solidFill>
                            <a:schemeClr val="tx1"/>
                          </a:solidFill>
                          <a:effectLst/>
                          <a:latin typeface="Arial Black" panose="020B0A04020102020204" pitchFamily="34" charset="0"/>
                        </a:rPr>
                        <a:t>S. No</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Variable</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Definition</a:t>
                      </a:r>
                      <a:endParaRPr lang="en-IN" sz="1200" b="1" i="0" u="none" strike="noStrike">
                        <a:solidFill>
                          <a:schemeClr val="tx1"/>
                        </a:solidFill>
                        <a:effectLst/>
                        <a:latin typeface="Arial Black" panose="020B0A04020102020204" pitchFamily="34" charset="0"/>
                      </a:endParaRPr>
                    </a:p>
                  </a:txBody>
                  <a:tcPr marL="9525" marR="9525" marT="9525" marB="0" anchor="ctr"/>
                </a:tc>
              </a:tr>
              <a:tr h="428532">
                <a:tc>
                  <a:txBody>
                    <a:bodyPr/>
                    <a:lstStyle/>
                    <a:p>
                      <a:pPr algn="l" fontAlgn="ctr"/>
                      <a:r>
                        <a:rPr lang="en-IN" sz="1200" b="1" u="none" strike="noStrike">
                          <a:solidFill>
                            <a:schemeClr val="tx1"/>
                          </a:solidFill>
                          <a:effectLst/>
                          <a:latin typeface="Arial Black" panose="020B0A04020102020204" pitchFamily="34" charset="0"/>
                        </a:rPr>
                        <a:t>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label</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Flag indicating whether the user paid back the credit amount within 5 days of issuing the loan{1:success, 0:failure}</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dirty="0">
                          <a:solidFill>
                            <a:schemeClr val="tx1"/>
                          </a:solidFill>
                          <a:effectLst/>
                          <a:latin typeface="Arial Black" panose="020B0A04020102020204" pitchFamily="34" charset="0"/>
                        </a:rPr>
                        <a:t>2</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msisdn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mobile number of user</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3</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aon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age on cellular network in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4</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30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dirty="0">
                          <a:solidFill>
                            <a:schemeClr val="tx1"/>
                          </a:solidFill>
                          <a:effectLst/>
                          <a:latin typeface="Arial Black" panose="020B0A04020102020204" pitchFamily="34" charset="0"/>
                        </a:rPr>
                        <a:t>5</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daily_decr90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90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6</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Average main account balance over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b="1" u="none" strike="noStrike">
                          <a:solidFill>
                            <a:schemeClr val="tx1"/>
                          </a:solidFill>
                          <a:effectLst/>
                          <a:latin typeface="Arial Black" panose="020B0A04020102020204" pitchFamily="34" charset="0"/>
                        </a:rPr>
                        <a:t>7</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rental90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Average main account balance over last 90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609902">
                <a:tc>
                  <a:txBody>
                    <a:bodyPr/>
                    <a:lstStyle/>
                    <a:p>
                      <a:pPr algn="l" fontAlgn="ctr"/>
                      <a:r>
                        <a:rPr lang="en-IN" sz="1200" b="1" u="none" strike="noStrike">
                          <a:solidFill>
                            <a:schemeClr val="tx1"/>
                          </a:solidFill>
                          <a:effectLst/>
                          <a:latin typeface="Arial Black" panose="020B0A04020102020204" pitchFamily="34" charset="0"/>
                        </a:rPr>
                        <a:t>8</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main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9</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last_rech_date_da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data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last_rech_amt_ma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Amount of last recharge of main account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cnt_ma_rech30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times main account got recharged in last 30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b="1" u="none" strike="noStrike">
                          <a:solidFill>
                            <a:schemeClr val="tx1"/>
                          </a:solidFill>
                          <a:effectLst/>
                          <a:latin typeface="Arial Black" panose="020B0A04020102020204" pitchFamily="34" charset="0"/>
                        </a:rPr>
                        <a:t>12</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fr_ma_rech30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Frequency of main account recharged in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337884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IN" b="1" i="1" dirty="0" err="1" smtClean="0">
                <a:effectLst/>
                <a:latin typeface="Arial Black" panose="020B0A04020102020204" pitchFamily="34" charset="0"/>
              </a:rPr>
              <a:t>AdaBoostClassifier</a:t>
            </a:r>
            <a:endParaRPr lang="en-IN" b="1" i="1" dirty="0">
              <a:effectLst/>
              <a:latin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390909"/>
            <a:ext cx="5905309" cy="5343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142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GradientBoostingClassifier</a:t>
            </a:r>
            <a:endParaRPr lang="en-IN" b="1" i="1" dirty="0">
              <a:effectLst/>
              <a:latin typeface="Arial Black" panose="020B0A040201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08" y="1561517"/>
            <a:ext cx="5727192" cy="516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95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DecisionTreeClassifier</a:t>
            </a:r>
            <a:endParaRPr lang="en-IN" b="1" i="1" dirty="0">
              <a:effectLst/>
              <a:latin typeface="Arial Black" panose="020B0A040201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64" y="1473580"/>
            <a:ext cx="5827776" cy="525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700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smtClean="0">
                <a:effectLst/>
                <a:latin typeface="Arial Black" panose="020B0A04020102020204" pitchFamily="34" charset="0"/>
              </a:rPr>
              <a:t>DecisionTreeClassifier</a:t>
            </a:r>
            <a:endParaRPr lang="en-IN" b="1" i="1" dirty="0">
              <a:effectLst/>
              <a:latin typeface="Arial Black" panose="020B0A040201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64" y="1473580"/>
            <a:ext cx="5827776" cy="525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253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0" y="577722"/>
            <a:ext cx="10448036" cy="514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663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657225"/>
            <a:ext cx="10620375" cy="554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309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58" y="604011"/>
            <a:ext cx="10500741" cy="539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967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44" y="432308"/>
            <a:ext cx="11657136" cy="5310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569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37" y="416560"/>
            <a:ext cx="11319019" cy="543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318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86" y="1276350"/>
            <a:ext cx="6415278"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817" y="1276350"/>
            <a:ext cx="5352668"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68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9577021"/>
              </p:ext>
            </p:extLst>
          </p:nvPr>
        </p:nvGraphicFramePr>
        <p:xfrm>
          <a:off x="1154684" y="378460"/>
          <a:ext cx="9543796" cy="6033951"/>
        </p:xfrm>
        <a:graphic>
          <a:graphicData uri="http://schemas.openxmlformats.org/drawingml/2006/table">
            <a:tbl>
              <a:tblPr firstRow="1" firstCol="1" bandRow="1">
                <a:tableStyleId>{5C22544A-7EE6-4342-B048-85BDC9FD1C3A}</a:tableStyleId>
              </a:tblPr>
              <a:tblGrid>
                <a:gridCol w="986758"/>
                <a:gridCol w="2204788"/>
                <a:gridCol w="6352250"/>
              </a:tblGrid>
              <a:tr h="207371">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13</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recharge in main account over last 30 days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14</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 of amount of recharges done in main account over last 30 days at user level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15</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medianmarechprebal30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30 days at user level (in Indonesian Rupiah)</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16</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main account got recharged in last 90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17</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main account recharged in last 90 days</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18</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recharge in main account over last 90 days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19</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 of recharges done in main account over last 90 days at user level (in Indonesian Rupiah)</a:t>
                      </a:r>
                    </a:p>
                  </a:txBody>
                  <a:tcPr marL="6993" marR="6993" marT="6993" marB="0" anchor="ctr"/>
                </a:tc>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medianmarechprebal90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90 days at user level (in Indonesian Rupiah)</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21</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30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22</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30 days</a:t>
                      </a:r>
                    </a:p>
                  </a:txBody>
                  <a:tcPr marL="6993" marR="6993" marT="6993" marB="0" anchor="ctr"/>
                </a:tc>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23</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90 days</a:t>
                      </a:r>
                    </a:p>
                  </a:txBody>
                  <a:tcPr marL="6993" marR="6993" marT="6993" marB="0" anchor="ctr"/>
                </a:tc>
              </a:tr>
              <a:tr h="398510">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24</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90 days</a:t>
                      </a:r>
                    </a:p>
                  </a:txBody>
                  <a:tcPr marL="6993" marR="6993" marT="6993" marB="0" anchor="ctr"/>
                </a:tc>
              </a:tr>
            </a:tbl>
          </a:graphicData>
        </a:graphic>
      </p:graphicFrame>
    </p:spTree>
    <p:extLst>
      <p:ext uri="{BB962C8B-B14F-4D97-AF65-F5344CB8AC3E}">
        <p14:creationId xmlns:p14="http://schemas.microsoft.com/office/powerpoint/2010/main" val="3286428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92" y="388111"/>
            <a:ext cx="7206615" cy="6247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486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691" y="350710"/>
            <a:ext cx="55054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609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676400"/>
            <a:ext cx="83058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820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981075"/>
            <a:ext cx="88868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076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smtClean="0">
                <a:effectLst/>
                <a:latin typeface="Arial Black" panose="020B0A04020102020204" pitchFamily="34" charset="0"/>
              </a:rPr>
              <a:t>Conclusion of the Project</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518096" y="1362038"/>
            <a:ext cx="11341672" cy="4855882"/>
          </a:xfrm>
        </p:spPr>
        <p:txBody>
          <a:bodyPr>
            <a:noAutofit/>
          </a:bodyPr>
          <a:lstStyle/>
          <a:p>
            <a:pPr marL="0" indent="0">
              <a:buNone/>
            </a:pPr>
            <a:r>
              <a:rPr lang="en-US" sz="1800" dirty="0" smtClean="0">
                <a:solidFill>
                  <a:schemeClr val="tx1"/>
                </a:solidFill>
                <a:latin typeface="Arial" panose="020B0604020202020204" pitchFamily="34" charset="0"/>
                <a:cs typeface="Arial" panose="020B0604020202020204" pitchFamily="34" charset="0"/>
              </a:rPr>
              <a:t>1) </a:t>
            </a:r>
            <a:r>
              <a:rPr lang="en-US" sz="1800" dirty="0">
                <a:solidFill>
                  <a:schemeClr val="tx1"/>
                </a:solidFill>
                <a:latin typeface="Arial" panose="020B0604020202020204" pitchFamily="34" charset="0"/>
                <a:cs typeface="Arial" panose="020B0604020202020204" pitchFamily="34" charset="0"/>
              </a:rPr>
              <a:t>Around 28% users are highly defaulters with a mostly negative or null balance.</a:t>
            </a:r>
          </a:p>
          <a:p>
            <a:pPr marL="0" indent="0">
              <a:buNone/>
            </a:pPr>
            <a:r>
              <a:rPr lang="en-US" sz="1800" dirty="0">
                <a:solidFill>
                  <a:schemeClr val="tx1"/>
                </a:solidFill>
                <a:latin typeface="Arial" panose="020B0604020202020204" pitchFamily="34" charset="0"/>
                <a:cs typeface="Arial" panose="020B0604020202020204" pitchFamily="34" charset="0"/>
              </a:rPr>
              <a:t>2) Users with high equilibrium and a much lower number are defaulter.</a:t>
            </a:r>
          </a:p>
          <a:p>
            <a:pPr marL="0" indent="0">
              <a:buNone/>
            </a:pPr>
            <a:r>
              <a:rPr lang="en-US" sz="1800" dirty="0">
                <a:solidFill>
                  <a:schemeClr val="tx1"/>
                </a:solidFill>
                <a:latin typeface="Arial" panose="020B0604020202020204" pitchFamily="34" charset="0"/>
                <a:cs typeface="Arial" panose="020B0604020202020204" pitchFamily="34" charset="0"/>
              </a:rPr>
              <a:t>3) Nonstandard loans (i.e. 98 percent of the category) are paid to users who take up more loans as they pay back the loan within 5 days.</a:t>
            </a:r>
          </a:p>
          <a:p>
            <a:pPr marL="0" indent="0">
              <a:buNone/>
            </a:pPr>
            <a:r>
              <a:rPr lang="en-US" sz="1800" dirty="0">
                <a:solidFill>
                  <a:schemeClr val="tx1"/>
                </a:solidFill>
                <a:latin typeface="Arial" panose="020B0604020202020204" pitchFamily="34" charset="0"/>
                <a:cs typeface="Arial" panose="020B0604020202020204" pitchFamily="34" charset="0"/>
              </a:rPr>
              <a:t>4) 10% to 12% of users are defaulters in the Average and Low Balance categories.</a:t>
            </a:r>
          </a:p>
          <a:p>
            <a:pPr marL="0" indent="0">
              <a:buNone/>
            </a:pPr>
            <a:r>
              <a:rPr lang="en-US" sz="1800" dirty="0">
                <a:solidFill>
                  <a:schemeClr val="tx1"/>
                </a:solidFill>
                <a:latin typeface="Arial" panose="020B0604020202020204" pitchFamily="34" charset="0"/>
                <a:cs typeface="Arial" panose="020B0604020202020204" pitchFamily="34" charset="0"/>
              </a:rPr>
              <a:t>5) Non-defaulting users who have taken no loans.</a:t>
            </a:r>
          </a:p>
          <a:p>
            <a:pPr marL="0" indent="0">
              <a:buNone/>
            </a:pPr>
            <a:r>
              <a:rPr lang="en-US" sz="1800" dirty="0">
                <a:solidFill>
                  <a:schemeClr val="tx1"/>
                </a:solidFill>
                <a:latin typeface="Arial" panose="020B0604020202020204" pitchFamily="34" charset="0"/>
                <a:cs typeface="Arial" panose="020B0604020202020204" pitchFamily="34" charset="0"/>
              </a:rPr>
              <a:t>6) Around 97% users are taking large loans which fall into non-default categories.</a:t>
            </a:r>
          </a:p>
          <a:p>
            <a:pPr marL="0" indent="0">
              <a:buNone/>
            </a:pPr>
            <a:r>
              <a:rPr lang="en-US" sz="1800" dirty="0">
                <a:solidFill>
                  <a:schemeClr val="tx1"/>
                </a:solidFill>
                <a:latin typeface="Arial" panose="020B0604020202020204" pitchFamily="34" charset="0"/>
                <a:cs typeface="Arial" panose="020B0604020202020204" pitchFamily="34" charset="0"/>
              </a:rPr>
              <a:t>7) Defaulters include 40 percent of the users that do not have a single recharge in 3 months.</a:t>
            </a:r>
          </a:p>
          <a:p>
            <a:pPr marL="0" indent="0">
              <a:buNone/>
            </a:pPr>
            <a:r>
              <a:rPr lang="en-US" sz="1800" dirty="0">
                <a:solidFill>
                  <a:schemeClr val="tx1"/>
                </a:solidFill>
                <a:latin typeface="Arial" panose="020B0604020202020204" pitchFamily="34" charset="0"/>
                <a:cs typeface="Arial" panose="020B0604020202020204" pitchFamily="34" charset="0"/>
              </a:rPr>
              <a:t>8) Around 14 percent of users fall into the category of defaulting loans, on average.</a:t>
            </a:r>
          </a:p>
          <a:p>
            <a:pPr marL="0" indent="0">
              <a:buNone/>
            </a:pPr>
            <a:r>
              <a:rPr lang="en-US" sz="1800" dirty="0">
                <a:solidFill>
                  <a:schemeClr val="tx1"/>
                </a:solidFill>
                <a:latin typeface="Arial" panose="020B0604020202020204" pitchFamily="34" charset="0"/>
                <a:cs typeface="Arial" panose="020B0604020202020204" pitchFamily="34" charset="0"/>
              </a:rPr>
              <a:t>9) The default is only 40% of users who do not reload in 90 days.</a:t>
            </a:r>
          </a:p>
          <a:p>
            <a:pPr marL="0" indent="0">
              <a:buNone/>
            </a:pPr>
            <a:r>
              <a:rPr lang="en-US" sz="1800" dirty="0">
                <a:solidFill>
                  <a:schemeClr val="tx1"/>
                </a:solidFill>
                <a:latin typeface="Arial" panose="020B0604020202020204" pitchFamily="34" charset="0"/>
                <a:cs typeface="Arial" panose="020B0604020202020204" pitchFamily="34" charset="0"/>
              </a:rPr>
              <a:t>10) Users who recharge very high pay their loans on time. That is, 98% of them are non-defaulting ones.</a:t>
            </a:r>
          </a:p>
          <a:p>
            <a:pPr marL="0" indent="0">
              <a:buNone/>
            </a:pPr>
            <a:r>
              <a:rPr lang="en-US" sz="1800" dirty="0">
                <a:solidFill>
                  <a:schemeClr val="tx1"/>
                </a:solidFill>
                <a:latin typeface="Arial" panose="020B0604020202020204" pitchFamily="34" charset="0"/>
                <a:cs typeface="Arial" panose="020B0604020202020204" pitchFamily="34" charset="0"/>
              </a:rPr>
              <a:t>11) defaulting is 34 percent of users who reload less.</a:t>
            </a:r>
          </a:p>
          <a:p>
            <a:pPr marL="0" indent="0">
              <a:buNone/>
            </a:pPr>
            <a:r>
              <a:rPr lang="en-US" sz="1800" dirty="0">
                <a:solidFill>
                  <a:schemeClr val="tx1"/>
                </a:solidFill>
                <a:latin typeface="Arial" panose="020B0604020202020204" pitchFamily="34" charset="0"/>
                <a:cs typeface="Arial" panose="020B0604020202020204" pitchFamily="34" charset="0"/>
              </a:rPr>
              <a:t>12) Old and largely non default users are trusted</a:t>
            </a:r>
          </a:p>
          <a:p>
            <a:pPr marL="0" indent="0">
              <a:buNone/>
            </a:pPr>
            <a:r>
              <a:rPr lang="en-US" sz="1800" dirty="0">
                <a:solidFill>
                  <a:schemeClr val="tx1"/>
                </a:solidFill>
                <a:latin typeface="Arial" panose="020B0604020202020204" pitchFamily="34" charset="0"/>
                <a:cs typeface="Arial" panose="020B0604020202020204" pitchFamily="34" charset="0"/>
              </a:rPr>
              <a:t>13) 17% of users receiving small loans are non-performing.</a:t>
            </a:r>
          </a:p>
          <a:p>
            <a:pPr marL="0" indent="0">
              <a:buNone/>
            </a:pPr>
            <a:r>
              <a:rPr lang="en-US" sz="1800" dirty="0">
                <a:solidFill>
                  <a:schemeClr val="tx1"/>
                </a:solidFill>
                <a:latin typeface="Arial" panose="020B0604020202020204" pitchFamily="34" charset="0"/>
                <a:cs typeface="Arial" panose="020B0604020202020204" pitchFamily="34" charset="0"/>
              </a:rPr>
              <a:t>14) The new users constitute 32% of the users defaulting.</a:t>
            </a:r>
          </a:p>
          <a:p>
            <a:pPr marL="0" indent="0">
              <a:buNone/>
            </a:pPr>
            <a:r>
              <a:rPr lang="en-US" sz="1800" dirty="0">
                <a:solidFill>
                  <a:schemeClr val="tx1"/>
                </a:solidFill>
                <a:latin typeface="Arial" panose="020B0604020202020204" pitchFamily="34" charset="0"/>
                <a:cs typeface="Arial" panose="020B0604020202020204" pitchFamily="34" charset="0"/>
              </a:rPr>
              <a:t>15) Of users who recharge and pay their loans on time, 99 percent are more in number, which is good news for the company than for any other category.</a:t>
            </a:r>
          </a:p>
        </p:txBody>
      </p:sp>
    </p:spTree>
    <p:extLst>
      <p:ext uri="{BB962C8B-B14F-4D97-AF65-F5344CB8AC3E}">
        <p14:creationId xmlns:p14="http://schemas.microsoft.com/office/powerpoint/2010/main" val="4243660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smtClean="0">
                <a:effectLst/>
                <a:latin typeface="Arial Black" panose="020B0A04020102020204" pitchFamily="34" charset="0"/>
              </a:rPr>
              <a:t>Conclusion of the Project</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902144" y="1810094"/>
            <a:ext cx="10171240" cy="4389538"/>
          </a:xfrm>
        </p:spPr>
        <p:txBody>
          <a:bodyPr>
            <a:noAutofit/>
          </a:bodyPr>
          <a:lstStyle/>
          <a:p>
            <a:r>
              <a:rPr lang="en-IN" sz="2800" dirty="0">
                <a:solidFill>
                  <a:schemeClr val="tx1"/>
                </a:solidFill>
                <a:latin typeface="Arial" panose="020B0604020202020204" pitchFamily="34" charset="0"/>
                <a:cs typeface="Arial" panose="020B0604020202020204" pitchFamily="34" charset="0"/>
              </a:rPr>
              <a:t>From the data analysis we found that the following types of users are generally more likely to default:</a:t>
            </a:r>
          </a:p>
          <a:p>
            <a:pPr lvl="1"/>
            <a:r>
              <a:rPr lang="en-IN" sz="1800" dirty="0">
                <a:solidFill>
                  <a:schemeClr val="tx1"/>
                </a:solidFill>
                <a:latin typeface="Arial" panose="020B0604020202020204" pitchFamily="34" charset="0"/>
                <a:cs typeface="Arial" panose="020B0604020202020204" pitchFamily="34" charset="0"/>
              </a:rPr>
              <a:t>Short-time users</a:t>
            </a:r>
          </a:p>
          <a:p>
            <a:pPr lvl="1"/>
            <a:r>
              <a:rPr lang="en-IN" sz="1800" dirty="0">
                <a:solidFill>
                  <a:schemeClr val="tx1"/>
                </a:solidFill>
                <a:latin typeface="Arial" panose="020B0604020202020204" pitchFamily="34" charset="0"/>
                <a:cs typeface="Arial" panose="020B0604020202020204" pitchFamily="34" charset="0"/>
              </a:rPr>
              <a:t>Users with lesser average daily amount spent</a:t>
            </a:r>
          </a:p>
          <a:p>
            <a:pPr lvl="1"/>
            <a:r>
              <a:rPr lang="en-IN" sz="1800" dirty="0">
                <a:solidFill>
                  <a:schemeClr val="tx1"/>
                </a:solidFill>
                <a:latin typeface="Arial" panose="020B0604020202020204" pitchFamily="34" charset="0"/>
                <a:cs typeface="Arial" panose="020B0604020202020204" pitchFamily="34" charset="0"/>
              </a:rPr>
              <a:t>Users with lesser average main account balance</a:t>
            </a:r>
          </a:p>
          <a:p>
            <a:pPr lvl="1"/>
            <a:r>
              <a:rPr lang="en-IN" sz="1800" dirty="0">
                <a:solidFill>
                  <a:schemeClr val="tx1"/>
                </a:solidFill>
                <a:latin typeface="Arial" panose="020B0604020202020204" pitchFamily="34" charset="0"/>
                <a:cs typeface="Arial" panose="020B0604020202020204" pitchFamily="34" charset="0"/>
              </a:rPr>
              <a:t>Users who recharge less frequently or lesser number of times over 30/90 days</a:t>
            </a:r>
          </a:p>
          <a:p>
            <a:pPr lvl="1"/>
            <a:r>
              <a:rPr lang="en-IN" sz="1800" dirty="0">
                <a:solidFill>
                  <a:schemeClr val="tx1"/>
                </a:solidFill>
                <a:latin typeface="Arial" panose="020B0604020202020204" pitchFamily="34" charset="0"/>
                <a:cs typeface="Arial" panose="020B0604020202020204" pitchFamily="34" charset="0"/>
              </a:rPr>
              <a:t>Users who recharge lesser amounts</a:t>
            </a:r>
          </a:p>
          <a:p>
            <a:pPr lvl="1"/>
            <a:r>
              <a:rPr lang="en-IN" sz="1800" dirty="0">
                <a:solidFill>
                  <a:schemeClr val="tx1"/>
                </a:solidFill>
                <a:latin typeface="Arial" panose="020B0604020202020204" pitchFamily="34" charset="0"/>
                <a:cs typeface="Arial" panose="020B0604020202020204" pitchFamily="34" charset="0"/>
              </a:rPr>
              <a:t>Users who recharge lower total amounts over 30/90 days</a:t>
            </a:r>
          </a:p>
          <a:p>
            <a:pPr lvl="1"/>
            <a:r>
              <a:rPr lang="en-IN" sz="1800" dirty="0">
                <a:solidFill>
                  <a:schemeClr val="tx1"/>
                </a:solidFill>
                <a:latin typeface="Arial" panose="020B0604020202020204" pitchFamily="34" charset="0"/>
                <a:cs typeface="Arial" panose="020B0604020202020204" pitchFamily="34" charset="0"/>
              </a:rPr>
              <a:t>Users with lower median of amount of recharges over 30/90 days</a:t>
            </a:r>
          </a:p>
          <a:p>
            <a:pPr lvl="1"/>
            <a:r>
              <a:rPr lang="en-IN" sz="1800" dirty="0">
                <a:solidFill>
                  <a:schemeClr val="tx1"/>
                </a:solidFill>
                <a:latin typeface="Arial" panose="020B0604020202020204" pitchFamily="34" charset="0"/>
                <a:cs typeface="Arial" panose="020B0604020202020204" pitchFamily="34" charset="0"/>
              </a:rPr>
              <a:t>Users with lower median of main account balance just before recharge</a:t>
            </a:r>
          </a:p>
          <a:p>
            <a:pPr lvl="1"/>
            <a:r>
              <a:rPr lang="en-IN" sz="1800" dirty="0">
                <a:solidFill>
                  <a:schemeClr val="tx1"/>
                </a:solidFill>
                <a:latin typeface="Arial" panose="020B0604020202020204" pitchFamily="34" charset="0"/>
                <a:cs typeface="Arial" panose="020B0604020202020204" pitchFamily="34" charset="0"/>
              </a:rPr>
              <a:t>Users who take loans less frequently or lower number of loans taken over 30/90 days</a:t>
            </a:r>
          </a:p>
          <a:p>
            <a:pPr lvl="1"/>
            <a:r>
              <a:rPr lang="en-IN" sz="1800" dirty="0">
                <a:solidFill>
                  <a:schemeClr val="tx1"/>
                </a:solidFill>
                <a:latin typeface="Arial" panose="020B0604020202020204" pitchFamily="34" charset="0"/>
                <a:cs typeface="Arial" panose="020B0604020202020204" pitchFamily="34" charset="0"/>
              </a:rPr>
              <a:t>Users who take lower total amounts as loans over 30/90 days</a:t>
            </a:r>
          </a:p>
          <a:p>
            <a:pPr lvl="1"/>
            <a:r>
              <a:rPr lang="en-IN" sz="1800" dirty="0">
                <a:solidFill>
                  <a:schemeClr val="tx1"/>
                </a:solidFill>
                <a:latin typeface="Arial" panose="020B0604020202020204" pitchFamily="34" charset="0"/>
                <a:cs typeface="Arial" panose="020B0604020202020204" pitchFamily="34" charset="0"/>
              </a:rPr>
              <a:t>Also 6 Rupiah loans were defaulted more frequently when compared to 12 Rupiah loans</a:t>
            </a:r>
            <a:r>
              <a:rPr lang="en-IN" sz="1800" dirty="0" smtClean="0">
                <a:solidFill>
                  <a:schemeClr val="tx1"/>
                </a:solidFill>
                <a:latin typeface="Arial" panose="020B0604020202020204" pitchFamily="34" charset="0"/>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402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13" y="1335786"/>
            <a:ext cx="10450077" cy="431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11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43" y="2531454"/>
            <a:ext cx="9404723" cy="1400530"/>
          </a:xfrm>
        </p:spPr>
        <p:txBody>
          <a:bodyPr/>
          <a:lstStyle/>
          <a:p>
            <a:pPr algn="ctr"/>
            <a:r>
              <a:rPr lang="en-IN" sz="13800" dirty="0" smtClean="0">
                <a:latin typeface="Blackadder ITC" panose="04020505051007020D02" pitchFamily="82" charset="0"/>
              </a:rPr>
              <a:t>Thank You</a:t>
            </a:r>
            <a:endParaRPr lang="en-IN" sz="13800" dirty="0">
              <a:latin typeface="Blackadder ITC" panose="04020505051007020D02" pitchFamily="82" charset="0"/>
            </a:endParaRPr>
          </a:p>
        </p:txBody>
      </p:sp>
    </p:spTree>
    <p:extLst>
      <p:ext uri="{BB962C8B-B14F-4D97-AF65-F5344CB8AC3E}">
        <p14:creationId xmlns:p14="http://schemas.microsoft.com/office/powerpoint/2010/main" val="240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72508039"/>
              </p:ext>
            </p:extLst>
          </p:nvPr>
        </p:nvGraphicFramePr>
        <p:xfrm>
          <a:off x="1271524" y="379854"/>
          <a:ext cx="8869172" cy="5938652"/>
        </p:xfrm>
        <a:graphic>
          <a:graphicData uri="http://schemas.openxmlformats.org/drawingml/2006/table">
            <a:tbl>
              <a:tblPr firstRow="1" firstCol="1" bandRow="1">
                <a:tableStyleId>{5C22544A-7EE6-4342-B048-85BDC9FD1C3A}</a:tableStyleId>
              </a:tblPr>
              <a:tblGrid>
                <a:gridCol w="917007"/>
                <a:gridCol w="2048938"/>
                <a:gridCol w="5903227"/>
              </a:tblGrid>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8069" marR="8069" marT="8069" marB="0" anchor="ctr"/>
                </a:tc>
              </a:tr>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Number of loans taken by user in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26</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loans taken by user in last 30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27</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maximum amount of loan taken by the user in last 30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28</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medianamnt_loans30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29</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loans taken by user in last 90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loans taken by user in last 90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31</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maximum amount of loan taken by the user in last 90 days</a:t>
                      </a:r>
                    </a:p>
                  </a:txBody>
                  <a:tcPr marL="8069" marR="8069" marT="8069" marB="0" anchor="ctr"/>
                </a:tc>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32</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90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33</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30 days</a:t>
                      </a:r>
                    </a:p>
                  </a:txBody>
                  <a:tcPr marL="8069" marR="8069" marT="8069" marB="0" anchor="ctr"/>
                </a:tc>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34</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90 days</a:t>
                      </a:r>
                    </a:p>
                  </a:txBody>
                  <a:tcPr marL="8069" marR="8069" marT="8069" marB="0" anchor="ctr"/>
                </a:tc>
              </a:tr>
              <a:tr h="28244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pcircle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telecom circle</a:t>
                      </a:r>
                    </a:p>
                  </a:txBody>
                  <a:tcPr marL="8069" marR="8069" marT="8069" marB="0" anchor="ctr"/>
                </a:tc>
              </a:tr>
              <a:tr h="26837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36</a:t>
                      </a:r>
                    </a:p>
                  </a:txBody>
                  <a:tcPr marL="8069" marR="8069" marT="8069" marB="0" anchor="ctr"/>
                </a:tc>
                <a:tc>
                  <a:txBody>
                    <a:bodyPr/>
                    <a:lstStyle/>
                    <a:p>
                      <a:pPr algn="ctr"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pdate</a:t>
                      </a:r>
                    </a:p>
                  </a:txBody>
                  <a:tcPr marL="8069" marR="8069" marT="8069" marB="0" anchor="ctr"/>
                </a:tc>
                <a:tc>
                  <a:txBody>
                    <a:bodyPr/>
                    <a:lstStyle/>
                    <a:p>
                      <a:pPr algn="ctr"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date</a:t>
                      </a:r>
                    </a:p>
                  </a:txBody>
                  <a:tcPr marL="8069" marR="8069" marT="8069" marB="0" anchor="ctr"/>
                </a:tc>
              </a:tr>
            </a:tbl>
          </a:graphicData>
        </a:graphic>
      </p:graphicFrame>
    </p:spTree>
    <p:extLst>
      <p:ext uri="{BB962C8B-B14F-4D97-AF65-F5344CB8AC3E}">
        <p14:creationId xmlns:p14="http://schemas.microsoft.com/office/powerpoint/2010/main" val="2268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600200"/>
          </a:xfrm>
        </p:spPr>
        <p:txBody>
          <a:bodyPr/>
          <a:lstStyle/>
          <a:p>
            <a:r>
              <a:rPr lang="en-IN" b="1" i="1" dirty="0" smtClean="0">
                <a:effectLst/>
                <a:latin typeface="Arial Black" panose="020B0A04020102020204" pitchFamily="34" charset="0"/>
              </a:rPr>
              <a:t>Data Cleaning &amp; Pre-processing</a:t>
            </a:r>
            <a:endParaRPr lang="en-IN" b="1" i="1" dirty="0">
              <a:effectLst/>
              <a:latin typeface="Arial Black" panose="020B0A04020102020204" pitchFamily="34" charset="0"/>
            </a:endParaRPr>
          </a:p>
        </p:txBody>
      </p:sp>
      <p:sp>
        <p:nvSpPr>
          <p:cNvPr id="3" name="Content Placeholder 2"/>
          <p:cNvSpPr>
            <a:spLocks noGrp="1"/>
          </p:cNvSpPr>
          <p:nvPr>
            <p:ph idx="1"/>
          </p:nvPr>
        </p:nvSpPr>
        <p:spPr>
          <a:xfrm>
            <a:off x="1066736" y="1657186"/>
            <a:ext cx="8946541" cy="4195481"/>
          </a:xfrm>
        </p:spPr>
        <p:txBody>
          <a:bodyPr>
            <a:normAutofit/>
          </a:bodyPr>
          <a:lstStyle/>
          <a:p>
            <a:r>
              <a:rPr lang="en-IN" dirty="0">
                <a:solidFill>
                  <a:schemeClr val="tx1"/>
                </a:solidFill>
                <a:latin typeface="Arial" panose="020B0604020202020204" pitchFamily="34" charset="0"/>
                <a:cs typeface="Arial" panose="020B0604020202020204" pitchFamily="34" charset="0"/>
              </a:rPr>
              <a:t>The dataset needs cleaning as there are a lot of garbage &amp; outliers values, luckily there’s no missing value</a:t>
            </a:r>
          </a:p>
          <a:p>
            <a:r>
              <a:rPr lang="en-IN" dirty="0">
                <a:solidFill>
                  <a:schemeClr val="tx1"/>
                </a:solidFill>
                <a:latin typeface="Arial" panose="020B0604020202020204" pitchFamily="34" charset="0"/>
                <a:cs typeface="Arial" panose="020B0604020202020204" pitchFamily="34" charset="0"/>
              </a:rPr>
              <a:t>Many features which do no relate with default status or have highly skewed data needs to be dropped </a:t>
            </a:r>
            <a:r>
              <a:rPr lang="en-IN" dirty="0" smtClean="0">
                <a:solidFill>
                  <a:schemeClr val="tx1"/>
                </a:solidFill>
                <a:latin typeface="Arial" panose="020B0604020202020204" pitchFamily="34" charset="0"/>
                <a:cs typeface="Arial" panose="020B0604020202020204" pitchFamily="34" charset="0"/>
              </a:rPr>
              <a:t>before data analysis &amp; modelling</a:t>
            </a:r>
          </a:p>
          <a:p>
            <a:r>
              <a:rPr lang="en-IN" dirty="0">
                <a:solidFill>
                  <a:schemeClr val="tx1"/>
                </a:solidFill>
                <a:latin typeface="Arial" panose="020B0604020202020204" pitchFamily="34" charset="0"/>
                <a:cs typeface="Arial" panose="020B0604020202020204" pitchFamily="34" charset="0"/>
              </a:rPr>
              <a:t>The constraint with data cleaning is that we cannot </a:t>
            </a:r>
            <a:r>
              <a:rPr lang="en-IN" dirty="0" smtClean="0">
                <a:solidFill>
                  <a:schemeClr val="tx1"/>
                </a:solidFill>
                <a:latin typeface="Arial" panose="020B0604020202020204" pitchFamily="34" charset="0"/>
                <a:cs typeface="Arial" panose="020B0604020202020204" pitchFamily="34" charset="0"/>
              </a:rPr>
              <a:t>loose too </a:t>
            </a:r>
            <a:r>
              <a:rPr lang="en-IN" dirty="0">
                <a:solidFill>
                  <a:schemeClr val="tx1"/>
                </a:solidFill>
                <a:latin typeface="Arial" panose="020B0604020202020204" pitchFamily="34" charset="0"/>
                <a:cs typeface="Arial" panose="020B0604020202020204" pitchFamily="34" charset="0"/>
              </a:rPr>
              <a:t>much </a:t>
            </a:r>
            <a:r>
              <a:rPr lang="en-IN" dirty="0" smtClean="0">
                <a:solidFill>
                  <a:schemeClr val="tx1"/>
                </a:solidFill>
                <a:latin typeface="Arial" panose="020B0604020202020204" pitchFamily="34" charset="0"/>
                <a:cs typeface="Arial" panose="020B0604020202020204" pitchFamily="34" charset="0"/>
              </a:rPr>
              <a:t>data, so instead of removing all </a:t>
            </a:r>
            <a:r>
              <a:rPr lang="en-IN" dirty="0" err="1" smtClean="0">
                <a:solidFill>
                  <a:schemeClr val="tx1"/>
                </a:solidFill>
                <a:latin typeface="Arial" panose="020B0604020202020204" pitchFamily="34" charset="0"/>
                <a:cs typeface="Arial" panose="020B0604020202020204" pitchFamily="34" charset="0"/>
              </a:rPr>
              <a:t>datapoints</a:t>
            </a:r>
            <a:r>
              <a:rPr lang="en-IN" dirty="0" smtClean="0">
                <a:solidFill>
                  <a:schemeClr val="tx1"/>
                </a:solidFill>
                <a:latin typeface="Arial" panose="020B0604020202020204" pitchFamily="34" charset="0"/>
                <a:cs typeface="Arial" panose="020B0604020202020204" pitchFamily="34" charset="0"/>
              </a:rPr>
              <a:t> having z&gt;3, we’ll use visualization and consider the data lost while cleaning</a:t>
            </a:r>
          </a:p>
        </p:txBody>
      </p:sp>
    </p:spTree>
    <p:extLst>
      <p:ext uri="{BB962C8B-B14F-4D97-AF65-F5344CB8AC3E}">
        <p14:creationId xmlns:p14="http://schemas.microsoft.com/office/powerpoint/2010/main" val="1202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 y="1078992"/>
            <a:ext cx="11863425" cy="4435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89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09" y="1600200"/>
            <a:ext cx="10837209" cy="323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286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1175</TotalTime>
  <Words>1244</Words>
  <Application>Microsoft Office PowerPoint</Application>
  <PresentationFormat>Custom</PresentationFormat>
  <Paragraphs>182</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Executive</vt:lpstr>
      <vt:lpstr>Micro Credit Defaulters</vt:lpstr>
      <vt:lpstr>Introduction</vt:lpstr>
      <vt:lpstr>Dataset and Features</vt:lpstr>
      <vt:lpstr>Description of Features</vt:lpstr>
      <vt:lpstr>PowerPoint Presentation</vt:lpstr>
      <vt:lpstr>PowerPoint Presentation</vt:lpstr>
      <vt:lpstr>Data Cleaning &amp; Pre-processing</vt:lpstr>
      <vt:lpstr>PowerPoint Presentation</vt:lpstr>
      <vt:lpstr>PowerPoint Presentation</vt:lpstr>
      <vt:lpstr>PowerPoint Presentation</vt:lpstr>
      <vt:lpstr>PowerPoint Presentation</vt:lpstr>
      <vt:lpstr>PowerPoint Presentation</vt:lpstr>
      <vt:lpstr>Data 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Pre-Processing</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Model Development &amp; Evaluation</vt:lpstr>
      <vt:lpstr>Summary of Results:</vt:lpstr>
      <vt:lpstr>RandomForestClassifier</vt:lpstr>
      <vt:lpstr>AdaBoostClassifier</vt:lpstr>
      <vt:lpstr>GradientBoostingClassifier</vt:lpstr>
      <vt:lpstr>DecisionTreeClassifier</vt:lpstr>
      <vt:lpstr>DecisionTreeClassifier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of the Project</vt:lpstr>
      <vt:lpstr>Conclusion of the Project</vt:lpstr>
      <vt:lpstr>PowerPoint Presentation</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Shahbaz Alam</dc:creator>
  <cp:lastModifiedBy>Admin</cp:lastModifiedBy>
  <cp:revision>113</cp:revision>
  <dcterms:created xsi:type="dcterms:W3CDTF">2020-11-26T03:35:50Z</dcterms:created>
  <dcterms:modified xsi:type="dcterms:W3CDTF">2021-02-25T02:42:37Z</dcterms:modified>
</cp:coreProperties>
</file>