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303" r:id="rId11"/>
    <p:sldId id="304" r:id="rId12"/>
    <p:sldId id="305" r:id="rId13"/>
    <p:sldId id="306" r:id="rId14"/>
    <p:sldId id="307" r:id="rId15"/>
    <p:sldId id="290" r:id="rId16"/>
    <p:sldId id="291" r:id="rId17"/>
    <p:sldId id="292" r:id="rId18"/>
    <p:sldId id="293" r:id="rId19"/>
    <p:sldId id="294" r:id="rId20"/>
    <p:sldId id="295" r:id="rId21"/>
    <p:sldId id="300"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20-02-2021</a:t>
            </a:fld>
            <a:endParaRPr lang="en-IN"/>
          </a:p>
        </p:txBody>
      </p:sp>
      <p:sp>
        <p:nvSpPr>
          <p:cNvPr id="8" name="Slide Number Placeholder 7"/>
          <p:cNvSpPr>
            <a:spLocks noGrp="1"/>
          </p:cNvSpPr>
          <p:nvPr>
            <p:ph type="sldNum" sz="quarter" idx="11"/>
          </p:nvPr>
        </p:nvSpPr>
        <p:spPr/>
        <p:txBody>
          <a:bodyPr/>
          <a:lstStyle/>
          <a:p>
            <a:fld id="{94F9AB5C-1301-4E2B-8758-75E6B7BD761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FFF6345-D9F2-4AD2-95BF-86AE0484AF9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FFF6345-D9F2-4AD2-95BF-86AE0484AF96}"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FF6345-D9F2-4AD2-95BF-86AE0484AF96}"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FF6345-D9F2-4AD2-95BF-86AE0484AF96}" type="datetimeFigureOut">
              <a:rPr lang="en-IN" smtClean="0"/>
              <a:t>20-02-2021</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4F9AB5C-1301-4E2B-8758-75E6B7BD7615}"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27" y="581321"/>
            <a:ext cx="10363200" cy="3085706"/>
          </a:xfrm>
        </p:spPr>
        <p:txBody>
          <a:bodyPr/>
          <a:lstStyle/>
          <a:p>
            <a:r>
              <a:rPr lang="en-IN" b="1" i="1" dirty="0" smtClean="0">
                <a:effectLst/>
                <a:latin typeface="Arial Black" panose="020B0A04020102020204" pitchFamily="34" charset="0"/>
              </a:rPr>
              <a:t>Micro Credit Defaulters</a:t>
            </a:r>
            <a:endParaRPr lang="en-IN" b="1" i="1" dirty="0">
              <a:effectLst/>
              <a:latin typeface="Arial Black" panose="020B0A04020102020204" pitchFamily="34" charset="0"/>
            </a:endParaRPr>
          </a:p>
        </p:txBody>
      </p:sp>
      <p:sp>
        <p:nvSpPr>
          <p:cNvPr id="3" name="Subtitle 2"/>
          <p:cNvSpPr>
            <a:spLocks noGrp="1"/>
          </p:cNvSpPr>
          <p:nvPr>
            <p:ph type="subTitle" idx="1"/>
          </p:nvPr>
        </p:nvSpPr>
        <p:spPr>
          <a:xfrm>
            <a:off x="6510528" y="5730240"/>
            <a:ext cx="7135368" cy="551688"/>
          </a:xfrm>
        </p:spPr>
        <p:txBody>
          <a:bodyPr>
            <a:noAutofit/>
          </a:bodyPr>
          <a:lstStyle/>
          <a:p>
            <a:r>
              <a:rPr lang="en-IN" sz="1800" dirty="0" smtClean="0">
                <a:solidFill>
                  <a:schemeClr val="tx1"/>
                </a:solidFill>
                <a:latin typeface="Arial Black" panose="020B0A04020102020204" pitchFamily="34" charset="0"/>
              </a:rPr>
              <a:t>A Presentation by:- </a:t>
            </a:r>
          </a:p>
          <a:p>
            <a:r>
              <a:rPr lang="en-IN" sz="1800" dirty="0" err="1" smtClean="0">
                <a:solidFill>
                  <a:schemeClr val="tx1"/>
                </a:solidFill>
                <a:latin typeface="Arial Black" panose="020B0A04020102020204" pitchFamily="34" charset="0"/>
              </a:rPr>
              <a:t>Shubham</a:t>
            </a:r>
            <a:r>
              <a:rPr lang="en-IN" sz="1800" dirty="0" smtClean="0">
                <a:solidFill>
                  <a:schemeClr val="tx1"/>
                </a:solidFill>
                <a:latin typeface="Arial Black" panose="020B0A04020102020204" pitchFamily="34" charset="0"/>
              </a:rPr>
              <a:t> </a:t>
            </a:r>
            <a:r>
              <a:rPr lang="en-IN" sz="1800" dirty="0" err="1" smtClean="0">
                <a:solidFill>
                  <a:schemeClr val="tx1"/>
                </a:solidFill>
                <a:latin typeface="Arial Black" panose="020B0A04020102020204" pitchFamily="34" charset="0"/>
              </a:rPr>
              <a:t>Sahu</a:t>
            </a:r>
            <a:endParaRPr lang="en-IN" sz="1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833438"/>
            <a:ext cx="7848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899732"/>
            <a:ext cx="7629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119188"/>
            <a:ext cx="77533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738188"/>
            <a:ext cx="762952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1157288"/>
            <a:ext cx="7515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smtClean="0">
                <a:effectLst/>
                <a:latin typeface="Arial Black" panose="020B0A04020102020204" pitchFamily="34" charset="0"/>
              </a:rPr>
              <a:t>Model Development &amp; Evaluation</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609600" y="1901953"/>
            <a:ext cx="10972800" cy="4525963"/>
          </a:xfrm>
        </p:spPr>
        <p:txBody>
          <a:bodyPr>
            <a:normAutofit/>
          </a:bodyPr>
          <a:lstStyle/>
          <a:p>
            <a:r>
              <a:rPr lang="en-IN" dirty="0">
                <a:solidFill>
                  <a:schemeClr val="tx1"/>
                </a:solidFill>
                <a:latin typeface="Arial" panose="020B0604020202020204" pitchFamily="34" charset="0"/>
                <a:cs typeface="Arial" panose="020B0604020202020204" pitchFamily="34" charset="0"/>
              </a:rPr>
              <a:t>Also after cleaning all the features, the input set of features are standard scaled for </a:t>
            </a:r>
            <a:r>
              <a:rPr lang="en-IN" dirty="0" smtClean="0">
                <a:solidFill>
                  <a:schemeClr val="tx1"/>
                </a:solidFill>
                <a:latin typeface="Arial" panose="020B0604020202020204" pitchFamily="34" charset="0"/>
                <a:cs typeface="Arial" panose="020B0604020202020204" pitchFamily="34" charset="0"/>
              </a:rPr>
              <a:t>modelling</a:t>
            </a:r>
          </a:p>
          <a:p>
            <a:r>
              <a:rPr lang="en-IN" dirty="0" smtClean="0">
                <a:solidFill>
                  <a:schemeClr val="tx1"/>
                </a:solidFill>
                <a:latin typeface="Arial" panose="020B0604020202020204" pitchFamily="34" charset="0"/>
                <a:cs typeface="Arial" panose="020B0604020202020204" pitchFamily="34" charset="0"/>
              </a:rPr>
              <a:t>Algorithms tested for classification of defaulters</a:t>
            </a:r>
          </a:p>
          <a:p>
            <a:pPr lvl="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GradientBoostingClassifier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smtClean="0">
                <a:solidFill>
                  <a:schemeClr val="tx1"/>
                </a:solidFill>
                <a:latin typeface="Arial" panose="020B0604020202020204" pitchFamily="34" charset="0"/>
                <a:cs typeface="Arial" panose="020B0604020202020204" pitchFamily="34" charset="0"/>
              </a:rPr>
              <a:t>Decision Tree Classifier</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21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Summary of Results:</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176464" y="1538822"/>
            <a:ext cx="8946541" cy="2356522"/>
          </a:xfrm>
        </p:spPr>
        <p:txBody>
          <a:bodyPr>
            <a:normAutofit/>
          </a:bodyPr>
          <a:lstStyle/>
          <a:p>
            <a:pPr marL="0" indent="0">
              <a:buNone/>
            </a:pPr>
            <a:r>
              <a:rPr lang="en-IN" dirty="0">
                <a:solidFill>
                  <a:schemeClr val="tx1"/>
                </a:solidFill>
                <a:latin typeface="Arial" panose="020B0604020202020204" pitchFamily="34" charset="0"/>
                <a:cs typeface="Arial" panose="020B0604020202020204" pitchFamily="34" charset="0"/>
              </a:rPr>
              <a:t>It might appear from the accuracy and cross validation scores that Ensemble methods are performing better but if we look at the confusion matrix and recall scores, we observe that these models are not good at classifying the </a:t>
            </a:r>
            <a:r>
              <a:rPr lang="en-IN" dirty="0" smtClean="0">
                <a:solidFill>
                  <a:schemeClr val="tx1"/>
                </a:solidFill>
                <a:latin typeface="Arial" panose="020B0604020202020204" pitchFamily="34" charset="0"/>
                <a:cs typeface="Arial" panose="020B0604020202020204" pitchFamily="34" charset="0"/>
              </a:rPr>
              <a:t>defaulters.</a:t>
            </a:r>
            <a:endParaRPr lang="en-IN"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053972" y="3195700"/>
            <a:ext cx="9461628" cy="3451988"/>
          </a:xfrm>
          <a:prstGeom prst="rect">
            <a:avLst/>
          </a:prstGeom>
        </p:spPr>
      </p:pic>
    </p:spTree>
    <p:extLst>
      <p:ext uri="{BB962C8B-B14F-4D97-AF65-F5344CB8AC3E}">
        <p14:creationId xmlns:p14="http://schemas.microsoft.com/office/powerpoint/2010/main" val="691303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RandomForestClassifier</a:t>
            </a:r>
            <a:endParaRPr lang="en-IN" b="1" i="1" dirty="0">
              <a:effectLst/>
              <a:latin typeface="Arial Black" panose="020B0A040201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843" y="1679904"/>
            <a:ext cx="5636133" cy="5006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34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IN" b="1" i="1" dirty="0" err="1" smtClean="0">
                <a:effectLst/>
                <a:latin typeface="Arial Black" panose="020B0A04020102020204" pitchFamily="34" charset="0"/>
              </a:rPr>
              <a:t>AdaBoostClassifier</a:t>
            </a:r>
            <a:endParaRPr lang="en-IN" b="1" i="1" dirty="0">
              <a:effectLst/>
              <a:latin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390909"/>
            <a:ext cx="5905309" cy="534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14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GradientBoostingClassifier</a:t>
            </a:r>
            <a:endParaRPr lang="en-IN" b="1" i="1" dirty="0">
              <a:effectLst/>
              <a:latin typeface="Arial Black" panose="020B0A040201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08" y="1561517"/>
            <a:ext cx="5727192" cy="516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95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Introduction</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chemeClr val="tx1"/>
                </a:solidFill>
                <a:latin typeface="Arial" panose="020B0604020202020204" pitchFamily="34" charset="0"/>
                <a:cs typeface="Arial" panose="020B0604020202020204" pitchFamily="34" charset="0"/>
              </a:rPr>
              <a:t>Loans of value 6 &amp; 12 rupees are provided by our client (telecom operator) in collaboration with a Microfinance Institute (MFI).</a:t>
            </a:r>
          </a:p>
          <a:p>
            <a:r>
              <a:rPr lang="en-IN" dirty="0" smtClean="0">
                <a:solidFill>
                  <a:schemeClr val="tx1"/>
                </a:solidFill>
                <a:latin typeface="Arial" panose="020B0604020202020204" pitchFamily="34" charset="0"/>
                <a:cs typeface="Arial" panose="020B0604020202020204" pitchFamily="34" charset="0"/>
              </a:rPr>
              <a:t>High return</a:t>
            </a:r>
            <a:r>
              <a:rPr lang="en-IN" dirty="0">
                <a:solidFill>
                  <a:schemeClr val="tx1"/>
                </a:solidFill>
                <a:latin typeface="Arial" panose="020B0604020202020204" pitchFamily="34" charset="0"/>
                <a:cs typeface="Arial" panose="020B0604020202020204" pitchFamily="34" charset="0"/>
              </a:rPr>
              <a:t> (20% return within 5 days)</a:t>
            </a:r>
            <a:r>
              <a:rPr lang="en-IN" dirty="0" smtClean="0">
                <a:solidFill>
                  <a:schemeClr val="tx1"/>
                </a:solidFill>
                <a:latin typeface="Arial" panose="020B0604020202020204" pitchFamily="34" charset="0"/>
                <a:cs typeface="Arial" panose="020B0604020202020204" pitchFamily="34" charset="0"/>
              </a:rPr>
              <a:t> as well as High risk venture (high risk of default as loan is being provided to low income populations)</a:t>
            </a:r>
          </a:p>
          <a:p>
            <a:r>
              <a:rPr lang="en-IN" dirty="0" smtClean="0">
                <a:solidFill>
                  <a:schemeClr val="tx1"/>
                </a:solidFill>
                <a:latin typeface="Arial" panose="020B0604020202020204" pitchFamily="34" charset="0"/>
                <a:cs typeface="Arial" panose="020B0604020202020204" pitchFamily="34" charset="0"/>
              </a:rPr>
              <a:t>Objective is to study the behaviour of defaulters as well as prepare a machine learning model to classify all defaulters using the sample dataset provided by the client</a:t>
            </a:r>
          </a:p>
          <a:p>
            <a:r>
              <a:rPr lang="en-IN" dirty="0" smtClean="0">
                <a:solidFill>
                  <a:schemeClr val="tx1"/>
                </a:solidFill>
                <a:latin typeface="Arial" panose="020B0604020202020204" pitchFamily="34" charset="0"/>
                <a:cs typeface="Arial" panose="020B0604020202020204" pitchFamily="34" charset="0"/>
              </a:rPr>
              <a:t>We’ll also test multiple classifier algorithms with multiple evaluation metrics and select the best model based on proper metric, perform </a:t>
            </a:r>
            <a:r>
              <a:rPr lang="en-IN" dirty="0" err="1" smtClean="0">
                <a:solidFill>
                  <a:schemeClr val="tx1"/>
                </a:solidFill>
                <a:latin typeface="Arial" panose="020B0604020202020204" pitchFamily="34" charset="0"/>
                <a:cs typeface="Arial" panose="020B0604020202020204" pitchFamily="34" charset="0"/>
              </a:rPr>
              <a:t>GridSearchCV</a:t>
            </a:r>
            <a:r>
              <a:rPr lang="en-IN" dirty="0" smtClean="0">
                <a:solidFill>
                  <a:schemeClr val="tx1"/>
                </a:solidFill>
                <a:latin typeface="Arial" panose="020B0604020202020204" pitchFamily="34" charset="0"/>
                <a:cs typeface="Arial" panose="020B0604020202020204" pitchFamily="34" charset="0"/>
              </a:rPr>
              <a:t> for best parameter settings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DecisionTreeClassifier</a:t>
            </a:r>
            <a:endParaRPr lang="en-IN" b="1" i="1" dirty="0">
              <a:effectLst/>
              <a:latin typeface="Arial Black" panose="020B0A040201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64" y="1473580"/>
            <a:ext cx="5827776" cy="525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70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effectLst/>
                <a:latin typeface="Arial Black" panose="020B0A04020102020204" pitchFamily="34" charset="0"/>
              </a:rPr>
              <a:t>Conclusion of the Project</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902144" y="1810094"/>
            <a:ext cx="10171240" cy="4389538"/>
          </a:xfrm>
        </p:spPr>
        <p:txBody>
          <a:bodyPr>
            <a:noAutofit/>
          </a:bodyPr>
          <a:lstStyle/>
          <a:p>
            <a:r>
              <a:rPr lang="en-IN" sz="2800" dirty="0">
                <a:solidFill>
                  <a:schemeClr val="tx1"/>
                </a:solidFill>
                <a:latin typeface="Arial" panose="020B0604020202020204" pitchFamily="34" charset="0"/>
                <a:cs typeface="Arial" panose="020B0604020202020204" pitchFamily="34" charset="0"/>
              </a:rPr>
              <a:t>From the data analysis we found that the following types of users are generally more likely to default:</a:t>
            </a:r>
          </a:p>
          <a:p>
            <a:pPr lvl="1"/>
            <a:r>
              <a:rPr lang="en-IN" sz="1800" dirty="0">
                <a:solidFill>
                  <a:schemeClr val="tx1"/>
                </a:solidFill>
                <a:latin typeface="Arial" panose="020B0604020202020204" pitchFamily="34" charset="0"/>
                <a:cs typeface="Arial" panose="020B0604020202020204" pitchFamily="34" charset="0"/>
              </a:rPr>
              <a:t>Short-time users</a:t>
            </a:r>
          </a:p>
          <a:p>
            <a:pPr lvl="1"/>
            <a:r>
              <a:rPr lang="en-IN" sz="1800" dirty="0">
                <a:solidFill>
                  <a:schemeClr val="tx1"/>
                </a:solidFill>
                <a:latin typeface="Arial" panose="020B0604020202020204" pitchFamily="34" charset="0"/>
                <a:cs typeface="Arial" panose="020B0604020202020204" pitchFamily="34" charset="0"/>
              </a:rPr>
              <a:t>Users with lesser average daily amount spent</a:t>
            </a:r>
          </a:p>
          <a:p>
            <a:pPr lvl="1"/>
            <a:r>
              <a:rPr lang="en-IN" sz="1800" dirty="0">
                <a:solidFill>
                  <a:schemeClr val="tx1"/>
                </a:solidFill>
                <a:latin typeface="Arial" panose="020B0604020202020204" pitchFamily="34" charset="0"/>
                <a:cs typeface="Arial" panose="020B0604020202020204" pitchFamily="34" charset="0"/>
              </a:rPr>
              <a:t>Users with lesser average main account balance</a:t>
            </a:r>
          </a:p>
          <a:p>
            <a:pPr lvl="1"/>
            <a:r>
              <a:rPr lang="en-IN" sz="1800" dirty="0">
                <a:solidFill>
                  <a:schemeClr val="tx1"/>
                </a:solidFill>
                <a:latin typeface="Arial" panose="020B0604020202020204" pitchFamily="34" charset="0"/>
                <a:cs typeface="Arial" panose="020B0604020202020204" pitchFamily="34" charset="0"/>
              </a:rPr>
              <a:t>Users who recharge less frequently or lesser number of times over 30/90 days</a:t>
            </a:r>
          </a:p>
          <a:p>
            <a:pPr lvl="1"/>
            <a:r>
              <a:rPr lang="en-IN" sz="1800" dirty="0">
                <a:solidFill>
                  <a:schemeClr val="tx1"/>
                </a:solidFill>
                <a:latin typeface="Arial" panose="020B0604020202020204" pitchFamily="34" charset="0"/>
                <a:cs typeface="Arial" panose="020B0604020202020204" pitchFamily="34" charset="0"/>
              </a:rPr>
              <a:t>Users who recharge lesser amounts</a:t>
            </a:r>
          </a:p>
          <a:p>
            <a:pPr lvl="1"/>
            <a:r>
              <a:rPr lang="en-IN" sz="1800" dirty="0">
                <a:solidFill>
                  <a:schemeClr val="tx1"/>
                </a:solidFill>
                <a:latin typeface="Arial" panose="020B0604020202020204" pitchFamily="34" charset="0"/>
                <a:cs typeface="Arial" panose="020B0604020202020204" pitchFamily="34" charset="0"/>
              </a:rPr>
              <a:t>Users who recharge lower total amounts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amount of recharges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main account balance just before recharge</a:t>
            </a:r>
          </a:p>
          <a:p>
            <a:pPr lvl="1"/>
            <a:r>
              <a:rPr lang="en-IN" sz="1800" dirty="0">
                <a:solidFill>
                  <a:schemeClr val="tx1"/>
                </a:solidFill>
                <a:latin typeface="Arial" panose="020B0604020202020204" pitchFamily="34" charset="0"/>
                <a:cs typeface="Arial" panose="020B0604020202020204" pitchFamily="34" charset="0"/>
              </a:rPr>
              <a:t>Users who take loans less frequently or lower number of loans taken over 30/90 days</a:t>
            </a:r>
          </a:p>
          <a:p>
            <a:pPr lvl="1"/>
            <a:r>
              <a:rPr lang="en-IN" sz="1800" dirty="0">
                <a:solidFill>
                  <a:schemeClr val="tx1"/>
                </a:solidFill>
                <a:latin typeface="Arial" panose="020B0604020202020204" pitchFamily="34" charset="0"/>
                <a:cs typeface="Arial" panose="020B0604020202020204" pitchFamily="34" charset="0"/>
              </a:rPr>
              <a:t>Users who take lower total amounts as loans over 30/90 days</a:t>
            </a:r>
          </a:p>
          <a:p>
            <a:pPr lvl="1"/>
            <a:r>
              <a:rPr lang="en-IN" sz="1800" dirty="0">
                <a:solidFill>
                  <a:schemeClr val="tx1"/>
                </a:solidFill>
                <a:latin typeface="Arial" panose="020B0604020202020204" pitchFamily="34" charset="0"/>
                <a:cs typeface="Arial" panose="020B0604020202020204" pitchFamily="34" charset="0"/>
              </a:rPr>
              <a:t>Also 6 Rupiah loans were defaulted more frequently when compared to 12 Rupiah loans</a:t>
            </a:r>
            <a:r>
              <a:rPr lang="en-IN"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660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lstStyle/>
          <a:p>
            <a:pPr algn="ctr"/>
            <a:r>
              <a:rPr lang="en-IN" sz="13800" dirty="0" smtClean="0">
                <a:latin typeface="Blackadder ITC" panose="04020505051007020D02" pitchFamily="82" charset="0"/>
              </a:rPr>
              <a:t>Thank You</a:t>
            </a:r>
            <a:endParaRPr lang="en-IN" sz="13800" dirty="0">
              <a:latin typeface="Blackadder ITC" panose="04020505051007020D02" pitchFamily="82" charset="0"/>
            </a:endParaRPr>
          </a:p>
        </p:txBody>
      </p:sp>
    </p:spTree>
    <p:extLst>
      <p:ext uri="{BB962C8B-B14F-4D97-AF65-F5344CB8AC3E}">
        <p14:creationId xmlns:p14="http://schemas.microsoft.com/office/powerpoint/2010/main" val="240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Dataset and Features</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chemeClr val="tx1"/>
                </a:solidFill>
                <a:latin typeface="Arial" panose="020B0604020202020204" pitchFamily="34" charset="0"/>
                <a:cs typeface="Arial" panose="020B0604020202020204" pitchFamily="34" charset="0"/>
              </a:rPr>
              <a:t>The dataset contains default status of users along with associated features.</a:t>
            </a:r>
          </a:p>
          <a:p>
            <a:r>
              <a:rPr lang="en-IN" dirty="0" smtClean="0">
                <a:solidFill>
                  <a:schemeClr val="tx1"/>
                </a:solidFill>
                <a:latin typeface="Arial" panose="020B0604020202020204" pitchFamily="34" charset="0"/>
                <a:cs typeface="Arial" panose="020B0604020202020204" pitchFamily="34" charset="0"/>
              </a:rPr>
              <a:t>Let’s also look into what the distribution of a feature means as well as how these </a:t>
            </a:r>
            <a:r>
              <a:rPr lang="en-IN" dirty="0" smtClean="0">
                <a:solidFill>
                  <a:schemeClr val="tx1"/>
                </a:solidFill>
                <a:latin typeface="Arial" panose="020B0604020202020204" pitchFamily="34" charset="0"/>
                <a:cs typeface="Arial" panose="020B0604020202020204" pitchFamily="34" charset="0"/>
              </a:rPr>
              <a:t>features relates </a:t>
            </a:r>
            <a:r>
              <a:rPr lang="en-IN" dirty="0" smtClean="0">
                <a:solidFill>
                  <a:schemeClr val="tx1"/>
                </a:solidFill>
                <a:latin typeface="Arial" panose="020B0604020202020204" pitchFamily="34" charset="0"/>
                <a:cs typeface="Arial" panose="020B0604020202020204" pitchFamily="34" charset="0"/>
              </a:rPr>
              <a:t>with loan defaults</a:t>
            </a:r>
          </a:p>
          <a:p>
            <a:endParaRPr lang="en-IN" dirty="0" smtClean="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i="1" dirty="0" smtClean="0">
                <a:effectLst/>
                <a:latin typeface="Arial Black" panose="020B0A04020102020204" pitchFamily="34" charset="0"/>
              </a:rPr>
              <a:t>Description of Features</a:t>
            </a:r>
            <a:endParaRPr lang="en-IN" b="1" i="1" dirty="0">
              <a:effectLst/>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8335264"/>
              </p:ext>
            </p:extLst>
          </p:nvPr>
        </p:nvGraphicFramePr>
        <p:xfrm>
          <a:off x="1944686" y="1664208"/>
          <a:ext cx="8634921" cy="4636007"/>
        </p:xfrm>
        <a:graphic>
          <a:graphicData uri="http://schemas.openxmlformats.org/drawingml/2006/table">
            <a:tbl>
              <a:tblPr firstRow="1" firstCol="1" bandRow="1">
                <a:tableStyleId>{5C22544A-7EE6-4342-B048-85BDC9FD1C3A}</a:tableStyleId>
              </a:tblPr>
              <a:tblGrid>
                <a:gridCol w="892787"/>
                <a:gridCol w="1994820"/>
                <a:gridCol w="5747314"/>
              </a:tblGrid>
              <a:tr h="344763">
                <a:tc>
                  <a:txBody>
                    <a:bodyPr/>
                    <a:lstStyle/>
                    <a:p>
                      <a:pPr algn="l" fontAlgn="ctr"/>
                      <a:r>
                        <a:rPr lang="en-IN" sz="1200" b="1" u="none" strike="noStrike" dirty="0">
                          <a:solidFill>
                            <a:schemeClr val="tx1"/>
                          </a:solidFill>
                          <a:effectLst/>
                          <a:latin typeface="Arial Black" panose="020B0A04020102020204" pitchFamily="34" charset="0"/>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tr>
              <a:tr h="428532">
                <a:tc>
                  <a:txBody>
                    <a:bodyPr/>
                    <a:lstStyle/>
                    <a:p>
                      <a:pPr algn="l" fontAlgn="ctr"/>
                      <a:r>
                        <a:rPr lang="en-IN" sz="1200" b="1" u="none" strike="noStrike">
                          <a:solidFill>
                            <a:schemeClr val="tx1"/>
                          </a:solidFill>
                          <a:effectLst/>
                          <a:latin typeface="Arial Black" panose="020B0A04020102020204" pitchFamily="34" charset="0"/>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label</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dirty="0">
                          <a:solidFill>
                            <a:schemeClr val="tx1"/>
                          </a:solidFill>
                          <a:effectLst/>
                          <a:latin typeface="Arial Black" panose="020B0A04020102020204" pitchFamily="34" charset="0"/>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dirty="0">
                          <a:solidFill>
                            <a:schemeClr val="tx1"/>
                          </a:solidFill>
                          <a:effectLst/>
                          <a:latin typeface="Arial Black" panose="020B0A04020102020204" pitchFamily="34" charset="0"/>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609902">
                <a:tc>
                  <a:txBody>
                    <a:bodyPr/>
                    <a:lstStyle/>
                    <a:p>
                      <a:pPr algn="l" fontAlgn="ctr"/>
                      <a:r>
                        <a:rPr lang="en-IN" sz="1200" b="1" u="none" strike="noStrike">
                          <a:solidFill>
                            <a:schemeClr val="tx1"/>
                          </a:solidFill>
                          <a:effectLst/>
                          <a:latin typeface="Arial Black" panose="020B0A04020102020204" pitchFamily="34" charset="0"/>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3788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9577021"/>
              </p:ext>
            </p:extLst>
          </p:nvPr>
        </p:nvGraphicFramePr>
        <p:xfrm>
          <a:off x="1154684" y="378460"/>
          <a:ext cx="9543796" cy="6033951"/>
        </p:xfrm>
        <a:graphic>
          <a:graphicData uri="http://schemas.openxmlformats.org/drawingml/2006/table">
            <a:tbl>
              <a:tblPr firstRow="1" firstCol="1" bandRow="1">
                <a:tableStyleId>{5C22544A-7EE6-4342-B048-85BDC9FD1C3A}</a:tableStyleId>
              </a:tblPr>
              <a:tblGrid>
                <a:gridCol w="986758"/>
                <a:gridCol w="2204788"/>
                <a:gridCol w="6352250"/>
              </a:tblGrid>
              <a:tr h="207371">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13</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recharge in main account over last 30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14</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 of amount of recharges done in main account over last 30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15</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medianmarechprebal30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30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16</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main account got recharged in last 90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17</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main account recharged in last 90 days</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18</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recharge in main account over last 90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19</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 of recharges done in main account over last 90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medianmarechprebal90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90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21</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23</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90 days</a:t>
                      </a:r>
                    </a:p>
                  </a:txBody>
                  <a:tcPr marL="6993" marR="6993" marT="6993" marB="0" anchor="ctr"/>
                </a:tc>
              </a:tr>
              <a:tr h="398510">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24</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90 days</a:t>
                      </a:r>
                    </a:p>
                  </a:txBody>
                  <a:tcPr marL="6993" marR="6993" marT="6993" marB="0" anchor="ctr"/>
                </a:tc>
              </a:tr>
            </a:tbl>
          </a:graphicData>
        </a:graphic>
      </p:graphicFrame>
    </p:spTree>
    <p:extLst>
      <p:ext uri="{BB962C8B-B14F-4D97-AF65-F5344CB8AC3E}">
        <p14:creationId xmlns:p14="http://schemas.microsoft.com/office/powerpoint/2010/main" val="32864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2508039"/>
              </p:ext>
            </p:extLst>
          </p:nvPr>
        </p:nvGraphicFramePr>
        <p:xfrm>
          <a:off x="1271524" y="379854"/>
          <a:ext cx="8869172" cy="5938652"/>
        </p:xfrm>
        <a:graphic>
          <a:graphicData uri="http://schemas.openxmlformats.org/drawingml/2006/table">
            <a:tbl>
              <a:tblPr firstRow="1" firstCol="1" bandRow="1">
                <a:tableStyleId>{5C22544A-7EE6-4342-B048-85BDC9FD1C3A}</a:tableStyleId>
              </a:tblPr>
              <a:tblGrid>
                <a:gridCol w="917007"/>
                <a:gridCol w="2048938"/>
                <a:gridCol w="5903227"/>
              </a:tblGrid>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8069" marR="8069" marT="8069" marB="0" anchor="ctr"/>
                </a:tc>
              </a:tr>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Number of loans taken by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26</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loans taken by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27</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maximum amount of loan taken by the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28</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medianamnt_loans30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29</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loans taken by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loans taken by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31</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maximum amount of loan taken by the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32</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33</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34</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90 days</a:t>
                      </a:r>
                    </a:p>
                  </a:txBody>
                  <a:tcPr marL="8069" marR="8069" marT="8069" marB="0" anchor="ctr"/>
                </a:tc>
              </a:tr>
              <a:tr h="28244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pcircle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telecom circle</a:t>
                      </a:r>
                    </a:p>
                  </a:txBody>
                  <a:tcPr marL="8069" marR="8069" marT="8069" marB="0" anchor="ctr"/>
                </a:tc>
              </a:tr>
              <a:tr h="26837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8069" marR="8069" marT="8069" marB="0" anchor="ctr"/>
                </a:tc>
                <a:tc>
                  <a:txBody>
                    <a:bodyPr/>
                    <a:lstStyle/>
                    <a:p>
                      <a:pPr algn="ctr"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pdate</a:t>
                      </a:r>
                    </a:p>
                  </a:txBody>
                  <a:tcPr marL="8069" marR="8069" marT="8069" marB="0" anchor="ctr"/>
                </a:tc>
                <a:tc>
                  <a:txBody>
                    <a:bodyPr/>
                    <a:lstStyle/>
                    <a:p>
                      <a:pPr algn="ctr"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8069" marR="8069" marT="8069" marB="0" anchor="ctr"/>
                </a:tc>
              </a:tr>
            </a:tbl>
          </a:graphicData>
        </a:graphic>
      </p:graphicFrame>
    </p:spTree>
    <p:extLst>
      <p:ext uri="{BB962C8B-B14F-4D97-AF65-F5344CB8AC3E}">
        <p14:creationId xmlns:p14="http://schemas.microsoft.com/office/powerpoint/2010/main" val="2268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IN" b="1" i="1" dirty="0" smtClean="0">
                <a:effectLst/>
                <a:latin typeface="Arial Black" panose="020B0A04020102020204" pitchFamily="34" charset="0"/>
              </a:rPr>
              <a:t>Data Cleaning &amp; Pre-processing</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066736" y="1657186"/>
            <a:ext cx="8946541" cy="4195481"/>
          </a:xfrm>
        </p:spPr>
        <p:txBody>
          <a:bodyPr>
            <a:normAutofit/>
          </a:bodyPr>
          <a:lstStyle/>
          <a:p>
            <a:r>
              <a:rPr lang="en-IN" dirty="0">
                <a:solidFill>
                  <a:schemeClr val="tx1"/>
                </a:solidFill>
                <a:latin typeface="Arial" panose="020B0604020202020204" pitchFamily="34" charset="0"/>
                <a:cs typeface="Arial" panose="020B0604020202020204" pitchFamily="34" charset="0"/>
              </a:rPr>
              <a:t>The dataset needs cleaning as there are a lot of garbage &amp; outliers values, luckily there’s no missing value</a:t>
            </a:r>
          </a:p>
          <a:p>
            <a:r>
              <a:rPr lang="en-IN" dirty="0">
                <a:solidFill>
                  <a:schemeClr val="tx1"/>
                </a:solidFill>
                <a:latin typeface="Arial" panose="020B0604020202020204" pitchFamily="34" charset="0"/>
                <a:cs typeface="Arial" panose="020B0604020202020204" pitchFamily="34" charset="0"/>
              </a:rPr>
              <a:t>Many features which do no relate with default status or have highly skewed data needs to be dropped </a:t>
            </a:r>
            <a:r>
              <a:rPr lang="en-IN" dirty="0" smtClean="0">
                <a:solidFill>
                  <a:schemeClr val="tx1"/>
                </a:solidFill>
                <a:latin typeface="Arial" panose="020B0604020202020204" pitchFamily="34" charset="0"/>
                <a:cs typeface="Arial" panose="020B0604020202020204" pitchFamily="34" charset="0"/>
              </a:rPr>
              <a:t>before data analysis &amp; modelling</a:t>
            </a:r>
          </a:p>
          <a:p>
            <a:r>
              <a:rPr lang="en-IN" dirty="0">
                <a:solidFill>
                  <a:schemeClr val="tx1"/>
                </a:solidFill>
                <a:latin typeface="Arial" panose="020B0604020202020204" pitchFamily="34" charset="0"/>
                <a:cs typeface="Arial" panose="020B0604020202020204" pitchFamily="34" charset="0"/>
              </a:rPr>
              <a:t>The constraint with data cleaning is that we cannot </a:t>
            </a:r>
            <a:r>
              <a:rPr lang="en-IN" dirty="0" smtClean="0">
                <a:solidFill>
                  <a:schemeClr val="tx1"/>
                </a:solidFill>
                <a:latin typeface="Arial" panose="020B0604020202020204" pitchFamily="34" charset="0"/>
                <a:cs typeface="Arial" panose="020B0604020202020204" pitchFamily="34" charset="0"/>
              </a:rPr>
              <a:t>loose too </a:t>
            </a:r>
            <a:r>
              <a:rPr lang="en-IN" dirty="0">
                <a:solidFill>
                  <a:schemeClr val="tx1"/>
                </a:solidFill>
                <a:latin typeface="Arial" panose="020B0604020202020204" pitchFamily="34" charset="0"/>
                <a:cs typeface="Arial" panose="020B0604020202020204" pitchFamily="34" charset="0"/>
              </a:rPr>
              <a:t>much </a:t>
            </a:r>
            <a:r>
              <a:rPr lang="en-IN" dirty="0" smtClean="0">
                <a:solidFill>
                  <a:schemeClr val="tx1"/>
                </a:solidFill>
                <a:latin typeface="Arial" panose="020B0604020202020204" pitchFamily="34" charset="0"/>
                <a:cs typeface="Arial" panose="020B0604020202020204" pitchFamily="34" charset="0"/>
              </a:rPr>
              <a:t>data, so instead of removing all </a:t>
            </a:r>
            <a:r>
              <a:rPr lang="en-IN" dirty="0" err="1" smtClean="0">
                <a:solidFill>
                  <a:schemeClr val="tx1"/>
                </a:solidFill>
                <a:latin typeface="Arial" panose="020B0604020202020204" pitchFamily="34" charset="0"/>
                <a:cs typeface="Arial" panose="020B0604020202020204" pitchFamily="34" charset="0"/>
              </a:rPr>
              <a:t>datapoints</a:t>
            </a:r>
            <a:r>
              <a:rPr lang="en-IN" dirty="0" smtClean="0">
                <a:solidFill>
                  <a:schemeClr val="tx1"/>
                </a:solidFill>
                <a:latin typeface="Arial" panose="020B0604020202020204" pitchFamily="34" charset="0"/>
                <a:cs typeface="Arial" panose="020B0604020202020204" pitchFamily="34" charset="0"/>
              </a:rPr>
              <a:t> having z&gt;3, we’ll use visualization and consider the data lost while cleaning</a:t>
            </a:r>
          </a:p>
        </p:txBody>
      </p:sp>
    </p:spTree>
    <p:extLst>
      <p:ext uri="{BB962C8B-B14F-4D97-AF65-F5344CB8AC3E}">
        <p14:creationId xmlns:p14="http://schemas.microsoft.com/office/powerpoint/2010/main" val="1202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 Analysis &amp; Visualization</a:t>
            </a:r>
            <a:endParaRPr lang="en-IN" b="1" i="1" dirty="0">
              <a:effectLst/>
              <a:latin typeface="Arial Black" panose="020B0A04020102020204" pitchFamily="34" charset="0"/>
            </a:endParaRPr>
          </a:p>
        </p:txBody>
      </p:sp>
      <p:pic>
        <p:nvPicPr>
          <p:cNvPr id="5" name="Picture 4"/>
          <p:cNvPicPr/>
          <p:nvPr/>
        </p:nvPicPr>
        <p:blipFill>
          <a:blip r:embed="rId2"/>
          <a:stretch>
            <a:fillRect/>
          </a:stretch>
        </p:blipFill>
        <p:spPr>
          <a:xfrm>
            <a:off x="2966466" y="1796796"/>
            <a:ext cx="5417820" cy="4709160"/>
          </a:xfrm>
          <a:prstGeom prst="rect">
            <a:avLst/>
          </a:prstGeom>
        </p:spPr>
      </p:pic>
      <p:sp>
        <p:nvSpPr>
          <p:cNvPr id="7" name="Rectangle 6"/>
          <p:cNvSpPr/>
          <p:nvPr/>
        </p:nvSpPr>
        <p:spPr>
          <a:xfrm>
            <a:off x="236679" y="1427464"/>
            <a:ext cx="4256293" cy="400110"/>
          </a:xfrm>
          <a:prstGeom prst="rect">
            <a:avLst/>
          </a:prstGeom>
        </p:spPr>
        <p:txBody>
          <a:bodyPr wrap="none">
            <a:spAutoFit/>
          </a:bodyPr>
          <a:lstStyle/>
          <a:p>
            <a:r>
              <a:rPr lang="en-IN" sz="2000" b="1" dirty="0">
                <a:latin typeface="Arial" panose="020B0604020202020204" pitchFamily="34" charset="0"/>
                <a:cs typeface="Arial" panose="020B0604020202020204" pitchFamily="34" charset="0"/>
              </a:rPr>
              <a:t>Dataset Datatypes are as follows: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75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23863"/>
            <a:ext cx="79438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999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1152</TotalTime>
  <Words>967</Words>
  <Application>Microsoft Office PowerPoint</Application>
  <PresentationFormat>Custom</PresentationFormat>
  <Paragraphs>163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Executive</vt:lpstr>
      <vt:lpstr>Micro Credit Defaulters</vt:lpstr>
      <vt:lpstr>Introduction</vt:lpstr>
      <vt:lpstr>Dataset and Features</vt:lpstr>
      <vt:lpstr>Description of Features</vt:lpstr>
      <vt:lpstr>PowerPoint Presentation</vt:lpstr>
      <vt:lpstr>PowerPoint Presentation</vt:lpstr>
      <vt:lpstr>Data Cleaning &amp; Pre-processing</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GradientBoostingClassifier</vt:lpstr>
      <vt:lpstr>DecisionTreeClassifier</vt:lpstr>
      <vt:lpstr>Conclusion of the Project</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Admin</cp:lastModifiedBy>
  <cp:revision>97</cp:revision>
  <dcterms:created xsi:type="dcterms:W3CDTF">2020-11-26T03:35:50Z</dcterms:created>
  <dcterms:modified xsi:type="dcterms:W3CDTF">2021-02-20T17:29:06Z</dcterms:modified>
</cp:coreProperties>
</file>